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  <p:sldMasterId id="2147484008" r:id="rId2"/>
  </p:sldMasterIdLst>
  <p:notesMasterIdLst>
    <p:notesMasterId r:id="rId22"/>
  </p:notesMasterIdLst>
  <p:sldIdLst>
    <p:sldId id="257" r:id="rId3"/>
    <p:sldId id="256" r:id="rId4"/>
    <p:sldId id="300" r:id="rId5"/>
    <p:sldId id="301" r:id="rId6"/>
    <p:sldId id="260" r:id="rId7"/>
    <p:sldId id="302" r:id="rId8"/>
    <p:sldId id="293" r:id="rId9"/>
    <p:sldId id="308" r:id="rId10"/>
    <p:sldId id="303" r:id="rId11"/>
    <p:sldId id="295" r:id="rId12"/>
    <p:sldId id="309" r:id="rId13"/>
    <p:sldId id="304" r:id="rId14"/>
    <p:sldId id="312" r:id="rId15"/>
    <p:sldId id="298" r:id="rId16"/>
    <p:sldId id="313" r:id="rId17"/>
    <p:sldId id="305" r:id="rId18"/>
    <p:sldId id="306" r:id="rId19"/>
    <p:sldId id="316" r:id="rId20"/>
    <p:sldId id="315" r:id="rId21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CECFF"/>
    <a:srgbClr val="CCCCFF"/>
    <a:srgbClr val="9999FF"/>
    <a:srgbClr val="FFCCFF"/>
    <a:srgbClr val="CCFFFF"/>
    <a:srgbClr val="0000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1" autoAdjust="0"/>
    <p:restoredTop sz="94723" autoAdjust="0"/>
  </p:normalViewPr>
  <p:slideViewPr>
    <p:cSldViewPr>
      <p:cViewPr varScale="1">
        <p:scale>
          <a:sx n="40" d="100"/>
          <a:sy n="40" d="100"/>
        </p:scale>
        <p:origin x="35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D137DD77-E850-49D2-9A45-D1A5B127C2FB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EC26015-C7F7-4D95-BF63-B2CB00C656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9207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096963" y="4732338"/>
            <a:ext cx="2228850" cy="3175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3532188" y="4732338"/>
            <a:ext cx="2228850" cy="3175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3405188" y="4700588"/>
            <a:ext cx="34925" cy="61912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42900" y="4933072"/>
            <a:ext cx="6229350" cy="1524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342900" y="1911643"/>
            <a:ext cx="6229350" cy="26416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DBA24-F614-428D-9AF6-7043B5E0E1EA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C67B1-7097-414D-A082-3628189BBB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70637-8193-41E9-A3A7-DD5ACD870FF7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AD6C3-C1D1-457D-A7FB-4DE196E7CE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41D17-2AE3-469D-BD80-BC23A5820809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16CAA-DE02-4263-AA02-E003292044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096963" y="4732338"/>
            <a:ext cx="2228850" cy="3175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3532188" y="4732338"/>
            <a:ext cx="2228850" cy="3175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3405188" y="4700588"/>
            <a:ext cx="34925" cy="61912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42900" y="4933072"/>
            <a:ext cx="6229350" cy="1524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342900" y="1911643"/>
            <a:ext cx="6229350" cy="26416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8ECF1-368A-4A52-9868-806631B3C986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6DBD0-EBD7-4540-9A96-F5EF4B8A36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342900" y="2032000"/>
            <a:ext cx="6172200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EE2EA-7431-488E-B427-8C588FF1C2A1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2F18B-576D-48A4-A4DF-130886A168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514350" y="6554788"/>
            <a:ext cx="5943600" cy="6350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4673600"/>
            <a:ext cx="5943600" cy="18288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350" y="6611819"/>
            <a:ext cx="5943600" cy="1312981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6249E-7F3D-4973-B9BA-0E364BB70F27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848D8-702B-472E-9FF2-4E503DFEC5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342900" y="2032000"/>
            <a:ext cx="3044952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3486150" y="2032000"/>
            <a:ext cx="3044952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163BB-1922-41F0-BC18-277BCB32892C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77812-2979-4DD6-B8F9-B243D5CC80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22275" y="2906713"/>
            <a:ext cx="2811463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565525" y="2906713"/>
            <a:ext cx="2813050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866124"/>
            <a:ext cx="3030141" cy="1016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342900" y="2935861"/>
            <a:ext cx="3028950" cy="5218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3487341" y="2935861"/>
            <a:ext cx="3028950" cy="5218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726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3486150" y="1866124"/>
            <a:ext cx="3030141" cy="1016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28B2D-7DD9-4409-A10F-13B6C186F2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A1298-1E55-495E-A17F-C7AE2B678BAC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15506-0F00-43A9-BBF8-CA9CEC7B70E1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82366-0F87-47EB-B87C-4D4F3CEE08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CBA04-18B3-410C-9171-44E042AE9DFE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18674-FD38-4AA5-A61F-4DA594E23B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342900" y="609600"/>
            <a:ext cx="4686300" cy="7620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6350" y="2133600"/>
            <a:ext cx="1488186" cy="49784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5086350" y="609600"/>
            <a:ext cx="1485900" cy="14224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7F2AC-2776-461F-8B49-25AC8944C3A6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3F89A-4CB6-4DC2-8DF2-602B91BBEC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42900" y="2032000"/>
            <a:ext cx="6172200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420CE-8591-4E8A-A00D-7131B30651A9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0A720-5324-4DF8-93A4-3C5CC82636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2050" y="609600"/>
            <a:ext cx="1543050" cy="14224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2900" y="609600"/>
            <a:ext cx="4514850" cy="74168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72050" y="2133600"/>
            <a:ext cx="1543050" cy="5892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6D201-C585-4AC6-BB96-706AD1BA77ED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F8391-BF02-4EA4-A1F6-240B7BCDFA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BFCEA-6F40-4C69-8F11-DE871F8A83AA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E9EB6-7B09-47B3-9CDB-339562D8ED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60DA4-8EBA-4FAF-AD74-CFAF044DDB93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BD540-90AF-42BA-8FCD-8ADB1E715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514350" y="6554788"/>
            <a:ext cx="5943600" cy="6350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4673600"/>
            <a:ext cx="5943600" cy="18288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350" y="6611819"/>
            <a:ext cx="5943600" cy="1312981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420D8-2780-4EA9-93B5-D157583F40C6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2207A-00F9-450A-87F9-C00527C811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342900" y="2032000"/>
            <a:ext cx="3044952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3486150" y="2032000"/>
            <a:ext cx="3044952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0D017-6514-4673-80C0-FD8714EE7091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DD582-DE79-42B9-B6B7-EFA402B4C2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22275" y="2906713"/>
            <a:ext cx="2811463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565525" y="2906713"/>
            <a:ext cx="2813050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866124"/>
            <a:ext cx="3030141" cy="1016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342900" y="2935861"/>
            <a:ext cx="3028950" cy="5218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3487341" y="2935861"/>
            <a:ext cx="3028950" cy="5218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726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3486150" y="1866124"/>
            <a:ext cx="3030141" cy="1016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ECE38-2933-4AEF-8765-668A4B0AB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BB49E-C662-4B25-932C-066ABCF96113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46DF1-D301-408F-95A1-EACEA90E928E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F5B41-BAA8-486A-88A0-D934A647EE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E16CC-7F6E-450B-AD33-24A9FE71235F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8AE5C-DCB3-4D2F-9451-ADF32A731B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342900" y="609600"/>
            <a:ext cx="4686300" cy="7620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6350" y="2133600"/>
            <a:ext cx="1488186" cy="49784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5086350" y="609600"/>
            <a:ext cx="1485900" cy="14224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DD298-10F1-4EEF-912D-5A50BC93F531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CC7EC-776C-4AF6-A6E2-46AF22FE36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2050" y="609600"/>
            <a:ext cx="1543050" cy="14224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2900" y="609600"/>
            <a:ext cx="4514850" cy="74168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72050" y="2133600"/>
            <a:ext cx="1543050" cy="5892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8CF27-F786-4ADA-857E-1036185170FC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0C5EE-87F9-43DB-9E01-67679C65AB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342900" y="1930400"/>
            <a:ext cx="6172200" cy="623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343400" y="8272463"/>
            <a:ext cx="1943100" cy="511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4FED2A11-6471-40C6-AB98-F08D76D88CEE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1600200" y="8272463"/>
            <a:ext cx="2686050" cy="511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307138" y="8242300"/>
            <a:ext cx="457200" cy="6096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3990A532-53C2-433F-8047-BB50ABC579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2900" y="203200"/>
            <a:ext cx="6172200" cy="16256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634" r:id="rId1"/>
    <p:sldLayoutId id="2147484618" r:id="rId2"/>
    <p:sldLayoutId id="2147484635" r:id="rId3"/>
    <p:sldLayoutId id="2147484619" r:id="rId4"/>
    <p:sldLayoutId id="2147484636" r:id="rId5"/>
    <p:sldLayoutId id="2147484620" r:id="rId6"/>
    <p:sldLayoutId id="2147484621" r:id="rId7"/>
    <p:sldLayoutId id="2147484622" r:id="rId8"/>
    <p:sldLayoutId id="2147484623" r:id="rId9"/>
    <p:sldLayoutId id="2147484624" r:id="rId10"/>
    <p:sldLayoutId id="2147484625" r:id="rId11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Текст 8"/>
          <p:cNvSpPr>
            <a:spLocks noGrp="1"/>
          </p:cNvSpPr>
          <p:nvPr>
            <p:ph type="body" idx="1"/>
          </p:nvPr>
        </p:nvSpPr>
        <p:spPr bwMode="auto">
          <a:xfrm>
            <a:off x="342900" y="1930400"/>
            <a:ext cx="6172200" cy="623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343400" y="8272463"/>
            <a:ext cx="1943100" cy="511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6BA21776-A96A-4BFA-B8FF-16B79B80AD59}" type="datetimeFigureOut">
              <a:rPr lang="ru-RU"/>
              <a:pPr>
                <a:defRPr/>
              </a:pPr>
              <a:t>18.10.2014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1600200" y="8272463"/>
            <a:ext cx="2686050" cy="511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307138" y="8242300"/>
            <a:ext cx="457200" cy="6096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73AEDA08-29A9-4BE0-B4D1-47F34F6DAC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2900" y="203200"/>
            <a:ext cx="6172200" cy="16256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637" r:id="rId1"/>
    <p:sldLayoutId id="2147484626" r:id="rId2"/>
    <p:sldLayoutId id="2147484638" r:id="rId3"/>
    <p:sldLayoutId id="2147484627" r:id="rId4"/>
    <p:sldLayoutId id="2147484639" r:id="rId5"/>
    <p:sldLayoutId id="2147484628" r:id="rId6"/>
    <p:sldLayoutId id="2147484629" r:id="rId7"/>
    <p:sldLayoutId id="2147484630" r:id="rId8"/>
    <p:sldLayoutId id="2147484631" r:id="rId9"/>
    <p:sldLayoutId id="2147484632" r:id="rId10"/>
    <p:sldLayoutId id="2147484633" r:id="rId11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http://voin.russkie.org.lv/images/auce1.jpg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4"/>
          <p:cNvSpPr txBox="1">
            <a:spLocks noChangeArrowheads="1"/>
          </p:cNvSpPr>
          <p:nvPr/>
        </p:nvSpPr>
        <p:spPr bwMode="auto">
          <a:xfrm>
            <a:off x="4483100" y="6946900"/>
            <a:ext cx="2374900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1800">
              <a:latin typeface="Constantia" pitchFamily="18" charset="0"/>
            </a:endParaRPr>
          </a:p>
          <a:p>
            <a:pPr algn="ctr"/>
            <a:endParaRPr lang="en-US" altLang="ru-RU" sz="1800" b="1">
              <a:solidFill>
                <a:srgbClr val="000066"/>
              </a:solidFill>
              <a:latin typeface="Constantia" pitchFamily="18" charset="0"/>
            </a:endParaRPr>
          </a:p>
          <a:p>
            <a:pPr algn="ctr"/>
            <a:endParaRPr lang="ru-RU" altLang="ru-RU" sz="2000" i="1">
              <a:solidFill>
                <a:srgbClr val="000066"/>
              </a:solidFill>
            </a:endParaRPr>
          </a:p>
          <a:p>
            <a:pPr algn="ctr"/>
            <a:endParaRPr lang="ru-RU" altLang="ru-RU" i="1">
              <a:solidFill>
                <a:srgbClr val="000066"/>
              </a:solidFill>
            </a:endParaRPr>
          </a:p>
          <a:p>
            <a:r>
              <a:rPr lang="ru-RU" altLang="ru-RU" sz="1800" i="1"/>
              <a:t>                                  </a:t>
            </a:r>
          </a:p>
        </p:txBody>
      </p:sp>
      <p:sp>
        <p:nvSpPr>
          <p:cNvPr id="5138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242888" y="4859338"/>
            <a:ext cx="6318250" cy="32639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>
                <a:solidFill>
                  <a:srgbClr val="674616"/>
                </a:solidFill>
              </a:rPr>
              <a:t> </a:t>
            </a:r>
            <a:r>
              <a:rPr lang="ru-RU" sz="3700" dirty="0" smtClean="0">
                <a:solidFill>
                  <a:srgbClr val="674616"/>
                </a:solidFill>
              </a:rPr>
              <a:t>«</a:t>
            </a:r>
            <a:r>
              <a:rPr lang="ru-RU" sz="3700" b="1" dirty="0" smtClean="0">
                <a:solidFill>
                  <a:srgbClr val="674616"/>
                </a:solidFill>
              </a:rPr>
              <a:t>Великая Отечественная война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3700" b="1" dirty="0" smtClean="0">
                <a:solidFill>
                  <a:srgbClr val="674616"/>
                </a:solidFill>
              </a:rPr>
              <a:t>1941—1945 г.г.</a:t>
            </a:r>
            <a:r>
              <a:rPr lang="ru-RU" sz="3700" dirty="0" smtClean="0">
                <a:solidFill>
                  <a:srgbClr val="674616"/>
                </a:solidFill>
              </a:rPr>
              <a:t>»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3100" dirty="0" smtClean="0">
              <a:solidFill>
                <a:srgbClr val="674616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b="1" i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Гостев Евгений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Ученик 6 «Г» класса</a:t>
            </a:r>
            <a:r>
              <a:rPr lang="ru-RU" sz="1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школа ГБОУ СОШ № 222 (СПш1120)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900" b="1" i="1" dirty="0" smtClean="0"/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296652" y="443541"/>
            <a:ext cx="6156684" cy="384042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smtClean="0">
                <a:solidFill>
                  <a:srgbClr val="002060"/>
                </a:solidFill>
              </a:rPr>
              <a:t>Тема:      </a:t>
            </a:r>
            <a:r>
              <a:rPr lang="ru-RU" sz="5400" i="1" smtClean="0">
                <a:solidFill>
                  <a:srgbClr val="002060"/>
                </a:solidFill>
              </a:rPr>
              <a:t>«</a:t>
            </a:r>
            <a:r>
              <a:rPr lang="ru-RU" sz="5400" b="1" i="1">
                <a:solidFill>
                  <a:srgbClr val="002060"/>
                </a:solidFill>
                <a:effectLst/>
              </a:rPr>
              <a:t>Неизвестные страницы </a:t>
            </a:r>
            <a:r>
              <a:rPr lang="ru-RU" sz="5400" b="1" i="1" smtClean="0">
                <a:solidFill>
                  <a:srgbClr val="002060"/>
                </a:solidFill>
                <a:effectLst/>
              </a:rPr>
              <a:t> войны              в  моей  семье</a:t>
            </a:r>
            <a:r>
              <a:rPr lang="ru-RU" sz="5400" i="1" smtClean="0">
                <a:solidFill>
                  <a:srgbClr val="002060"/>
                </a:solidFill>
              </a:rPr>
              <a:t>…» 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5"/>
          <p:cNvSpPr>
            <a:spLocks noChangeArrowheads="1"/>
          </p:cNvSpPr>
          <p:nvPr/>
        </p:nvSpPr>
        <p:spPr bwMode="auto">
          <a:xfrm>
            <a:off x="296863" y="539750"/>
            <a:ext cx="6373812" cy="871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Заключение.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Трудно сейчас говорить о том времени, когда происходили все изложенные события. Тогда это были молодые, энергичные, любящие свою Родину воины Красной армии. Многие из них погибли. Остальных, выживших в этом мясорубке войны сейчас  становится всё меньше и меньше. Но в наших сердцах они навсегда останутся доблестными воинами-разведчиками, стоявшими на защите нашей Родины - нашей страны, которая выстояла во многом благодаря их службе, доблести и мужества. Низкий поклон, Вам солдаты за то, что вы совершили.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Горжусь тобой, мой двоюродный прадед. След твой на земле не прервался, жизнью своей мы обязаны тебе.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Пусть же героизм защитников отечества передастся и следующим поколениям, чтобы мы и наши потомки внимательней относились к нашей родине- России, и тогда нашим предкам не будет стыдно за те жизни и ушедшее время, которое они отдали в боях в надежде на светлое будущее!</a:t>
            </a:r>
            <a:r>
              <a:rPr lang="ru-RU" sz="1800" b="1" dirty="0"/>
              <a:t> </a:t>
            </a:r>
          </a:p>
          <a:p>
            <a:pPr>
              <a:defRPr/>
            </a:pPr>
            <a:endParaRPr lang="ru-RU" sz="1800" b="1" dirty="0"/>
          </a:p>
          <a:p>
            <a:pPr>
              <a:defRPr/>
            </a:pPr>
            <a:r>
              <a:rPr 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ВСЕМ НЕ ВЕРНУВШИМСЯ - ВЕЧНАЯ ПАМЯТЬ, ВСЕМ НЕ ДОЖДАВШИМСЯ - УТЕШЕНИЯ, ВСЕМ, ПРОШЕДШИМ ВОЙНУ И ДОЖИВШИМ ДО НАШИХ ДНЕЙ - НИЗКИЙ ПОКЛОН И БЛАГОДАРНОСТЬ!!!</a:t>
            </a:r>
            <a:r>
              <a:rPr lang="ru-RU" sz="1800" b="1" dirty="0"/>
              <a:t/>
            </a:r>
            <a:br>
              <a:rPr lang="ru-RU" sz="1800" b="1" dirty="0"/>
            </a:br>
            <a:endParaRPr lang="ru-RU" alt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alt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alt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/>
          </p:nvPr>
        </p:nvSpPr>
        <p:spPr bwMode="auto">
          <a:xfrm>
            <a:off x="342900" y="203200"/>
            <a:ext cx="6172200" cy="552450"/>
          </a:xfrm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2000" b="1" i="1" u="sng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Архивная справка</a:t>
            </a:r>
          </a:p>
        </p:txBody>
      </p:sp>
      <p:pic>
        <p:nvPicPr>
          <p:cNvPr id="19459" name="Picture 4" descr="Untitled00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9275" y="827088"/>
            <a:ext cx="5832475" cy="7921625"/>
          </a:xfr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Наградной лист 1943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913" y="444500"/>
            <a:ext cx="3238500" cy="835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F:\Гостев\гостев\Оборотная сторона  нагр.листа 1943г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2975" y="444500"/>
            <a:ext cx="3167063" cy="835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:\Гостев\гостев\Приказ о нагаждении 1943г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75" y="347663"/>
            <a:ext cx="6191250" cy="835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6" descr="наградной лист 1944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913" y="444500"/>
            <a:ext cx="3078162" cy="835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F:\Гостев\гостев\оборотная сторона нагр.листа 1944г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5025" y="444500"/>
            <a:ext cx="3249613" cy="835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:\Гостев\гостев\Приказ о награждении 1944г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75" y="347663"/>
            <a:ext cx="6264275" cy="847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ChangeArrowheads="1"/>
          </p:cNvSpPr>
          <p:nvPr/>
        </p:nvSpPr>
        <p:spPr bwMode="auto">
          <a:xfrm>
            <a:off x="242888" y="284163"/>
            <a:ext cx="42926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altLang="ru-RU" sz="1900" b="1" i="1"/>
              <a:t>Донесение о безвозвратных потерях</a:t>
            </a:r>
            <a:r>
              <a:rPr lang="ru-RU" altLang="ru-RU"/>
              <a:t/>
            </a:r>
            <a:br>
              <a:rPr lang="ru-RU" altLang="ru-RU"/>
            </a:br>
            <a:r>
              <a:rPr lang="ru-RU" altLang="ru-RU"/>
              <a:t>         </a:t>
            </a:r>
          </a:p>
        </p:txBody>
      </p:sp>
      <p:pic>
        <p:nvPicPr>
          <p:cNvPr id="24579" name="Picture 5" descr="(1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350" y="1403350"/>
            <a:ext cx="6354763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350" y="1403350"/>
            <a:ext cx="6408738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634" y="203200"/>
            <a:ext cx="6642738" cy="4323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800" b="1" i="1" u="sng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Приказ  ГУК  НКО СССР  от 27.01.1945г. об исключении из списков Красной армии  </a:t>
            </a:r>
            <a:endParaRPr lang="ru-RU" sz="1800" b="1" i="1" u="sng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7" name="Picture 3" descr="F:\Гостев\гостев\Приказ об исключении лист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913" y="635000"/>
            <a:ext cx="3238500" cy="815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2" descr="F:\Гостев\гостев\Приказ об исключении из списков ГУК НК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2975" y="635000"/>
            <a:ext cx="3235325" cy="815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/>
          <p:cNvSpPr>
            <a:spLocks noChangeArrowheads="1"/>
          </p:cNvSpPr>
          <p:nvPr/>
        </p:nvSpPr>
        <p:spPr bwMode="auto">
          <a:xfrm>
            <a:off x="260350" y="250825"/>
            <a:ext cx="52212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2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Книга памяти Тульской области</a:t>
            </a:r>
            <a:endParaRPr lang="ru-RU" alt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51" name="Picture 14" descr="Книга памяти Тульской облас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635000"/>
            <a:ext cx="6480175" cy="825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ChangeArrowheads="1"/>
          </p:cNvSpPr>
          <p:nvPr/>
        </p:nvSpPr>
        <p:spPr bwMode="auto">
          <a:xfrm>
            <a:off x="620713" y="635000"/>
            <a:ext cx="5724525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i="1">
                <a:solidFill>
                  <a:schemeClr val="bg1"/>
                </a:solidFill>
              </a:rPr>
              <a:t>    </a:t>
            </a:r>
            <a:r>
              <a:rPr lang="ru-RU" altLang="ru-RU" sz="4800" b="1" i="1">
                <a:solidFill>
                  <a:srgbClr val="FF0000"/>
                </a:solidFill>
              </a:rPr>
              <a:t>Помните о нас</a:t>
            </a:r>
          </a:p>
          <a:p>
            <a:pPr>
              <a:spcBef>
                <a:spcPct val="50000"/>
              </a:spcBef>
            </a:pPr>
            <a:endParaRPr lang="ru-RU" altLang="ru-RU" sz="3200" i="1">
              <a:solidFill>
                <a:srgbClr val="674616"/>
              </a:solidFill>
            </a:endParaRPr>
          </a:p>
          <a:p>
            <a:pPr>
              <a:spcBef>
                <a:spcPct val="50000"/>
              </a:spcBef>
            </a:pPr>
            <a:r>
              <a:rPr lang="ru-RU" altLang="ru-RU" i="1" u="sng">
                <a:solidFill>
                  <a:srgbClr val="674616"/>
                </a:solidFill>
              </a:rPr>
              <a:t>       </a:t>
            </a:r>
          </a:p>
        </p:txBody>
      </p:sp>
      <p:pic>
        <p:nvPicPr>
          <p:cNvPr id="10243" name="Picture 2" descr="G:\гостев\дед миша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513" y="1619250"/>
            <a:ext cx="4752975" cy="717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4"/>
          <p:cNvSpPr>
            <a:spLocks noChangeArrowheads="1"/>
          </p:cNvSpPr>
          <p:nvPr/>
        </p:nvSpPr>
        <p:spPr bwMode="auto">
          <a:xfrm>
            <a:off x="260350" y="250825"/>
            <a:ext cx="6410325" cy="875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72A376"/>
              </a:buClr>
              <a:buSzPct val="70000"/>
              <a:defRPr/>
            </a:pPr>
            <a:r>
              <a:rPr lang="ru-RU" altLang="ru-RU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следующий год наша страна будет отмечать 70-ю годовщину Великой победы  в Великой отечественной войне 1941-45г.г. </a:t>
            </a:r>
          </a:p>
          <a:p>
            <a:pPr>
              <a:buClr>
                <a:srgbClr val="72A376"/>
              </a:buClr>
              <a:buSzPct val="70000"/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Более чем полвека назад закончилась эта страшная война для нашего народа. Миллионы людей сражались за свою Родину, но не все вернулись тогда с той войны домой. </a:t>
            </a:r>
          </a:p>
          <a:p>
            <a:pPr>
              <a:buClr>
                <a:srgbClr val="72A376"/>
              </a:buClr>
              <a:buSzPct val="70000"/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Много ещё неизвестного осталось для нас……. </a:t>
            </a:r>
          </a:p>
          <a:p>
            <a:pPr>
              <a:buClr>
                <a:srgbClr val="72A376"/>
              </a:buClr>
              <a:buSzPct val="70000"/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хотел бы рассказать Вам про свои неизвестные страницы этой войны, которые коснулись нашей семьи.</a:t>
            </a:r>
          </a:p>
          <a:p>
            <a:pPr>
              <a:buClr>
                <a:srgbClr val="72A376"/>
              </a:buClr>
              <a:buSzPct val="70000"/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Начиная свой рассказ о боевом пути моего родственника, родного брата моего прадеда (по отцовской  линии), хочу сказать, о том, что рассказали мои родители.</a:t>
            </a:r>
          </a:p>
          <a:p>
            <a:pPr>
              <a:buClr>
                <a:srgbClr val="72A376"/>
              </a:buClr>
              <a:buSzPct val="70000"/>
              <a:defRPr/>
            </a:pPr>
            <a:r>
              <a:rPr lang="ru-RU" alt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Михаил Васильевич Гостев родился  в семье крестьянина 1920 г. в Пензенской области, </a:t>
            </a:r>
            <a:r>
              <a:rPr lang="ru-RU" altLang="ru-RU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Пачелмском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районе, в селе </a:t>
            </a:r>
            <a:r>
              <a:rPr lang="ru-RU" altLang="ru-RU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Белынь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Clr>
                <a:srgbClr val="72A376"/>
              </a:buClr>
              <a:buSzPct val="70000"/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Родители: Гостев Василий Иванович  и  </a:t>
            </a:r>
            <a:r>
              <a:rPr lang="ru-RU" altLang="ru-RU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Гостева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Елена Григорьевна до войны всей семьёй переехали в Тульскую область г. Донской. Здесь Михаил окончил  десятилетнюю среднюю школу, а  в 1937г. поступил в институт в г.Туле. Окончил его в 1941г. Когда началась Великая отечественная война, одним из первых пришёл в военкомат. </a:t>
            </a:r>
          </a:p>
          <a:p>
            <a:pPr>
              <a:buClr>
                <a:srgbClr val="72A376"/>
              </a:buClr>
              <a:buSzPct val="70000"/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На пересыльном пункте отобрали из призывников «образованных», так называли тех , кто закончил институт, и в приказном порядке, отправили в училище. </a:t>
            </a:r>
          </a:p>
          <a:p>
            <a:pPr>
              <a:buClr>
                <a:srgbClr val="72A376"/>
              </a:buClr>
              <a:buSzPct val="70000"/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И там, почти шесть месяцев, готовили на должность командиров стрелковых взводов. </a:t>
            </a:r>
            <a:endParaRPr lang="ru-RU" altLang="ru-RU" sz="19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0350" y="160338"/>
            <a:ext cx="6354763" cy="80327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72A376"/>
              </a:buClr>
              <a:buSzPct val="70000"/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В январе 1942 года, за несколько недель до ожидаемого выпуска из училища в офицерском звании, все училище было отправлено на фронт. Боевой путь моего прадеда начался на Северо-западном фронте с января 1942 г.по февраль 1944г. В этот период 10.07.42г. он получает ранение. Сегодня – мне это трудно себе представить -прадеду было всего 21 год…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Как свидетельствует из документов, лейтенант Гостев Михаил Васильевич начал воевать  в составе  130 стрелковой дивизии 664 стрелкового полка, которая была преобразована (08.12.42г. второе формирование)</a:t>
            </a:r>
            <a:r>
              <a:rPr lang="ru-RU" alt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53-ю гвардейскую Краснознаменную стрелковую дивизию, где его назначили командиром  взвода конной разведки 161 гвардейского стрелкового полка</a:t>
            </a:r>
            <a:r>
              <a:rPr lang="ru-RU" alt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                                                                                                                                        </a:t>
            </a:r>
          </a:p>
          <a:p>
            <a:pPr>
              <a:defRPr/>
            </a:pPr>
            <a:endParaRPr lang="ru-RU" alt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В один из февральских дней  </a:t>
            </a:r>
          </a:p>
          <a:p>
            <a:pPr algn="r"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командованием полка была                                                                                                                                            поставлена задача-</a:t>
            </a:r>
            <a:r>
              <a:rPr lang="ru-RU" alt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alt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добыть языка.  </a:t>
            </a:r>
          </a:p>
          <a:p>
            <a:pPr algn="r"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                                           </a:t>
            </a:r>
          </a:p>
          <a:p>
            <a:pPr>
              <a:defRPr/>
            </a:pPr>
            <a:endParaRPr lang="ru-RU" altLang="ru-RU" sz="1800" b="1" i="1" dirty="0">
              <a:effectLst>
                <a:outerShdw blurRad="38100" dist="38100" dir="2700000" algn="tl">
                  <a:srgbClr val="895D1D"/>
                </a:outerShdw>
              </a:effectLst>
            </a:endParaRPr>
          </a:p>
          <a:p>
            <a:pPr>
              <a:defRPr/>
            </a:pPr>
            <a:endParaRPr lang="ru-RU" altLang="ru-RU" sz="2000" i="1" dirty="0">
              <a:solidFill>
                <a:srgbClr val="FFFFFF"/>
              </a:solidFill>
              <a:effectLst>
                <a:outerShdw blurRad="38100" dist="38100" dir="2700000" algn="tl">
                  <a:srgbClr val="895D1D"/>
                </a:outerShdw>
              </a:effectLst>
            </a:endParaRPr>
          </a:p>
          <a:p>
            <a:pPr>
              <a:defRPr/>
            </a:pPr>
            <a:endParaRPr lang="ru-RU" sz="1200" dirty="0">
              <a:solidFill>
                <a:srgbClr val="F9F9F9"/>
              </a:solidFill>
            </a:endParaRPr>
          </a:p>
          <a:p>
            <a:pPr>
              <a:defRPr/>
            </a:pPr>
            <a:endParaRPr lang="ru-RU" sz="1200" dirty="0">
              <a:solidFill>
                <a:srgbClr val="F9F9F9"/>
              </a:solidFill>
            </a:endParaRPr>
          </a:p>
          <a:p>
            <a:pPr>
              <a:defRPr/>
            </a:pPr>
            <a:endParaRPr lang="ru-RU" sz="1200" dirty="0">
              <a:solidFill>
                <a:srgbClr val="F9F9F9"/>
              </a:solidFill>
            </a:endParaRPr>
          </a:p>
          <a:p>
            <a:pPr>
              <a:defRPr/>
            </a:pPr>
            <a:r>
              <a:rPr lang="ru-RU" sz="1200" b="1" i="1" dirty="0">
                <a:solidFill>
                  <a:srgbClr val="F9F9F9"/>
                </a:solidFill>
              </a:rPr>
              <a:t>Конная разведка в годы войны</a:t>
            </a:r>
            <a:r>
              <a:rPr lang="ru-RU" b="1" i="1" dirty="0">
                <a:solidFill>
                  <a:srgbClr val="F9F9F9"/>
                </a:solidFill>
              </a:rPr>
              <a:t>.</a:t>
            </a:r>
            <a:endParaRPr lang="ru-RU" altLang="ru-RU" b="1" i="1" dirty="0">
              <a:solidFill>
                <a:srgbClr val="F9F9F9"/>
              </a:solidFill>
            </a:endParaRPr>
          </a:p>
        </p:txBody>
      </p:sp>
      <p:pic>
        <p:nvPicPr>
          <p:cNvPr id="12291" name="Рисунок 1" descr="Конная развед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913" y="5076825"/>
            <a:ext cx="295275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4"/>
          <p:cNvSpPr>
            <a:spLocks noGrp="1"/>
          </p:cNvSpPr>
          <p:nvPr>
            <p:ph type="title"/>
          </p:nvPr>
        </p:nvSpPr>
        <p:spPr>
          <a:xfrm>
            <a:off x="1106488" y="0"/>
            <a:ext cx="4429125" cy="124936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i="1" smtClean="0">
                <a:latin typeface="Calibri" pitchFamily="34" charset="0"/>
              </a:rPr>
              <a:t> </a:t>
            </a:r>
          </a:p>
        </p:txBody>
      </p:sp>
      <p:sp>
        <p:nvSpPr>
          <p:cNvPr id="13315" name="Rectangle 15"/>
          <p:cNvSpPr>
            <a:spLocks noChangeArrowheads="1"/>
          </p:cNvSpPr>
          <p:nvPr/>
        </p:nvSpPr>
        <p:spPr bwMode="auto">
          <a:xfrm>
            <a:off x="333375" y="53975"/>
            <a:ext cx="5992813" cy="898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выписка из наградного листа:  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altLang="ru-RU" sz="2000" b="1" i="1" dirty="0"/>
              <a:t>«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феврале 1942г. под деревней Бор </a:t>
            </a:r>
            <a:r>
              <a:rPr lang="ru-RU" altLang="ru-RU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Молвотицкого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района Ленинградской области, будучи командиром отделения разведчиков, Гостев М.В. незаметно пробравшись с отделением в тыл противника, сидя в засаде, выследили легковую автомашину и в момент когда машина поравнялась с ними, забросали ее гранатами, в результате чего шофер был убит, а офицер вместе с документами, находящимися в машине был доставлен в штаб 130 стрелковую дивизию.</a:t>
            </a:r>
            <a:r>
              <a:rPr lang="ru-RU" altLang="ru-RU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декабре 1942г. под д.Козлово, возглавляя штурмовую группу разведчиков 130 стрелковой дивизии незаметно со своим отделением подобрался к блиндажу противника, быстро сняв часового, забросали гранатами. В результате этой операции захватили в плен ефрейтора и двух немецких солдат, которых</a:t>
            </a:r>
            <a:r>
              <a:rPr lang="ru-RU" altLang="ru-RU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доставили в штаб.»</a:t>
            </a:r>
            <a:r>
              <a:rPr lang="ru-RU" altLang="ru-RU" sz="1800" b="1" i="1" dirty="0"/>
              <a:t>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За проявленное при этом мужество и героизм гвардии лейтенант Гостев М.В. был представлен и награжден командиром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161 гвардейского стрелкового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полка гвардии полковником </a:t>
            </a:r>
          </a:p>
          <a:p>
            <a:pPr>
              <a:defRPr/>
            </a:pPr>
            <a:r>
              <a:rPr lang="ru-RU" altLang="ru-RU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Ефановым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Василием Захаровичем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правительственной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наградой Орденом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Красной звезды.</a:t>
            </a:r>
          </a:p>
          <a:p>
            <a:pPr eaLnBrk="0" hangingPunct="0">
              <a:defRPr/>
            </a:pPr>
            <a:endParaRPr lang="ru-RU" alt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6" name="Рисунок 1" descr="http://static2.aif.ru/public/news/big/619/0b3c80d934195627d39d296b07f60db7.alta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9725" y="6804025"/>
            <a:ext cx="230346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2"/>
          <p:cNvSpPr>
            <a:spLocks noChangeArrowheads="1"/>
          </p:cNvSpPr>
          <p:nvPr/>
        </p:nvSpPr>
        <p:spPr bwMode="auto">
          <a:xfrm>
            <a:off x="134938" y="252413"/>
            <a:ext cx="6389687" cy="747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1943г. был принят в ряды ВКП(б).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С начала февраля 1944г. гвардии лейтенант Гостев М.В. воевал на Ленинградском фронте в составе 53 стрелковой гвардии Краснознаменной дивизии, принимал участие  в прорыве блокады г.Ленинграда.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При очередном наступлении частей дивизии в Псковской области в </a:t>
            </a:r>
            <a:r>
              <a:rPr lang="ru-RU" altLang="ru-RU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Стругокрасненском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районе, в близи деревень </a:t>
            </a:r>
            <a:r>
              <a:rPr lang="ru-RU" altLang="ru-RU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Пожегово-Соседно</a:t>
            </a:r>
            <a:r>
              <a:rPr lang="ru-RU" altLang="ru-RU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22.02.1944г. Михаил был ранен….</a:t>
            </a:r>
            <a:r>
              <a:rPr lang="ru-RU" altLang="ru-RU" sz="1800" b="1" i="1" dirty="0"/>
              <a:t>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С 12.08.1944г. находится в должности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командира взвода пешей разведки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составе 934 стрелкового полка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256 Стрелковой Нарвской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Краснознаменной дивизии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 армии на 2-ом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Прибалтийском фронте.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Участвовал в освобождении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оккупантов Эстонии и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Латвии.</a:t>
            </a:r>
            <a:r>
              <a:rPr lang="ru-RU" sz="1800" b="1" dirty="0"/>
              <a:t> </a:t>
            </a:r>
          </a:p>
          <a:p>
            <a:pPr>
              <a:defRPr/>
            </a:pPr>
            <a:endParaRPr lang="ru-RU" sz="1800" b="1" dirty="0"/>
          </a:p>
          <a:p>
            <a:pPr>
              <a:defRPr/>
            </a:pPr>
            <a:endParaRPr lang="ru-RU" sz="1800" b="1" dirty="0"/>
          </a:p>
          <a:p>
            <a:pPr algn="r">
              <a:defRPr/>
            </a:pPr>
            <a:endParaRPr lang="ru-RU" sz="1800" b="1" dirty="0"/>
          </a:p>
          <a:p>
            <a:pPr algn="r">
              <a:defRPr/>
            </a:pPr>
            <a:r>
              <a:rPr lang="ru-RU" sz="1200" b="1" dirty="0"/>
              <a:t>   </a:t>
            </a:r>
          </a:p>
          <a:p>
            <a:pPr algn="r">
              <a:defRPr/>
            </a:pPr>
            <a:r>
              <a:rPr lang="ru-RU" sz="1200" b="1" i="1" dirty="0"/>
              <a:t>Пешая разведка за линией фронта.</a:t>
            </a:r>
            <a:endParaRPr lang="ru-RU" altLang="ru-RU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altLang="ru-RU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altLang="ru-RU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</a:p>
        </p:txBody>
      </p:sp>
      <p:pic>
        <p:nvPicPr>
          <p:cNvPr id="14339" name="Рисунок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6338" y="4284663"/>
            <a:ext cx="27051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4"/>
          <p:cNvSpPr>
            <a:spLocks noChangeArrowheads="1"/>
          </p:cNvSpPr>
          <p:nvPr/>
        </p:nvSpPr>
        <p:spPr bwMode="auto">
          <a:xfrm>
            <a:off x="458788" y="731838"/>
            <a:ext cx="5940425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Выписка из наградного листа:</a:t>
            </a:r>
          </a:p>
          <a:p>
            <a:pPr>
              <a:defRPr/>
            </a:pPr>
            <a:endParaRPr lang="ru-RU" alt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наши подразделения пошли в наступление 27 октября 1944г. В районе деревни </a:t>
            </a:r>
            <a:r>
              <a:rPr lang="ru-RU" altLang="ru-RU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Пельны-Лаукумуйжа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Латвийской ССР </a:t>
            </a:r>
            <a:r>
              <a:rPr lang="ru-RU" altLang="ru-RU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гв.лейтенант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Гостев хорошо организовал разведку переднего края. Под его руководством разведчики первыми ворвались в траншеи противника и захватили 12 немецких пленных солдат. Кроме того было уничтожено 14 немецких  солдат и офицеров, 2 пулемёта противника. </a:t>
            </a:r>
          </a:p>
          <a:p>
            <a:pPr>
              <a:defRPr/>
            </a:pPr>
            <a:endParaRPr lang="ru-RU" alt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 эту смелую операцию был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представлен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правительственной награде-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Ордену Отечественной войны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2-ой степени.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получить он его не успел.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о награждении был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подписан 06.11.44г.</a:t>
            </a:r>
          </a:p>
        </p:txBody>
      </p:sp>
      <p:pic>
        <p:nvPicPr>
          <p:cNvPr id="15363" name="Picture 10" descr="orden_vov_2_stepeni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7063" y="4189413"/>
            <a:ext cx="2087562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/>
          </p:nvPr>
        </p:nvSpPr>
        <p:spPr bwMode="auto">
          <a:xfrm>
            <a:off x="3051175" y="4067175"/>
            <a:ext cx="3563938" cy="792163"/>
          </a:xfrm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ru-RU" sz="1200" b="1" smtClean="0">
                <a:ln>
                  <a:noFill/>
                </a:ln>
                <a:effectLst/>
                <a:latin typeface="Arial" charset="0"/>
              </a:rPr>
              <a:t>Карта составлена с учетом всех материалов на февраль 1938г.</a:t>
            </a:r>
            <a:br>
              <a:rPr lang="ru-RU" sz="1200" b="1" smtClean="0">
                <a:ln>
                  <a:noFill/>
                </a:ln>
                <a:effectLst/>
                <a:latin typeface="Arial" charset="0"/>
              </a:rPr>
            </a:br>
            <a:r>
              <a:rPr lang="ru-RU" sz="1200" b="1" smtClean="0">
                <a:ln>
                  <a:noFill/>
                </a:ln>
                <a:effectLst/>
                <a:latin typeface="Arial" charset="0"/>
              </a:rPr>
              <a:t>Составляли с 15 ноября 1937г.по 27 февраля 1938г. </a:t>
            </a:r>
            <a:br>
              <a:rPr lang="ru-RU" sz="1200" b="1" smtClean="0">
                <a:ln>
                  <a:noFill/>
                </a:ln>
                <a:effectLst/>
                <a:latin typeface="Arial" charset="0"/>
              </a:rPr>
            </a:br>
            <a:r>
              <a:rPr lang="ru-RU" sz="1200" b="1" smtClean="0">
                <a:ln>
                  <a:noFill/>
                </a:ln>
                <a:effectLst/>
                <a:latin typeface="Arial" charset="0"/>
              </a:rPr>
              <a:t>Картографы </a:t>
            </a:r>
            <a:r>
              <a:rPr lang="ru-RU" sz="1200" b="1" err="1" smtClean="0">
                <a:ln>
                  <a:noFill/>
                </a:ln>
                <a:effectLst/>
                <a:latin typeface="Arial" charset="0"/>
              </a:rPr>
              <a:t>Медведовский</a:t>
            </a:r>
            <a:r>
              <a:rPr lang="ru-RU" sz="1200" b="1" smtClean="0">
                <a:ln>
                  <a:noFill/>
                </a:ln>
                <a:effectLst/>
                <a:latin typeface="Arial" charset="0"/>
              </a:rPr>
              <a:t> и Белоусова.</a:t>
            </a:r>
          </a:p>
        </p:txBody>
      </p:sp>
      <p:pic>
        <p:nvPicPr>
          <p:cNvPr id="16387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141663" y="539750"/>
            <a:ext cx="3475037" cy="3311525"/>
          </a:xfrm>
          <a:noFill/>
        </p:spPr>
      </p:pic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188913" y="444500"/>
            <a:ext cx="3168650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освобождении Латвийских городов,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ноября 1944г. около г.Ауце </a:t>
            </a:r>
            <a:r>
              <a:rPr lang="ru-RU" altLang="ru-RU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Добельского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района 300 метров восточнее </a:t>
            </a:r>
          </a:p>
          <a:p>
            <a:pPr>
              <a:defRPr/>
            </a:pPr>
            <a:r>
              <a:rPr lang="ru-RU" altLang="ru-RU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д.Пилземниеки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Волость Ауце в очередной схватке с немецкими захватчиками, </a:t>
            </a:r>
            <a:r>
              <a:rPr lang="ru-RU" altLang="ru-RU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гв.лейтенант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Гостев М.В.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 убит в бою. 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из донесения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безвозвратных потерях 256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Стрелковой дивизии от 26 декабря 1944г.)</a:t>
            </a: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Было ему всего 24 года…..</a:t>
            </a:r>
            <a:r>
              <a:rPr lang="ru-RU" alt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defRPr/>
            </a:pPr>
            <a:endParaRPr lang="ru-RU" alt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alt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alt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Где-то здесь он и погиб.</a:t>
            </a:r>
          </a:p>
        </p:txBody>
      </p:sp>
      <p:pic>
        <p:nvPicPr>
          <p:cNvPr id="1638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3100" y="5940425"/>
            <a:ext cx="2136775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Rectangle 7"/>
          <p:cNvSpPr>
            <a:spLocks/>
          </p:cNvSpPr>
          <p:nvPr/>
        </p:nvSpPr>
        <p:spPr bwMode="auto">
          <a:xfrm>
            <a:off x="5300663" y="6203950"/>
            <a:ext cx="1422400" cy="1344613"/>
          </a:xfrm>
          <a:prstGeom prst="rect">
            <a:avLst/>
          </a:prstGeom>
          <a:noFill/>
          <a:ln w="6350" cap="rnd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/>
            <a:r>
              <a:rPr lang="ru-RU" altLang="ru-RU" sz="1200" b="1">
                <a:solidFill>
                  <a:srgbClr val="F9F9F9"/>
                </a:solidFill>
              </a:rPr>
              <a:t>Окрестности </a:t>
            </a:r>
            <a:br>
              <a:rPr lang="ru-RU" altLang="ru-RU" sz="1200" b="1">
                <a:solidFill>
                  <a:srgbClr val="F9F9F9"/>
                </a:solidFill>
              </a:rPr>
            </a:br>
            <a:r>
              <a:rPr lang="ru-RU" altLang="ru-RU" sz="1200" b="1">
                <a:solidFill>
                  <a:srgbClr val="F9F9F9"/>
                </a:solidFill>
              </a:rPr>
              <a:t>д. Пилземниеки (Латвия).</a:t>
            </a:r>
            <a:br>
              <a:rPr lang="ru-RU" altLang="ru-RU" sz="1200" b="1">
                <a:solidFill>
                  <a:srgbClr val="F9F9F9"/>
                </a:solidFill>
              </a:rPr>
            </a:br>
            <a:r>
              <a:rPr lang="ru-RU" altLang="ru-RU" sz="1200" b="1">
                <a:solidFill>
                  <a:srgbClr val="F9F9F9"/>
                </a:solidFill>
              </a:rPr>
              <a:t>Фото взято из интернета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134938" y="2268538"/>
            <a:ext cx="6372225" cy="405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975">
              <a:lnSpc>
                <a:spcPct val="130000"/>
              </a:lnSpc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Похоронили его на</a:t>
            </a:r>
          </a:p>
          <a:p>
            <a:pPr marL="53975">
              <a:lnSpc>
                <a:spcPct val="130000"/>
              </a:lnSpc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воинском </a:t>
            </a:r>
          </a:p>
          <a:p>
            <a:pPr marL="53975">
              <a:lnSpc>
                <a:spcPct val="130000"/>
              </a:lnSpc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братском </a:t>
            </a:r>
          </a:p>
          <a:p>
            <a:pPr marL="53975">
              <a:lnSpc>
                <a:spcPct val="130000"/>
              </a:lnSpc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кладбище в г.Ауце</a:t>
            </a:r>
          </a:p>
          <a:p>
            <a:pPr marL="53975">
              <a:lnSpc>
                <a:spcPct val="130000"/>
              </a:lnSpc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Добельского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53975">
              <a:lnSpc>
                <a:spcPct val="130000"/>
              </a:lnSpc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района, </a:t>
            </a:r>
          </a:p>
          <a:p>
            <a:pPr marL="53975">
              <a:lnSpc>
                <a:spcPct val="130000"/>
              </a:lnSpc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южной стороне улицы </a:t>
            </a:r>
          </a:p>
          <a:p>
            <a:pPr marL="53975">
              <a:lnSpc>
                <a:spcPct val="130000"/>
              </a:lnSpc>
              <a:defRPr/>
            </a:pPr>
            <a:r>
              <a:rPr lang="ru-RU" altLang="ru-RU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Елгавас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marL="53975">
              <a:lnSpc>
                <a:spcPct val="130000"/>
              </a:lnSpc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 улицей </a:t>
            </a:r>
            <a:r>
              <a:rPr lang="ru-RU" altLang="ru-RU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Бривибас</a:t>
            </a: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и </a:t>
            </a:r>
          </a:p>
          <a:p>
            <a:pPr marL="53975">
              <a:lnSpc>
                <a:spcPct val="130000"/>
              </a:lnSpc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границей </a:t>
            </a:r>
          </a:p>
          <a:p>
            <a:pPr marL="53975">
              <a:lnSpc>
                <a:spcPct val="130000"/>
              </a:lnSpc>
              <a:defRPr/>
            </a:pPr>
            <a:r>
              <a:rPr lang="ru-RU" alt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города. </a:t>
            </a:r>
          </a:p>
        </p:txBody>
      </p:sp>
      <p:pic>
        <p:nvPicPr>
          <p:cNvPr id="17411" name="Picture 4" descr="Общий вид братского кладбища (Ауце, улица Елгавас)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3500438" y="539750"/>
            <a:ext cx="27749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5"/>
          <p:cNvSpPr>
            <a:spLocks noChangeArrowheads="1"/>
          </p:cNvSpPr>
          <p:nvPr/>
        </p:nvSpPr>
        <p:spPr bwMode="auto">
          <a:xfrm>
            <a:off x="3500438" y="3540125"/>
            <a:ext cx="302418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altLang="ru-RU" sz="1200"/>
              <a:t>Общий вид братского кладбища.                                  </a:t>
            </a:r>
            <a:br>
              <a:rPr lang="ru-RU" altLang="ru-RU" sz="1200"/>
            </a:br>
            <a:r>
              <a:rPr lang="ru-RU" altLang="ru-RU" sz="1200" i="1"/>
              <a:t>Фото: Александр Ржавин, октябрь  2006 года</a:t>
            </a:r>
            <a:r>
              <a:rPr lang="ru-RU" altLang="ru-RU" sz="1000" i="1"/>
              <a:t>.</a:t>
            </a:r>
            <a:r>
              <a:rPr lang="ru-RU" altLang="ru-RU"/>
              <a:t>     </a:t>
            </a:r>
          </a:p>
        </p:txBody>
      </p:sp>
      <p:pic>
        <p:nvPicPr>
          <p:cNvPr id="17413" name="Picture 7" descr="Мемориальная стена на братском кладбище (Ауце, улица Елгавас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3463" y="4787900"/>
            <a:ext cx="27908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Rectangle 8"/>
          <p:cNvSpPr>
            <a:spLocks noChangeArrowheads="1"/>
          </p:cNvSpPr>
          <p:nvPr/>
        </p:nvSpPr>
        <p:spPr bwMode="auto">
          <a:xfrm>
            <a:off x="3573463" y="7667625"/>
            <a:ext cx="304165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altLang="ru-RU" sz="1200"/>
              <a:t>Мемориальная стена на братском кладбище</a:t>
            </a:r>
            <a:r>
              <a:rPr lang="ru-RU" altLang="ru-RU"/>
              <a:t>. </a:t>
            </a:r>
          </a:p>
          <a:p>
            <a:pPr eaLnBrk="0" hangingPunct="0"/>
            <a:r>
              <a:rPr lang="ru-RU" altLang="ru-RU" sz="1200" i="1"/>
              <a:t>Фото: Александр Ржавин, октябрь  2006 года.</a:t>
            </a:r>
            <a:r>
              <a:rPr lang="ru-RU" altLang="ru-RU" sz="1200"/>
              <a:t> 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извесные страницы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Бумажная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Неизвесные страницы</Template>
  <TotalTime>707</TotalTime>
  <Words>709</Words>
  <Application>Microsoft Office PowerPoint</Application>
  <PresentationFormat>On-screen Show (4:3)</PresentationFormat>
  <Paragraphs>121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</vt:lpstr>
      <vt:lpstr>Constantia</vt:lpstr>
      <vt:lpstr>Wingdings 2</vt:lpstr>
      <vt:lpstr>Неизвесные страницы</vt:lpstr>
      <vt:lpstr>1_Бумажная</vt:lpstr>
      <vt:lpstr>Тема:      «Неизвестные страницы  войны              в  моей  семье…» 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Карта составлена с учетом всех материалов на февраль 1938г. Составляли с 15 ноября 1937г.по 27 февраля 1938г.  Картографы Медведовский и Белоусова.</vt:lpstr>
      <vt:lpstr>PowerPoint Presentation</vt:lpstr>
      <vt:lpstr>PowerPoint Presentation</vt:lpstr>
      <vt:lpstr>Архивная справка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Приказ  ГУК  НКО СССР  от 27.01.1945г. об исключении из списков Красной армии  </vt:lpstr>
      <vt:lpstr>PowerPoint Presentation</vt:lpstr>
    </vt:vector>
  </TitlesOfParts>
  <Company>ОАО МАШ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Sukhomlin</cp:lastModifiedBy>
  <cp:revision>158</cp:revision>
  <dcterms:created xsi:type="dcterms:W3CDTF">2014-02-06T12:04:45Z</dcterms:created>
  <dcterms:modified xsi:type="dcterms:W3CDTF">2014-10-18T12:13:51Z</dcterms:modified>
</cp:coreProperties>
</file>