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sldIdLst>
    <p:sldId id="302" r:id="rId2"/>
    <p:sldId id="291" r:id="rId3"/>
    <p:sldId id="292" r:id="rId4"/>
    <p:sldId id="293" r:id="rId5"/>
    <p:sldId id="294" r:id="rId6"/>
    <p:sldId id="295" r:id="rId7"/>
    <p:sldId id="296" r:id="rId8"/>
    <p:sldId id="297" r:id="rId9"/>
    <p:sldId id="298" r:id="rId10"/>
    <p:sldId id="299" r:id="rId11"/>
    <p:sldId id="300" r:id="rId12"/>
    <p:sldId id="301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75" autoAdjust="0"/>
    <p:restoredTop sz="94600" autoAdjust="0"/>
  </p:normalViewPr>
  <p:slideViewPr>
    <p:cSldViewPr showGuides="1">
      <p:cViewPr varScale="1">
        <p:scale>
          <a:sx n="35" d="100"/>
          <a:sy n="35" d="100"/>
        </p:scale>
        <p:origin x="1080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03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13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141208-C81F-4D5B-B3F4-99E3A1A9D2AA}" type="datetimeFigureOut">
              <a:rPr lang="en-US" smtClean="0"/>
              <a:t>7/21/2018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9FFFAE-8F90-4FDD-B91D-00FA59D066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12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8BCAA8-797E-4C9B-B537-E0ED44535829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23032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Introduction -&gt;</a:t>
            </a:r>
            <a:r>
              <a:rPr lang="ru-RU" dirty="0" smtClean="0"/>
              <a:t>Введение</a:t>
            </a:r>
            <a:endParaRPr lang="en-US" dirty="0" smtClean="0"/>
          </a:p>
          <a:p>
            <a:r>
              <a:rPr lang="en-US" dirty="0" smtClean="0"/>
              <a:t>Analytics Lifecycle -&gt;</a:t>
            </a:r>
            <a:r>
              <a:rPr lang="ru-RU" dirty="0" smtClean="0"/>
              <a:t> Жизненный цикл аналитики</a:t>
            </a:r>
          </a:p>
          <a:p>
            <a:r>
              <a:rPr lang="en-US" dirty="0" smtClean="0"/>
              <a:t>Basic Methods -&gt;</a:t>
            </a:r>
            <a:r>
              <a:rPr lang="ru-RU" dirty="0" smtClean="0"/>
              <a:t> Базовые методы</a:t>
            </a:r>
            <a:endParaRPr lang="en-US" dirty="0" smtClean="0"/>
          </a:p>
          <a:p>
            <a:r>
              <a:rPr lang="en-US" dirty="0" smtClean="0"/>
              <a:t>Advance Methods -&gt;</a:t>
            </a:r>
            <a:r>
              <a:rPr lang="ru-RU" dirty="0" smtClean="0"/>
              <a:t> Продвинутые</a:t>
            </a:r>
            <a:r>
              <a:rPr lang="ru-RU" baseline="0" dirty="0" smtClean="0"/>
              <a:t> методы</a:t>
            </a:r>
            <a:endParaRPr lang="en-US" dirty="0" smtClean="0"/>
          </a:p>
          <a:p>
            <a:r>
              <a:rPr lang="en-US" dirty="0" smtClean="0"/>
              <a:t>Tools -&gt;</a:t>
            </a:r>
            <a:r>
              <a:rPr lang="ru-RU" dirty="0" smtClean="0"/>
              <a:t> Инструменты</a:t>
            </a:r>
            <a:endParaRPr lang="en-US" dirty="0" smtClean="0"/>
          </a:p>
          <a:p>
            <a:r>
              <a:rPr lang="en-US" dirty="0" smtClean="0"/>
              <a:t>Lab -&gt; </a:t>
            </a:r>
            <a:r>
              <a:rPr lang="ru-RU" dirty="0" smtClean="0"/>
              <a:t>Лаборатория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8BCAA8-797E-4C9B-B537-E0ED44535829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21798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Job trends from Indeed.com -&gt; </a:t>
            </a:r>
            <a:r>
              <a:rPr lang="ru-RU" dirty="0" smtClean="0"/>
              <a:t>Тенденции трудоустройства согласно </a:t>
            </a:r>
            <a:r>
              <a:rPr lang="en-US" dirty="0" smtClean="0"/>
              <a:t>Indeed.com</a:t>
            </a:r>
          </a:p>
          <a:p>
            <a:r>
              <a:rPr lang="en-US" dirty="0" smtClean="0"/>
              <a:t>Percentage of Matching Job Postings -&gt; </a:t>
            </a:r>
            <a:r>
              <a:rPr lang="ru-RU" dirty="0" smtClean="0"/>
              <a:t>Процент соответствия вакантных позиций запросу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8BCAA8-797E-4C9B-B537-E0ED44535829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58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10/19/2012</a:t>
            </a: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Symposium on Big Data Science and Engineering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C84E5-CE4F-4BCB-9060-5E395DEC5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840875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10/19/2012</a:t>
            </a: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Symposium on Big Data Science and Engineering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C84E5-CE4F-4BCB-9060-5E395DEC5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732092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10/19/2012</a:t>
            </a: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Symposium on Big Data Science and Engineering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C84E5-CE4F-4BCB-9060-5E395DEC5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728779"/>
      </p:ext>
    </p:extLst>
  </p:cSld>
  <p:clrMapOvr>
    <a:masterClrMapping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10/19/2012</a:t>
            </a: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Symposium on Big Data Science and Engineering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C84E5-CE4F-4BCB-9060-5E395DEC5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341458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10/19/2012</a:t>
            </a: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Symposium on Big Data Science and Engineering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C84E5-CE4F-4BCB-9060-5E395DEC5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611502"/>
      </p:ext>
    </p:extLst>
  </p:cSld>
  <p:clrMapOvr>
    <a:masterClrMapping/>
  </p:clrMapOvr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10/19/2012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Symposium on Big Data Science and Engineering</a:t>
            </a: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C84E5-CE4F-4BCB-9060-5E395DEC5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245187"/>
      </p:ext>
    </p:extLst>
  </p:cSld>
  <p:clrMapOvr>
    <a:masterClrMapping/>
  </p:clrMapOvr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10/19/2012</a:t>
            </a:r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Symposium on Big Data Science and Engineering</a:t>
            </a:r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C84E5-CE4F-4BCB-9060-5E395DEC5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208353"/>
      </p:ext>
    </p:extLst>
  </p:cSld>
  <p:clrMapOvr>
    <a:masterClrMapping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10/19/2012</a:t>
            </a:r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Symposium on Big Data Science and Engineering</a:t>
            </a: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C84E5-CE4F-4BCB-9060-5E395DEC5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24448"/>
      </p:ext>
    </p:extLst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10/19/2012</a:t>
            </a:r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Symposium on Big Data Science and Engineering</a:t>
            </a:r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C84E5-CE4F-4BCB-9060-5E395DEC5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013427"/>
      </p:ext>
    </p:extLst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10/19/2012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Symposium on Big Data Science and Engineering</a:t>
            </a: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C84E5-CE4F-4BCB-9060-5E395DEC5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626174"/>
      </p:ext>
    </p:extLst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10/19/2012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Symposium on Big Data Science and Engineering</a:t>
            </a: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C84E5-CE4F-4BCB-9060-5E395DEC5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996113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10/19/2012</a:t>
            </a: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Symposium on Big Data Science and Engineering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3C84E5-CE4F-4BCB-9060-5E395DEC5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967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24000"/>
            <a:ext cx="7772400" cy="1470025"/>
          </a:xfrm>
        </p:spPr>
        <p:txBody>
          <a:bodyPr/>
          <a:lstStyle/>
          <a:p>
            <a:r>
              <a:rPr lang="ru-RU" dirty="0" smtClean="0"/>
              <a:t>Тенденции в образовании: Специальность </a:t>
            </a:r>
            <a:r>
              <a:rPr lang="ru-RU" dirty="0" err="1" smtClean="0"/>
              <a:t>Data</a:t>
            </a:r>
            <a:r>
              <a:rPr lang="ru-RU" dirty="0" smtClean="0"/>
              <a:t> </a:t>
            </a:r>
            <a:r>
              <a:rPr lang="ru-RU" dirty="0" err="1" smtClean="0"/>
              <a:t>Science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/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Л.А.Калиниченко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, ИПИ РАН</a:t>
            </a:r>
          </a:p>
          <a:p>
            <a:pPr algn="l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(Из презентации, посвященной 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Big Data)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C84E5-CE4F-4BCB-9060-5E395DEC563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3924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229600" cy="707926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Arial Black" pitchFamily="34" charset="0"/>
              </a:rPr>
              <a:t>Недостаток специалистов в области </a:t>
            </a:r>
            <a:r>
              <a:rPr lang="en-US" sz="2000" dirty="0" smtClean="0">
                <a:latin typeface="Arial Black" pitchFamily="34" charset="0"/>
              </a:rPr>
              <a:t>Data Science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400599"/>
          </a:xfrm>
        </p:spPr>
        <p:txBody>
          <a:bodyPr/>
          <a:lstStyle/>
          <a:p>
            <a:endParaRPr lang="en-US" sz="1600" dirty="0" smtClean="0"/>
          </a:p>
          <a:p>
            <a:r>
              <a:rPr lang="ru-RU" sz="2000" dirty="0" smtClean="0"/>
              <a:t>Университеты, названные на предыдущем слайде, это только небольшая часть из сотен университетов в мире (особенно в США), вводящих новые программы обучения </a:t>
            </a:r>
          </a:p>
          <a:p>
            <a:endParaRPr lang="ru-RU" sz="2000" dirty="0" smtClean="0"/>
          </a:p>
          <a:p>
            <a:r>
              <a:rPr lang="ru-RU" sz="2000" dirty="0" smtClean="0"/>
              <a:t>Цели введения таких программ – обучение специалистов ввиду острой потребности в них в областях </a:t>
            </a:r>
            <a:r>
              <a:rPr lang="en-US" sz="2000" dirty="0" smtClean="0"/>
              <a:t>Data </a:t>
            </a:r>
            <a:r>
              <a:rPr lang="en-US" sz="2000" dirty="0"/>
              <a:t>Management, Data Science, Analytics, and Big </a:t>
            </a:r>
            <a:r>
              <a:rPr lang="en-US" sz="2000" dirty="0" smtClean="0"/>
              <a:t>Data</a:t>
            </a:r>
          </a:p>
          <a:p>
            <a:endParaRPr lang="en-US" sz="2000" dirty="0"/>
          </a:p>
          <a:p>
            <a:r>
              <a:rPr lang="ru-RU" sz="2000" dirty="0" smtClean="0"/>
              <a:t>Нехватка, оцениваемая сейчас в США от</a:t>
            </a:r>
            <a:r>
              <a:rPr lang="en-US" sz="2000" dirty="0" smtClean="0"/>
              <a:t> </a:t>
            </a:r>
            <a:r>
              <a:rPr lang="en-US" sz="2000" dirty="0"/>
              <a:t>140,000 </a:t>
            </a:r>
            <a:r>
              <a:rPr lang="ru-RU" sz="2000" dirty="0" smtClean="0"/>
              <a:t>до</a:t>
            </a:r>
            <a:r>
              <a:rPr lang="en-US" sz="2000" dirty="0" smtClean="0"/>
              <a:t> </a:t>
            </a:r>
            <a:r>
              <a:rPr lang="en-US" sz="2000" dirty="0"/>
              <a:t>190,000 </a:t>
            </a:r>
            <a:r>
              <a:rPr lang="ru-RU" sz="2000" dirty="0" smtClean="0"/>
              <a:t>специалистов, может возрасти в 2 – 3 раза в течение ближайшего десятилетия</a:t>
            </a:r>
            <a:r>
              <a:rPr lang="en-US" sz="2000" dirty="0" smtClean="0"/>
              <a:t> </a:t>
            </a:r>
          </a:p>
          <a:p>
            <a:endParaRPr lang="en-US" sz="2000" dirty="0"/>
          </a:p>
          <a:p>
            <a:r>
              <a:rPr lang="ru-RU" sz="2000" dirty="0" smtClean="0"/>
              <a:t>Университеты и высокотехнологичные компании работают совместно для сокращения этого разрыва</a:t>
            </a:r>
            <a:r>
              <a:rPr lang="en-US" sz="2000" dirty="0" smtClean="0"/>
              <a:t>.</a:t>
            </a:r>
          </a:p>
          <a:p>
            <a:endParaRPr lang="en-US" sz="2000" dirty="0"/>
          </a:p>
          <a:p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BD3BCC-3D19-4CCF-8B62-E10334D58025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809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685800"/>
            <a:ext cx="8229600" cy="707926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Arial Black" pitchFamily="34" charset="0"/>
              </a:rPr>
              <a:t>Образовательные инициативы в </a:t>
            </a:r>
            <a:r>
              <a:rPr lang="ru-RU" sz="2000" dirty="0">
                <a:latin typeface="Arial Black" pitchFamily="34" charset="0"/>
              </a:rPr>
              <a:t>в</a:t>
            </a:r>
            <a:r>
              <a:rPr lang="ru-RU" sz="2000" dirty="0" smtClean="0">
                <a:latin typeface="Arial Black" pitchFamily="34" charset="0"/>
              </a:rPr>
              <a:t>ысокотехнологичных компаниях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001343"/>
          </a:xfrm>
        </p:spPr>
        <p:txBody>
          <a:bodyPr/>
          <a:lstStyle/>
          <a:p>
            <a:endParaRPr lang="ru-RU" sz="2000" b="1" dirty="0" smtClean="0"/>
          </a:p>
          <a:p>
            <a:r>
              <a:rPr lang="en-US" sz="2000" b="1" dirty="0" smtClean="0"/>
              <a:t>EMC</a:t>
            </a:r>
            <a:r>
              <a:rPr lang="en-US" sz="2000" dirty="0" smtClean="0"/>
              <a:t> </a:t>
            </a:r>
            <a:r>
              <a:rPr lang="en-US" sz="2000" dirty="0"/>
              <a:t>Data Science and Big Data Analytics </a:t>
            </a:r>
            <a:r>
              <a:rPr lang="en-US" sz="2000" dirty="0" smtClean="0"/>
              <a:t>course</a:t>
            </a:r>
            <a:endParaRPr lang="en-US" sz="2000" dirty="0"/>
          </a:p>
          <a:p>
            <a:r>
              <a:rPr lang="en-US" sz="2000" b="1" dirty="0" smtClean="0"/>
              <a:t>Apache</a:t>
            </a:r>
            <a:r>
              <a:rPr lang="en-US" sz="2000" dirty="0" smtClean="0"/>
              <a:t> </a:t>
            </a:r>
            <a:r>
              <a:rPr lang="en-US" sz="2000" dirty="0" err="1"/>
              <a:t>Hadoop</a:t>
            </a:r>
            <a:r>
              <a:rPr lang="en-US" sz="2000" dirty="0"/>
              <a:t> Curriculum training in Data Science and </a:t>
            </a:r>
            <a:r>
              <a:rPr lang="en-US" sz="2000" dirty="0" err="1"/>
              <a:t>Hadoop</a:t>
            </a:r>
            <a:r>
              <a:rPr lang="en-US" sz="2000" dirty="0"/>
              <a:t> (</a:t>
            </a:r>
            <a:r>
              <a:rPr lang="en-US" sz="2000" dirty="0" err="1"/>
              <a:t>HBase</a:t>
            </a:r>
            <a:r>
              <a:rPr lang="en-US" sz="2000" dirty="0"/>
              <a:t>, Hive, Pig), Data Science Academy in </a:t>
            </a:r>
            <a:r>
              <a:rPr lang="en-US" sz="2000" dirty="0" smtClean="0"/>
              <a:t>London</a:t>
            </a:r>
          </a:p>
          <a:p>
            <a:r>
              <a:rPr lang="en-US" sz="2000" b="1" dirty="0" smtClean="0"/>
              <a:t>ORACLE</a:t>
            </a:r>
            <a:r>
              <a:rPr lang="en-US" sz="2000" dirty="0" smtClean="0"/>
              <a:t> </a:t>
            </a:r>
            <a:r>
              <a:rPr lang="en-US" sz="2000" dirty="0"/>
              <a:t>Business Intelligence Curriculum, Advanced DBA Curriculum, Engineered Systems </a:t>
            </a:r>
            <a:r>
              <a:rPr lang="en-US" sz="2000" dirty="0" smtClean="0"/>
              <a:t>Curriculum </a:t>
            </a:r>
          </a:p>
          <a:p>
            <a:r>
              <a:rPr lang="en-US" sz="2000" b="1" dirty="0" smtClean="0"/>
              <a:t>IBM</a:t>
            </a:r>
            <a:r>
              <a:rPr lang="en-US" sz="2000" dirty="0" smtClean="0"/>
              <a:t> </a:t>
            </a:r>
            <a:r>
              <a:rPr lang="ru-RU" sz="2000" dirty="0" smtClean="0"/>
              <a:t>сотрудничает со многими унив</a:t>
            </a:r>
            <a:r>
              <a:rPr lang="ru-RU" sz="2000" dirty="0"/>
              <a:t>е</a:t>
            </a:r>
            <a:r>
              <a:rPr lang="ru-RU" sz="2000" dirty="0" smtClean="0"/>
              <a:t>рситетами для обучения студентов с целью их подготовки к миру </a:t>
            </a:r>
            <a:r>
              <a:rPr lang="en-US" sz="2000" dirty="0" smtClean="0"/>
              <a:t>Big Data</a:t>
            </a:r>
          </a:p>
          <a:p>
            <a:r>
              <a:rPr lang="en-US" sz="2000" b="1" dirty="0"/>
              <a:t>Teradata</a:t>
            </a:r>
            <a:r>
              <a:rPr lang="en-US" sz="2000" dirty="0"/>
              <a:t> (http://www.teradata.com</a:t>
            </a:r>
            <a:r>
              <a:rPr lang="en-US" sz="2000" dirty="0" smtClean="0"/>
              <a:t>/)</a:t>
            </a:r>
          </a:p>
          <a:p>
            <a:r>
              <a:rPr lang="en-US" sz="2000" b="1" dirty="0"/>
              <a:t>SAS</a:t>
            </a:r>
            <a:r>
              <a:rPr lang="en-US" sz="2000" dirty="0"/>
              <a:t> Institute (http://www.sas.com</a:t>
            </a:r>
            <a:r>
              <a:rPr lang="en-US" sz="2000" dirty="0" smtClean="0"/>
              <a:t>/)</a:t>
            </a:r>
            <a:endParaRPr lang="ru-RU" sz="2000" dirty="0" smtClean="0"/>
          </a:p>
          <a:p>
            <a:endParaRPr lang="ru-RU" sz="2000" dirty="0"/>
          </a:p>
          <a:p>
            <a:pPr marL="0" indent="0">
              <a:buNone/>
            </a:pPr>
            <a:endParaRPr lang="en-US" sz="2000" dirty="0" smtClean="0"/>
          </a:p>
          <a:p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BD3BCC-3D19-4CCF-8B62-E10334D58025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375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17526"/>
          </a:xfrm>
        </p:spPr>
        <p:txBody>
          <a:bodyPr>
            <a:normAutofit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200" dirty="0" smtClean="0">
                <a:latin typeface="Arial Black" pitchFamily="34" charset="0"/>
              </a:rPr>
              <a:t>Гранты </a:t>
            </a:r>
            <a:r>
              <a:rPr lang="en-US" sz="2200" dirty="0" smtClean="0">
                <a:latin typeface="Arial Black" pitchFamily="34" charset="0"/>
              </a:rPr>
              <a:t>NSF </a:t>
            </a:r>
            <a:r>
              <a:rPr lang="ru-RU" sz="2200" dirty="0" smtClean="0">
                <a:latin typeface="Arial Black" pitchFamily="34" charset="0"/>
              </a:rPr>
              <a:t>для поддержки инновационного образования в области </a:t>
            </a:r>
            <a:r>
              <a:rPr lang="en-US" sz="2200" dirty="0" smtClean="0">
                <a:latin typeface="Arial Black" pitchFamily="34" charset="0"/>
              </a:rPr>
              <a:t>Big </a:t>
            </a:r>
            <a:r>
              <a:rPr lang="en-US" sz="2200" dirty="0">
                <a:latin typeface="Arial Black" pitchFamily="34" charset="0"/>
              </a:rPr>
              <a:t>Data </a:t>
            </a:r>
            <a:endParaRPr lang="ru-RU" sz="2200" dirty="0"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933527"/>
          </a:xfrm>
        </p:spPr>
        <p:txBody>
          <a:bodyPr>
            <a:normAutofit/>
          </a:bodyPr>
          <a:lstStyle/>
          <a:p>
            <a:r>
              <a:rPr lang="en-US" sz="1800" dirty="0" smtClean="0"/>
              <a:t>UC </a:t>
            </a:r>
            <a:r>
              <a:rPr lang="en-US" sz="1800" dirty="0" err="1" smtClean="0"/>
              <a:t>Berkely</a:t>
            </a:r>
            <a:r>
              <a:rPr lang="en-US" sz="1800" dirty="0" smtClean="0"/>
              <a:t> </a:t>
            </a:r>
            <a:r>
              <a:rPr lang="ru-RU" sz="1800" dirty="0" smtClean="0"/>
              <a:t>получил грант </a:t>
            </a:r>
            <a:r>
              <a:rPr lang="en-US" sz="1800" dirty="0" smtClean="0"/>
              <a:t>National </a:t>
            </a:r>
            <a:r>
              <a:rPr lang="en-US" sz="1800" dirty="0"/>
              <a:t>Science Foundation </a:t>
            </a:r>
            <a:r>
              <a:rPr lang="ru-RU" sz="1800" dirty="0" smtClean="0"/>
              <a:t>в</a:t>
            </a:r>
            <a:r>
              <a:rPr lang="en-US" sz="1800" dirty="0" smtClean="0"/>
              <a:t> </a:t>
            </a:r>
            <a:r>
              <a:rPr lang="en-US" sz="1800" dirty="0"/>
              <a:t>a $10 </a:t>
            </a:r>
            <a:r>
              <a:rPr lang="ru-RU" sz="1800" dirty="0" smtClean="0"/>
              <a:t>миллионов для продолжения работ в области анализа </a:t>
            </a:r>
            <a:r>
              <a:rPr lang="en-US" sz="1800" dirty="0" smtClean="0"/>
              <a:t>Big Data</a:t>
            </a:r>
            <a:endParaRPr lang="ru-RU" sz="1800" dirty="0" smtClean="0"/>
          </a:p>
          <a:p>
            <a:endParaRPr lang="ru-RU" sz="1800" dirty="0" smtClean="0"/>
          </a:p>
          <a:p>
            <a:r>
              <a:rPr lang="ru-RU" sz="1800" dirty="0" smtClean="0"/>
              <a:t>В рамках гранта Центр облачных и автономных вычислений (</a:t>
            </a:r>
            <a:r>
              <a:rPr lang="en-US" sz="1800" dirty="0" smtClean="0"/>
              <a:t>Cloud </a:t>
            </a:r>
            <a:r>
              <a:rPr lang="en-US" sz="1800" dirty="0"/>
              <a:t>and Autonomic Computing (CAC</a:t>
            </a:r>
            <a:r>
              <a:rPr lang="en-US" sz="1800" dirty="0" smtClean="0"/>
              <a:t>)</a:t>
            </a:r>
            <a:r>
              <a:rPr lang="ru-RU" sz="1800" dirty="0" smtClean="0"/>
              <a:t>) объединяет многие университеты (например, Флориды, Аризоны, </a:t>
            </a:r>
            <a:r>
              <a:rPr lang="en-US" sz="1800" dirty="0" smtClean="0"/>
              <a:t>Rutgers, </a:t>
            </a:r>
            <a:r>
              <a:rPr lang="ru-RU" sz="1800" dirty="0" smtClean="0"/>
              <a:t>Нью Джерси) при участии высокотехнологичных  компаний (Интел, Микрософт, Ксерокс, …)</a:t>
            </a:r>
            <a:r>
              <a:rPr lang="en-US" sz="1800" dirty="0" smtClean="0"/>
              <a:t> </a:t>
            </a:r>
            <a:endParaRPr lang="ru-RU" sz="1800" dirty="0" smtClean="0"/>
          </a:p>
          <a:p>
            <a:endParaRPr lang="ru-RU" sz="1800" dirty="0" smtClean="0"/>
          </a:p>
          <a:p>
            <a:r>
              <a:rPr lang="en-US" sz="1800" dirty="0" smtClean="0"/>
              <a:t>CAC </a:t>
            </a:r>
            <a:r>
              <a:rPr lang="ru-RU" sz="1800" dirty="0" smtClean="0"/>
              <a:t>поддерживает многие инициативы и программы, создание новых когнитивных систем для </a:t>
            </a:r>
            <a:r>
              <a:rPr lang="en-US" sz="1800" dirty="0" smtClean="0"/>
              <a:t>Big Data</a:t>
            </a:r>
            <a:r>
              <a:rPr lang="ru-RU" sz="1800" dirty="0" smtClean="0"/>
              <a:t> </a:t>
            </a:r>
            <a:endParaRPr lang="en-US" sz="1800" dirty="0" smtClean="0"/>
          </a:p>
          <a:p>
            <a:endParaRPr lang="en-US" sz="1800" dirty="0"/>
          </a:p>
          <a:p>
            <a:r>
              <a:rPr lang="en-US" sz="1800" dirty="0" smtClean="0"/>
              <a:t>NSF </a:t>
            </a:r>
            <a:r>
              <a:rPr lang="ru-RU" sz="1800" dirty="0" smtClean="0"/>
              <a:t>выделяет гранты для инноваций </a:t>
            </a:r>
            <a:r>
              <a:rPr lang="en-US" sz="1800" dirty="0" smtClean="0"/>
              <a:t>Big </a:t>
            </a:r>
            <a:r>
              <a:rPr lang="en-US" sz="1800" dirty="0"/>
              <a:t>Data </a:t>
            </a:r>
            <a:r>
              <a:rPr lang="ru-RU" sz="1800" dirty="0" smtClean="0"/>
              <a:t> в </a:t>
            </a:r>
            <a:r>
              <a:rPr lang="en-US" sz="1800" dirty="0" smtClean="0"/>
              <a:t>Social </a:t>
            </a:r>
            <a:r>
              <a:rPr lang="en-US" sz="1800" dirty="0"/>
              <a:t>Science</a:t>
            </a:r>
            <a:r>
              <a:rPr lang="en-US" sz="1800" dirty="0" smtClean="0"/>
              <a:t>.  </a:t>
            </a:r>
            <a:r>
              <a:rPr lang="ru-RU" sz="1800" dirty="0" smtClean="0"/>
              <a:t>Так, с помощью гранта </a:t>
            </a:r>
            <a:r>
              <a:rPr lang="en-US" sz="1800" dirty="0" smtClean="0"/>
              <a:t>NSF </a:t>
            </a:r>
            <a:r>
              <a:rPr lang="ru-RU" sz="1800" dirty="0"/>
              <a:t>в $</a:t>
            </a:r>
            <a:r>
              <a:rPr lang="ru-RU" sz="1800" dirty="0" smtClean="0"/>
              <a:t>3 миллиона на 5 лет   исследователи в </a:t>
            </a:r>
            <a:r>
              <a:rPr lang="en-US" sz="1800" dirty="0" smtClean="0"/>
              <a:t>Penn </a:t>
            </a:r>
            <a:r>
              <a:rPr lang="en-US" sz="1800" dirty="0"/>
              <a:t>State </a:t>
            </a:r>
            <a:r>
              <a:rPr lang="ru-RU" sz="1800" dirty="0" smtClean="0"/>
              <a:t>создают новые программы обучения для аспирантов в</a:t>
            </a:r>
            <a:r>
              <a:rPr lang="en-US" sz="1800" dirty="0" smtClean="0"/>
              <a:t> </a:t>
            </a:r>
            <a:r>
              <a:rPr lang="en-US" sz="1800" dirty="0"/>
              <a:t>Big Data Social </a:t>
            </a:r>
            <a:r>
              <a:rPr lang="en-US" sz="1800" dirty="0" smtClean="0"/>
              <a:t>Science. </a:t>
            </a:r>
            <a:endParaRPr lang="en-US" sz="1800" dirty="0"/>
          </a:p>
          <a:p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BD3BCC-3D19-4CCF-8B62-E10334D58025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990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707926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Arial Black" pitchFamily="34" charset="0"/>
              </a:rPr>
              <a:t> </a:t>
            </a:r>
            <a:r>
              <a:rPr lang="ru-RU" sz="2000" dirty="0" smtClean="0">
                <a:latin typeface="Arial Black" pitchFamily="34" charset="0"/>
              </a:rPr>
              <a:t>Что такое </a:t>
            </a:r>
            <a:r>
              <a:rPr lang="en-US" sz="2000" dirty="0" smtClean="0">
                <a:latin typeface="Arial Black" pitchFamily="34" charset="0"/>
              </a:rPr>
              <a:t>Data Science 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6048672"/>
          </a:xfrm>
        </p:spPr>
        <p:txBody>
          <a:bodyPr>
            <a:normAutofit/>
          </a:bodyPr>
          <a:lstStyle/>
          <a:p>
            <a:endParaRPr lang="ru-RU" sz="2000" b="1" dirty="0" smtClean="0"/>
          </a:p>
          <a:p>
            <a:r>
              <a:rPr lang="en-US" sz="2000" b="1" dirty="0" smtClean="0"/>
              <a:t>‘Data science’</a:t>
            </a:r>
            <a:r>
              <a:rPr lang="ru-RU" sz="2000" b="1" dirty="0" smtClean="0"/>
              <a:t> – </a:t>
            </a:r>
            <a:r>
              <a:rPr lang="ru-RU" sz="2000" dirty="0" smtClean="0"/>
              <a:t>новая специальность, включающая методы и теории из многих областей (математики, статистики, распознавания образов и обучения, перспективных методов вычислений,  визуализации, моделирования неопределенности, организации хранилищ данных, вычисления параллельные по данным и высокопроизводительные вычисления с целью извлечения смысла из данных). Имеет пересечение с такими специальностями как </a:t>
            </a:r>
            <a:r>
              <a:rPr lang="en-US" sz="2000" u="sng" dirty="0" smtClean="0"/>
              <a:t>competitive </a:t>
            </a:r>
            <a:r>
              <a:rPr lang="en-US" sz="2000" u="sng" dirty="0"/>
              <a:t>intelligence</a:t>
            </a:r>
            <a:r>
              <a:rPr lang="en-US" sz="2000" dirty="0"/>
              <a:t> </a:t>
            </a:r>
            <a:r>
              <a:rPr lang="ru-RU" sz="2000" dirty="0" smtClean="0"/>
              <a:t>или</a:t>
            </a:r>
            <a:r>
              <a:rPr lang="en-US" sz="2000" dirty="0"/>
              <a:t> </a:t>
            </a:r>
            <a:r>
              <a:rPr lang="en-US" sz="2000" u="sng" dirty="0"/>
              <a:t>business </a:t>
            </a:r>
            <a:r>
              <a:rPr lang="en-US" sz="2000" u="sng" dirty="0" smtClean="0"/>
              <a:t>analytics</a:t>
            </a:r>
            <a:endParaRPr lang="ru-RU" sz="2000" dirty="0" smtClean="0"/>
          </a:p>
          <a:p>
            <a:endParaRPr lang="ru-RU" sz="2000" dirty="0"/>
          </a:p>
          <a:p>
            <a:r>
              <a:rPr lang="ru-RU" sz="2000" dirty="0" smtClean="0"/>
              <a:t>Использует новый класс инструментов: </a:t>
            </a:r>
            <a:r>
              <a:rPr lang="en-US" sz="2000" dirty="0" smtClean="0"/>
              <a:t>“</a:t>
            </a:r>
            <a:r>
              <a:rPr lang="en-US" sz="2000" dirty="0"/>
              <a:t>Mass Analytic </a:t>
            </a:r>
            <a:r>
              <a:rPr lang="en-US" sz="2000" dirty="0" smtClean="0"/>
              <a:t>Tools”</a:t>
            </a:r>
            <a:r>
              <a:rPr lang="ru-RU" sz="2000" dirty="0" smtClean="0"/>
              <a:t>. Примеры: «рекомендательные системы», «машинное обучение», «анализ сложных событий»</a:t>
            </a:r>
          </a:p>
          <a:p>
            <a:endParaRPr lang="ru-RU" sz="2000" dirty="0"/>
          </a:p>
          <a:p>
            <a:r>
              <a:rPr lang="ru-RU" sz="2000" dirty="0" smtClean="0"/>
              <a:t>Специалисты в области </a:t>
            </a:r>
            <a:r>
              <a:rPr lang="en-US" sz="2000" dirty="0" smtClean="0"/>
              <a:t>‘Data science’ </a:t>
            </a:r>
            <a:r>
              <a:rPr lang="ru-RU" sz="2000" dirty="0" smtClean="0"/>
              <a:t> (называемые </a:t>
            </a:r>
            <a:r>
              <a:rPr lang="en-US" sz="2000" dirty="0"/>
              <a:t>data </a:t>
            </a:r>
            <a:r>
              <a:rPr lang="en-US" sz="2000" dirty="0" smtClean="0"/>
              <a:t>scientist</a:t>
            </a:r>
            <a:r>
              <a:rPr lang="ru-RU" sz="2000" dirty="0" smtClean="0"/>
              <a:t>) должны владеть методами и инструментами анализа </a:t>
            </a:r>
            <a:r>
              <a:rPr lang="en-US" sz="2000" dirty="0" smtClean="0"/>
              <a:t>Big Data 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BD3BCC-3D19-4CCF-8B62-E10334D58025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361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45" t="5772" r="1681" b="4179"/>
          <a:stretch>
            <a:fillRect/>
          </a:stretch>
        </p:blipFill>
        <p:spPr bwMode="auto">
          <a:xfrm>
            <a:off x="1619672" y="980728"/>
            <a:ext cx="7272808" cy="561662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2536D5-2CFF-4BD7-8621-8CDE603CBE9C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-71438" y="91951"/>
            <a:ext cx="928687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 Black" pitchFamily="34" charset="0"/>
              </a:rPr>
              <a:t>Методы и средства </a:t>
            </a:r>
            <a:r>
              <a:rPr lang="en-US" sz="2000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 Black" pitchFamily="34" charset="0"/>
              </a:rPr>
              <a:t>Data Science (</a:t>
            </a:r>
            <a:r>
              <a:rPr lang="ru-RU" sz="2000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 Black" pitchFamily="34" charset="0"/>
              </a:rPr>
              <a:t>согласно </a:t>
            </a:r>
            <a:r>
              <a:rPr lang="en-US" sz="2000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 Black" pitchFamily="34" charset="0"/>
              </a:rPr>
              <a:t>EMC)</a:t>
            </a:r>
            <a:endParaRPr lang="ru-RU" sz="2000" dirty="0" smtClean="0"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latin typeface="Arial Black" pitchFamily="34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1" t="6927" r="86555" b="82683"/>
          <a:stretch>
            <a:fillRect/>
          </a:stretch>
        </p:blipFill>
        <p:spPr bwMode="auto">
          <a:xfrm>
            <a:off x="611560" y="1052736"/>
            <a:ext cx="1008112" cy="648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1" t="21935" r="86554" b="67675"/>
          <a:stretch>
            <a:fillRect/>
          </a:stretch>
        </p:blipFill>
        <p:spPr bwMode="auto">
          <a:xfrm>
            <a:off x="611560" y="1988840"/>
            <a:ext cx="1008112" cy="648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1" t="36943" r="86554" b="53821"/>
          <a:stretch>
            <a:fillRect/>
          </a:stretch>
        </p:blipFill>
        <p:spPr bwMode="auto">
          <a:xfrm>
            <a:off x="611560" y="2996952"/>
            <a:ext cx="1008112" cy="5760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1" t="51951" r="86555" b="38813"/>
          <a:stretch>
            <a:fillRect/>
          </a:stretch>
        </p:blipFill>
        <p:spPr bwMode="auto">
          <a:xfrm>
            <a:off x="611560" y="3861048"/>
            <a:ext cx="1008112" cy="5760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1" t="66959" r="86554" b="23805"/>
          <a:stretch>
            <a:fillRect/>
          </a:stretch>
        </p:blipFill>
        <p:spPr bwMode="auto">
          <a:xfrm>
            <a:off x="611560" y="4797152"/>
            <a:ext cx="1008112" cy="5760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1" t="81967" r="86554" b="8797"/>
          <a:stretch>
            <a:fillRect/>
          </a:stretch>
        </p:blipFill>
        <p:spPr bwMode="auto">
          <a:xfrm>
            <a:off x="611560" y="5733256"/>
            <a:ext cx="1008112" cy="57606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Прямоугольник 12"/>
          <p:cNvSpPr/>
          <p:nvPr/>
        </p:nvSpPr>
        <p:spPr>
          <a:xfrm>
            <a:off x="707497" y="1700808"/>
            <a:ext cx="80502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dirty="0" smtClean="0"/>
              <a:t>Введение</a:t>
            </a:r>
            <a:endParaRPr lang="ru-RU" sz="10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67544" y="3573016"/>
            <a:ext cx="129614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000" b="1" dirty="0" smtClean="0"/>
              <a:t>Базовые методы</a:t>
            </a:r>
            <a:endParaRPr lang="ru-RU" sz="10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67544" y="4427820"/>
            <a:ext cx="12961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000" b="1" dirty="0" smtClean="0"/>
              <a:t>Продвинутые методы</a:t>
            </a:r>
            <a:endParaRPr lang="ru-RU" sz="10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67544" y="2627620"/>
            <a:ext cx="12961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000" b="1" dirty="0" smtClean="0"/>
              <a:t>Жизненный цикл аналитики</a:t>
            </a:r>
            <a:endParaRPr lang="ru-RU" sz="10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67544" y="6309320"/>
            <a:ext cx="129614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000" b="1" dirty="0" smtClean="0"/>
              <a:t>Лаборатория </a:t>
            </a:r>
            <a:endParaRPr lang="ru-RU" sz="10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67543" y="5373216"/>
            <a:ext cx="129614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000" b="1" dirty="0" smtClean="0"/>
              <a:t>Инструменты </a:t>
            </a:r>
            <a:endParaRPr lang="ru-RU" sz="1000" b="1" dirty="0"/>
          </a:p>
        </p:txBody>
      </p:sp>
    </p:spTree>
    <p:extLst>
      <p:ext uri="{BB962C8B-B14F-4D97-AF65-F5344CB8AC3E}">
        <p14:creationId xmlns:p14="http://schemas.microsoft.com/office/powerpoint/2010/main" val="23896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8326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Тысячи предложений работы в качестве </a:t>
            </a:r>
            <a:r>
              <a:rPr lang="en-US" sz="2000" dirty="0" smtClean="0"/>
              <a:t>‘data scientists” </a:t>
            </a:r>
            <a:r>
              <a:rPr lang="ru-RU" sz="2000" dirty="0" smtClean="0"/>
              <a:t>опубликованы на сайте </a:t>
            </a:r>
            <a:r>
              <a:rPr lang="en-US" sz="2000" dirty="0" smtClean="0"/>
              <a:t>(http://www.indeed.com)</a:t>
            </a:r>
            <a:r>
              <a:rPr lang="ru-RU" sz="2000" dirty="0" smtClean="0"/>
              <a:t> в течение двух недель января. Примеры компаний, имеющих вакансии: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      </a:t>
            </a:r>
          </a:p>
          <a:p>
            <a:pPr lvl="1"/>
            <a:r>
              <a:rPr lang="en-US" sz="2000" b="1" dirty="0" smtClean="0"/>
              <a:t>Facebook</a:t>
            </a:r>
            <a:r>
              <a:rPr lang="en-US" sz="2000" dirty="0" smtClean="0"/>
              <a:t> (</a:t>
            </a:r>
            <a:r>
              <a:rPr lang="ru-RU" sz="2000" dirty="0" smtClean="0"/>
              <a:t>анализ социальных сетей </a:t>
            </a:r>
            <a:r>
              <a:rPr lang="en-US" sz="2000" dirty="0" smtClean="0"/>
              <a:t>online)</a:t>
            </a:r>
          </a:p>
          <a:p>
            <a:pPr lvl="1"/>
            <a:r>
              <a:rPr lang="en-US" sz="2000" b="1" dirty="0" smtClean="0">
                <a:latin typeface="Calibri"/>
                <a:ea typeface="Calibri"/>
                <a:cs typeface="Times New Roman"/>
              </a:rPr>
              <a:t>Computer </a:t>
            </a:r>
            <a:r>
              <a:rPr lang="en-US" sz="2000" b="1" dirty="0">
                <a:latin typeface="Calibri"/>
                <a:ea typeface="Calibri"/>
                <a:cs typeface="Times New Roman"/>
              </a:rPr>
              <a:t>Consultants </a:t>
            </a:r>
            <a:r>
              <a:rPr lang="en-US" sz="2000" b="1" dirty="0" err="1">
                <a:latin typeface="Calibri"/>
                <a:ea typeface="Calibri"/>
                <a:cs typeface="Times New Roman"/>
              </a:rPr>
              <a:t>inc.</a:t>
            </a:r>
            <a:r>
              <a:rPr lang="en-US" sz="2000" b="1" dirty="0">
                <a:latin typeface="Calibri"/>
                <a:ea typeface="Calibri"/>
                <a:cs typeface="Times New Roman"/>
              </a:rPr>
              <a:t> </a:t>
            </a:r>
            <a:r>
              <a:rPr lang="en-US" sz="2000" dirty="0" smtClean="0">
                <a:latin typeface="Calibri"/>
                <a:ea typeface="Calibri"/>
                <a:cs typeface="Times New Roman"/>
              </a:rPr>
              <a:t>(</a:t>
            </a:r>
            <a:r>
              <a:rPr lang="ru-RU" sz="2000" dirty="0" smtClean="0">
                <a:latin typeface="Calibri"/>
                <a:ea typeface="Calibri"/>
                <a:cs typeface="Times New Roman"/>
              </a:rPr>
              <a:t>выявление скрытых знаний о развитии бизнеса)</a:t>
            </a:r>
          </a:p>
          <a:p>
            <a:pPr lvl="1"/>
            <a:r>
              <a:rPr lang="en-US" sz="2000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sz="2000" b="1" dirty="0" err="1" smtClean="0">
                <a:latin typeface="Calibri"/>
                <a:cs typeface="Times New Roman"/>
              </a:rPr>
              <a:t>Greenplum</a:t>
            </a:r>
            <a:r>
              <a:rPr lang="en-US" sz="2000" b="1" dirty="0" smtClean="0">
                <a:latin typeface="Calibri"/>
                <a:cs typeface="Times New Roman"/>
              </a:rPr>
              <a:t> </a:t>
            </a:r>
            <a:r>
              <a:rPr lang="en-US" sz="2000" dirty="0" smtClean="0">
                <a:latin typeface="Calibri"/>
                <a:cs typeface="Times New Roman"/>
              </a:rPr>
              <a:t>(</a:t>
            </a:r>
            <a:r>
              <a:rPr lang="ru-RU" sz="2000" dirty="0" smtClean="0">
                <a:latin typeface="Calibri"/>
                <a:cs typeface="Times New Roman"/>
              </a:rPr>
              <a:t>аналитическая обработка с интенсивным использованием данных)</a:t>
            </a:r>
            <a:r>
              <a:rPr lang="en-US" sz="2000" dirty="0" smtClean="0">
                <a:latin typeface="Calibri"/>
                <a:cs typeface="Times New Roman"/>
              </a:rPr>
              <a:t> </a:t>
            </a:r>
            <a:endParaRPr lang="ru-RU" sz="2000" dirty="0" smtClean="0">
              <a:latin typeface="Calibri"/>
              <a:cs typeface="Times New Roman"/>
            </a:endParaRPr>
          </a:p>
          <a:p>
            <a:pPr lvl="1"/>
            <a:r>
              <a:rPr lang="en-US" sz="2000" b="1" dirty="0" smtClean="0"/>
              <a:t>Automatic </a:t>
            </a:r>
            <a:r>
              <a:rPr lang="en-US" sz="2000" b="1" dirty="0"/>
              <a:t>Data Processing, Inc</a:t>
            </a:r>
            <a:r>
              <a:rPr lang="en-US" sz="2000" dirty="0"/>
              <a:t>. </a:t>
            </a:r>
            <a:r>
              <a:rPr lang="en-US" sz="2000" dirty="0" smtClean="0"/>
              <a:t>(</a:t>
            </a:r>
            <a:r>
              <a:rPr lang="ru-RU" sz="2000" dirty="0" smtClean="0"/>
              <a:t>интеллектуальный анализ 10000+ Веб сайтов розничной торговли автомобилями) </a:t>
            </a:r>
          </a:p>
          <a:p>
            <a:pPr lvl="1"/>
            <a:r>
              <a:rPr lang="en-US" sz="2000" b="1" dirty="0" smtClean="0"/>
              <a:t>Department </a:t>
            </a:r>
            <a:r>
              <a:rPr lang="en-US" sz="2000" b="1" dirty="0"/>
              <a:t>Of Health And Human Services </a:t>
            </a:r>
            <a:r>
              <a:rPr lang="en-US" sz="2000" dirty="0" smtClean="0"/>
              <a:t>(agency of Health </a:t>
            </a:r>
            <a:r>
              <a:rPr lang="en-US" sz="2000" dirty="0"/>
              <a:t>Resources and Services Administration (</a:t>
            </a:r>
            <a:r>
              <a:rPr lang="en-US" sz="2000" dirty="0" smtClean="0"/>
              <a:t>HRSA)(</a:t>
            </a:r>
            <a:r>
              <a:rPr lang="ru-RU" sz="2000" dirty="0" smtClean="0"/>
              <a:t>качество </a:t>
            </a:r>
            <a:r>
              <a:rPr lang="ru-RU" sz="2000" dirty="0"/>
              <a:t>медобслуживания лиц с ограниченными </a:t>
            </a:r>
            <a:r>
              <a:rPr lang="ru-RU" sz="2000" dirty="0" smtClean="0"/>
              <a:t>возможностями</a:t>
            </a:r>
            <a:r>
              <a:rPr lang="en-US" sz="2000" dirty="0" smtClean="0"/>
              <a:t>)</a:t>
            </a:r>
            <a:endParaRPr lang="ru-RU" sz="2000" dirty="0"/>
          </a:p>
          <a:p>
            <a:pPr lvl="1"/>
            <a:r>
              <a:rPr lang="en-US" sz="2000" b="1" dirty="0" smtClean="0"/>
              <a:t>Nokia</a:t>
            </a:r>
            <a:r>
              <a:rPr lang="en-US" sz="2000" dirty="0" smtClean="0"/>
              <a:t> (</a:t>
            </a:r>
            <a:r>
              <a:rPr lang="ru-RU" sz="2000" dirty="0" smtClean="0"/>
              <a:t>анализ </a:t>
            </a:r>
            <a:r>
              <a:rPr lang="en-US" sz="2000" dirty="0" smtClean="0"/>
              <a:t>Big Data </a:t>
            </a:r>
            <a:r>
              <a:rPr lang="ru-RU" sz="2000" dirty="0" smtClean="0"/>
              <a:t>для планирования развития компании)</a:t>
            </a:r>
            <a:r>
              <a:rPr lang="en-US" sz="2000" dirty="0" smtClean="0"/>
              <a:t> </a:t>
            </a:r>
            <a:endParaRPr lang="ru-RU" sz="2000" dirty="0" smtClean="0"/>
          </a:p>
          <a:p>
            <a:pPr lvl="1"/>
            <a:r>
              <a:rPr lang="en-US" sz="2000" b="1" dirty="0" err="1" smtClean="0"/>
              <a:t>Ngmoco</a:t>
            </a:r>
            <a:r>
              <a:rPr lang="en-US" sz="2000" dirty="0" smtClean="0"/>
              <a:t> (</a:t>
            </a:r>
            <a:r>
              <a:rPr lang="ru-RU" sz="2000" dirty="0" smtClean="0"/>
              <a:t>анализ информации о ключевых партнерах по бизнесу)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BD3BCC-3D19-4CCF-8B62-E10334D58025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-142876" y="91951"/>
            <a:ext cx="9286876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5000"/>
              </a:lnSpc>
              <a:defRPr/>
            </a:pPr>
            <a:r>
              <a:rPr lang="ru-RU" sz="2000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 Black" pitchFamily="34" charset="0"/>
              </a:rPr>
              <a:t>Кадровые потребности в </a:t>
            </a:r>
            <a:r>
              <a:rPr lang="en-US" sz="2000" dirty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 Black" pitchFamily="34" charset="0"/>
              </a:rPr>
              <a:t>data scientists </a:t>
            </a:r>
            <a:r>
              <a:rPr lang="ru-RU" sz="2000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 Black" pitchFamily="34" charset="0"/>
              </a:rPr>
              <a:t>в США</a:t>
            </a:r>
          </a:p>
        </p:txBody>
      </p:sp>
    </p:spTree>
    <p:extLst>
      <p:ext uri="{BB962C8B-B14F-4D97-AF65-F5344CB8AC3E}">
        <p14:creationId xmlns:p14="http://schemas.microsoft.com/office/powerpoint/2010/main" val="222098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68760"/>
            <a:ext cx="8219256" cy="5400599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                                  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BD3BCC-3D19-4CCF-8B62-E10334D58025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5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3" t="12000"/>
          <a:stretch>
            <a:fillRect/>
          </a:stretch>
        </p:blipFill>
        <p:spPr bwMode="auto">
          <a:xfrm>
            <a:off x="827584" y="1196752"/>
            <a:ext cx="7776864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79512" y="91951"/>
            <a:ext cx="900562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4617B"/>
                </a:solidFill>
                <a:effectLst>
                  <a:reflection blurRad="12700" stA="48000" endA="300" endPos="55000" dir="5400000" sy="-90000" algn="bl" rotWithShape="0"/>
                </a:effectLst>
                <a:latin typeface="Arial Black" pitchFamily="34" charset="0"/>
              </a:rPr>
              <a:t>Тенденции изменения кадровых потребностей согласно </a:t>
            </a:r>
            <a:r>
              <a:rPr lang="en-US" sz="2000" dirty="0" smtClean="0">
                <a:solidFill>
                  <a:srgbClr val="04617B"/>
                </a:solidFill>
                <a:effectLst>
                  <a:reflection blurRad="12700" stA="48000" endA="300" endPos="55000" dir="5400000" sy="-90000" algn="bl" rotWithShape="0"/>
                </a:effectLst>
                <a:latin typeface="Arial Black" pitchFamily="34" charset="0"/>
              </a:rPr>
              <a:t>Indeed.com</a:t>
            </a:r>
          </a:p>
          <a:p>
            <a:pPr algn="ctr"/>
            <a:endParaRPr lang="ru-RU" sz="2000" dirty="0" smtClean="0">
              <a:solidFill>
                <a:srgbClr val="04617B"/>
              </a:solidFill>
              <a:effectLst>
                <a:reflection blurRad="12700" stA="48000" endA="300" endPos="55000" dir="5400000" sy="-90000" algn="bl" rotWithShape="0"/>
              </a:effectLst>
              <a:latin typeface="Arial Black" pitchFamily="34" charset="0"/>
            </a:endParaRPr>
          </a:p>
          <a:p>
            <a:pPr algn="ctr"/>
            <a:r>
              <a:rPr lang="en-US" sz="2000" dirty="0" smtClean="0">
                <a:solidFill>
                  <a:prstClr val="black"/>
                </a:solidFill>
                <a:effectLst>
                  <a:reflection blurRad="12700" stA="48000" endA="300" endPos="55000" dir="5400000" sy="-90000" algn="bl" rotWithShape="0"/>
                </a:effectLst>
                <a:latin typeface="Arial Black" pitchFamily="34" charset="0"/>
              </a:rPr>
              <a:t>(</a:t>
            </a:r>
            <a:r>
              <a:rPr lang="ru-RU" sz="2000" dirty="0" smtClean="0">
                <a:solidFill>
                  <a:prstClr val="black"/>
                </a:solidFill>
                <a:effectLst>
                  <a:reflection blurRad="12700" stA="48000" endA="300" endPos="55000" dir="5400000" sy="-90000" algn="bl" rotWithShape="0"/>
                </a:effectLst>
                <a:latin typeface="Arial Black" pitchFamily="34" charset="0"/>
              </a:rPr>
              <a:t>запрос </a:t>
            </a:r>
            <a:r>
              <a:rPr lang="en-US" sz="2000" dirty="0" smtClean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Arial Black" pitchFamily="34" charset="0"/>
              </a:rPr>
              <a:t>‘data scientist’</a:t>
            </a:r>
            <a:r>
              <a:rPr lang="ru-RU" sz="2000" dirty="0" smtClean="0">
                <a:solidFill>
                  <a:prstClr val="black"/>
                </a:solidFill>
                <a:effectLst>
                  <a:reflection blurRad="12700" stA="48000" endA="300" endPos="55000" dir="5400000" sy="-90000" algn="bl" rotWithShape="0"/>
                </a:effectLst>
                <a:latin typeface="Arial Black" pitchFamily="34" charset="0"/>
              </a:rPr>
              <a:t>)</a:t>
            </a:r>
            <a:endParaRPr lang="ru-RU" sz="2000" dirty="0" smtClean="0">
              <a:solidFill>
                <a:srgbClr val="FF0000"/>
              </a:solidFill>
              <a:effectLst>
                <a:reflection blurRad="12700" stA="48000" endA="300" endPos="55000" dir="5400000" sy="-90000" algn="bl" rotWithShape="0"/>
              </a:effectLst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16200000">
            <a:off x="-1385876" y="3493252"/>
            <a:ext cx="41499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prstClr val="black"/>
                </a:solidFill>
              </a:rPr>
              <a:t>Процент соответствия вакантных позиций запросу </a:t>
            </a:r>
          </a:p>
        </p:txBody>
      </p:sp>
    </p:spTree>
    <p:extLst>
      <p:ext uri="{BB962C8B-B14F-4D97-AF65-F5344CB8AC3E}">
        <p14:creationId xmlns:p14="http://schemas.microsoft.com/office/powerpoint/2010/main" val="2984936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432048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Arial Black" pitchFamily="34" charset="0"/>
              </a:rPr>
              <a:t>Типичный набор компетенций, требуемый для занятия вакансии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400599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Создание моделей данных для анализа конкретных бизнес-ориентированных вопросов</a:t>
            </a:r>
          </a:p>
          <a:p>
            <a:r>
              <a:rPr lang="ru-RU" sz="2000" dirty="0" smtClean="0"/>
              <a:t>Организация, анализ,  поиск, классификация, отчеты по </a:t>
            </a:r>
            <a:r>
              <a:rPr lang="en-US" sz="2000" dirty="0" smtClean="0"/>
              <a:t>Big </a:t>
            </a:r>
            <a:r>
              <a:rPr lang="en-US" sz="2000" dirty="0"/>
              <a:t>data</a:t>
            </a:r>
          </a:p>
          <a:p>
            <a:r>
              <a:rPr lang="ru-RU" sz="2000" dirty="0" smtClean="0"/>
              <a:t>Проектирования и использование средств </a:t>
            </a:r>
            <a:r>
              <a:rPr lang="en-US" sz="2000" dirty="0" smtClean="0"/>
              <a:t>Machine </a:t>
            </a:r>
            <a:r>
              <a:rPr lang="en-US" sz="2000" dirty="0"/>
              <a:t>Learning </a:t>
            </a:r>
            <a:r>
              <a:rPr lang="ru-RU" sz="2000" dirty="0" smtClean="0"/>
              <a:t>и других методов </a:t>
            </a:r>
            <a:r>
              <a:rPr lang="en-US" sz="2000" dirty="0" smtClean="0"/>
              <a:t>data </a:t>
            </a:r>
            <a:r>
              <a:rPr lang="en-US" sz="2000" dirty="0"/>
              <a:t>mining </a:t>
            </a:r>
          </a:p>
          <a:p>
            <a:r>
              <a:rPr lang="ru-RU" sz="2000" dirty="0" smtClean="0"/>
              <a:t>Разработка продвинутых методов визуализации данных</a:t>
            </a:r>
          </a:p>
          <a:p>
            <a:r>
              <a:rPr lang="ru-RU" sz="2000" dirty="0" smtClean="0"/>
              <a:t>Конструирование прогностических и статистических моделей</a:t>
            </a:r>
            <a:r>
              <a:rPr lang="en-US" sz="2000" dirty="0"/>
              <a:t>  </a:t>
            </a:r>
            <a:endParaRPr lang="en-US" sz="2000" dirty="0" smtClean="0"/>
          </a:p>
          <a:p>
            <a:r>
              <a:rPr lang="ru-RU" sz="2000" dirty="0" smtClean="0"/>
              <a:t>Создание масштабируемых процессов и метрик для принятия деловых решений </a:t>
            </a:r>
            <a:endParaRPr lang="en-US" sz="2000" dirty="0"/>
          </a:p>
          <a:p>
            <a:r>
              <a:rPr lang="ru-RU" sz="2000" dirty="0" smtClean="0"/>
              <a:t>Презентации на любом уровне организации, включая коллег, управляющий персонал, клиентов организации</a:t>
            </a:r>
          </a:p>
          <a:p>
            <a:r>
              <a:rPr lang="ru-RU" sz="2000" dirty="0" smtClean="0"/>
              <a:t>Контроль полного цикла обработки данных </a:t>
            </a:r>
            <a:r>
              <a:rPr lang="en-US" sz="2000" dirty="0" smtClean="0"/>
              <a:t>ETL</a:t>
            </a:r>
          </a:p>
          <a:p>
            <a:r>
              <a:rPr lang="ru-RU" sz="2000" dirty="0" smtClean="0"/>
              <a:t>Применение технологий </a:t>
            </a:r>
            <a:r>
              <a:rPr lang="en-US" sz="2000" dirty="0" err="1" smtClean="0"/>
              <a:t>NoSQL</a:t>
            </a:r>
            <a:r>
              <a:rPr lang="en-US" sz="2000" dirty="0" smtClean="0"/>
              <a:t> </a:t>
            </a:r>
            <a:r>
              <a:rPr lang="ru-RU" sz="2000" dirty="0" smtClean="0"/>
              <a:t>подобных </a:t>
            </a:r>
            <a:r>
              <a:rPr lang="en-US" sz="2000" dirty="0" smtClean="0"/>
              <a:t>Pig</a:t>
            </a:r>
            <a:r>
              <a:rPr lang="en-US" sz="2000" dirty="0"/>
              <a:t>, Hive, Native M/R </a:t>
            </a:r>
            <a:r>
              <a:rPr lang="ru-RU" sz="2000" dirty="0" smtClean="0"/>
              <a:t>для реализации произвольного анализа данных и получения требуемых </a:t>
            </a:r>
            <a:r>
              <a:rPr lang="ru-RU" sz="2000" dirty="0" err="1" smtClean="0"/>
              <a:t>инсайтов</a:t>
            </a:r>
            <a:endParaRPr lang="en-US" sz="2000" dirty="0"/>
          </a:p>
          <a:p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BD3BCC-3D19-4CCF-8B62-E10334D58025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139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707926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Arial Black" pitchFamily="34" charset="0"/>
              </a:rPr>
              <a:t>Типичная требуемая квалификация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600" y="1295400"/>
            <a:ext cx="8712968" cy="5400599"/>
          </a:xfrm>
        </p:spPr>
        <p:txBody>
          <a:bodyPr/>
          <a:lstStyle/>
          <a:p>
            <a:r>
              <a:rPr lang="ru-RU" sz="2000" dirty="0" smtClean="0"/>
              <a:t>Магистр</a:t>
            </a:r>
            <a:r>
              <a:rPr lang="en-US" sz="2000" dirty="0" smtClean="0"/>
              <a:t> </a:t>
            </a:r>
            <a:r>
              <a:rPr lang="en-US" sz="2000" dirty="0"/>
              <a:t>(Math, Statistics, CS or physics preferred).  </a:t>
            </a:r>
            <a:r>
              <a:rPr lang="ru-RU" sz="2000" dirty="0" smtClean="0"/>
              <a:t>Предпочтительнее </a:t>
            </a:r>
            <a:r>
              <a:rPr lang="en-US" sz="2000" dirty="0" err="1" smtClean="0"/>
              <a:t>Ph.D</a:t>
            </a:r>
            <a:endParaRPr lang="en-US" sz="2000" dirty="0"/>
          </a:p>
          <a:p>
            <a:r>
              <a:rPr lang="ru-RU" sz="2000" dirty="0" smtClean="0"/>
              <a:t>Необходим опыт программирования в </a:t>
            </a:r>
            <a:r>
              <a:rPr lang="en-US" sz="2000" dirty="0" smtClean="0"/>
              <a:t>R </a:t>
            </a:r>
            <a:r>
              <a:rPr lang="ru-RU" sz="2000" dirty="0" smtClean="0"/>
              <a:t>или в других статистических пакетах. Знание </a:t>
            </a:r>
            <a:r>
              <a:rPr lang="en-US" sz="2000" dirty="0" smtClean="0"/>
              <a:t>Python</a:t>
            </a:r>
            <a:r>
              <a:rPr lang="ru-RU" sz="2000" dirty="0" smtClean="0"/>
              <a:t>  и </a:t>
            </a:r>
            <a:r>
              <a:rPr lang="en-US" sz="2000" dirty="0" smtClean="0"/>
              <a:t>Java </a:t>
            </a:r>
            <a:r>
              <a:rPr lang="ru-RU" sz="2000" dirty="0" smtClean="0"/>
              <a:t>– это плюс</a:t>
            </a:r>
            <a:endParaRPr lang="en-US" sz="2000" dirty="0"/>
          </a:p>
          <a:p>
            <a:r>
              <a:rPr lang="ru-RU" sz="2000" dirty="0" smtClean="0"/>
              <a:t>Опыт со средствами визуализации и методами </a:t>
            </a:r>
            <a:r>
              <a:rPr lang="en-US" sz="2000" dirty="0" smtClean="0"/>
              <a:t>(</a:t>
            </a:r>
            <a:r>
              <a:rPr lang="en-US" sz="2000" dirty="0"/>
              <a:t>i.e. Tableau, </a:t>
            </a:r>
            <a:r>
              <a:rPr lang="en-US" sz="2000" dirty="0" err="1"/>
              <a:t>QlikView</a:t>
            </a:r>
            <a:r>
              <a:rPr lang="en-US" sz="2000" dirty="0"/>
              <a:t> D3, etc.)</a:t>
            </a:r>
          </a:p>
          <a:p>
            <a:r>
              <a:rPr lang="en-US" sz="2000" dirty="0"/>
              <a:t>5+  </a:t>
            </a:r>
            <a:r>
              <a:rPr lang="ru-RU" sz="2000" dirty="0" smtClean="0"/>
              <a:t>летний опыт  работы с  широким набором статистических задач и методов</a:t>
            </a:r>
            <a:endParaRPr lang="en-US" sz="2000" dirty="0"/>
          </a:p>
          <a:p>
            <a:r>
              <a:rPr lang="en-US" sz="2000" dirty="0"/>
              <a:t> 4+ </a:t>
            </a:r>
            <a:r>
              <a:rPr lang="ru-RU" sz="2000" dirty="0" smtClean="0"/>
              <a:t>летний опыт конструирования алгоритмов и аналитических приложений</a:t>
            </a:r>
            <a:endParaRPr lang="en-US" sz="2000" dirty="0"/>
          </a:p>
          <a:p>
            <a:r>
              <a:rPr lang="ru-RU" sz="2000" dirty="0" smtClean="0"/>
              <a:t>Прекрасная школа коммуникации, включая способность перевода и презентаций </a:t>
            </a:r>
            <a:endParaRPr lang="en-US" sz="2000" dirty="0"/>
          </a:p>
          <a:p>
            <a:r>
              <a:rPr lang="en-US" sz="2000" dirty="0"/>
              <a:t> </a:t>
            </a:r>
            <a:r>
              <a:rPr lang="ru-RU" sz="2000" dirty="0" smtClean="0"/>
              <a:t>Инновационное, творческое, </a:t>
            </a:r>
            <a:r>
              <a:rPr lang="ru-RU" sz="2000" dirty="0" err="1" smtClean="0"/>
              <a:t>проактивное</a:t>
            </a:r>
            <a:r>
              <a:rPr lang="ru-RU" sz="2000" dirty="0" smtClean="0"/>
              <a:t> мышление </a:t>
            </a:r>
            <a:endParaRPr lang="en-US" sz="2000" dirty="0"/>
          </a:p>
          <a:p>
            <a:r>
              <a:rPr lang="ru-RU" sz="2000" dirty="0" smtClean="0"/>
              <a:t>Опыт работы с реляционными базами данных и системами </a:t>
            </a:r>
            <a:r>
              <a:rPr lang="ru-RU" sz="2000" dirty="0" err="1" smtClean="0"/>
              <a:t>подеержки</a:t>
            </a:r>
            <a:r>
              <a:rPr lang="ru-RU" sz="2000" dirty="0" smtClean="0"/>
              <a:t> </a:t>
            </a:r>
            <a:r>
              <a:rPr lang="en-US" sz="2000" dirty="0"/>
              <a:t>B</a:t>
            </a:r>
            <a:r>
              <a:rPr lang="en-US" sz="2000" dirty="0" smtClean="0"/>
              <a:t>ig Data, </a:t>
            </a:r>
            <a:r>
              <a:rPr lang="ru-RU" sz="2000" dirty="0" smtClean="0"/>
              <a:t>такими как</a:t>
            </a:r>
            <a:r>
              <a:rPr lang="en-US" sz="2000" dirty="0" smtClean="0"/>
              <a:t> </a:t>
            </a:r>
            <a:r>
              <a:rPr lang="en-US" sz="2000" dirty="0" err="1"/>
              <a:t>Hadoop</a:t>
            </a:r>
            <a:r>
              <a:rPr lang="en-US" sz="2000" dirty="0"/>
              <a:t>, </a:t>
            </a:r>
            <a:r>
              <a:rPr lang="en-US" sz="2000" dirty="0" err="1"/>
              <a:t>HBase</a:t>
            </a:r>
            <a:r>
              <a:rPr lang="en-US" sz="2000" dirty="0"/>
              <a:t>, AWS 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BD3BCC-3D19-4CCF-8B62-E10334D58025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7162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229600" cy="707926"/>
          </a:xfrm>
        </p:spPr>
        <p:txBody>
          <a:bodyPr/>
          <a:lstStyle/>
          <a:p>
            <a:r>
              <a:rPr lang="en-US" sz="2800" dirty="0" smtClean="0"/>
              <a:t>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Отклик университетов в мире (несколько примеров)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295400"/>
            <a:ext cx="8712968" cy="5760639"/>
          </a:xfrm>
        </p:spPr>
        <p:txBody>
          <a:bodyPr>
            <a:normAutofit lnSpcReduction="10000"/>
          </a:bodyPr>
          <a:lstStyle/>
          <a:p>
            <a:pPr lvl="0"/>
            <a:r>
              <a:rPr lang="en-US" sz="1800" b="1" dirty="0"/>
              <a:t>Imperial College </a:t>
            </a:r>
            <a:r>
              <a:rPr lang="en-US" sz="1800" dirty="0"/>
              <a:t>Business School is offering a </a:t>
            </a:r>
            <a:r>
              <a:rPr lang="en-US" sz="1800" u="sng" dirty="0"/>
              <a:t>Master of Science in Data Science &amp; </a:t>
            </a:r>
            <a:r>
              <a:rPr lang="en-US" sz="1800" u="sng" dirty="0" smtClean="0"/>
              <a:t>Management</a:t>
            </a:r>
            <a:endParaRPr lang="ru-RU" sz="1800" dirty="0"/>
          </a:p>
          <a:p>
            <a:pPr lvl="0"/>
            <a:r>
              <a:rPr lang="en-US" sz="1800" dirty="0"/>
              <a:t>The </a:t>
            </a:r>
            <a:r>
              <a:rPr lang="en-US" sz="1800" b="1" dirty="0"/>
              <a:t>University of </a:t>
            </a:r>
            <a:r>
              <a:rPr lang="en-US" sz="1800" b="1" dirty="0" smtClean="0"/>
              <a:t>Dundee</a:t>
            </a:r>
            <a:r>
              <a:rPr lang="en-US" sz="1800" dirty="0" smtClean="0"/>
              <a:t> offers </a:t>
            </a:r>
            <a:r>
              <a:rPr lang="en-US" sz="1800" dirty="0"/>
              <a:t>an </a:t>
            </a:r>
            <a:r>
              <a:rPr lang="en-US" sz="1800" u="sng" dirty="0"/>
              <a:t>Master of Science in Data science</a:t>
            </a:r>
            <a:r>
              <a:rPr lang="en-US" sz="1800" dirty="0"/>
              <a:t> starting January </a:t>
            </a:r>
            <a:r>
              <a:rPr lang="en-US" sz="1800" dirty="0" smtClean="0"/>
              <a:t>2013.</a:t>
            </a:r>
            <a:endParaRPr lang="ru-RU" sz="1800" dirty="0" smtClean="0"/>
          </a:p>
          <a:p>
            <a:pPr lvl="0"/>
            <a:r>
              <a:rPr lang="en-US" sz="1800" dirty="0" smtClean="0"/>
              <a:t>The </a:t>
            </a:r>
            <a:r>
              <a:rPr lang="en-US" sz="1800" b="1" dirty="0"/>
              <a:t>University of Auckland</a:t>
            </a:r>
            <a:r>
              <a:rPr lang="en-US" sz="1800" dirty="0"/>
              <a:t>, New Zealand, is introducing a </a:t>
            </a:r>
            <a:r>
              <a:rPr lang="en-US" sz="1800" u="sng" dirty="0"/>
              <a:t>Master </a:t>
            </a:r>
            <a:r>
              <a:rPr lang="en-US" sz="1800" u="sng" dirty="0" err="1"/>
              <a:t>Programme</a:t>
            </a:r>
            <a:r>
              <a:rPr lang="en-US" sz="1800" u="sng" dirty="0"/>
              <a:t> of Professional Studies in Data science</a:t>
            </a:r>
            <a:r>
              <a:rPr lang="en-US" sz="1800" dirty="0"/>
              <a:t> in 2013</a:t>
            </a:r>
            <a:r>
              <a:rPr lang="en-US" sz="1800" dirty="0" smtClean="0"/>
              <a:t>.</a:t>
            </a:r>
          </a:p>
          <a:p>
            <a:pPr lvl="0"/>
            <a:r>
              <a:rPr lang="en-US" sz="1800" b="1" dirty="0" smtClean="0"/>
              <a:t>Syracuse </a:t>
            </a:r>
            <a:r>
              <a:rPr lang="en-US" sz="1800" b="1" dirty="0"/>
              <a:t>University </a:t>
            </a:r>
            <a:r>
              <a:rPr lang="en-US" sz="1800" dirty="0" smtClean="0"/>
              <a:t>gives Data Science </a:t>
            </a:r>
            <a:r>
              <a:rPr lang="en-US" sz="1800" dirty="0"/>
              <a:t>courses </a:t>
            </a:r>
            <a:r>
              <a:rPr lang="en-US" sz="1800" dirty="0" smtClean="0"/>
              <a:t>according to the Data </a:t>
            </a:r>
            <a:r>
              <a:rPr lang="en-US" sz="1800" dirty="0"/>
              <a:t>Science </a:t>
            </a:r>
            <a:r>
              <a:rPr lang="en-US" sz="1800" dirty="0" smtClean="0"/>
              <a:t>Curriculum</a:t>
            </a:r>
          </a:p>
          <a:p>
            <a:pPr lvl="0"/>
            <a:r>
              <a:rPr lang="en-US" sz="1800" b="1" dirty="0" smtClean="0"/>
              <a:t>University of Washington</a:t>
            </a:r>
            <a:r>
              <a:rPr lang="en-US" sz="1800" dirty="0" smtClean="0"/>
              <a:t> </a:t>
            </a:r>
            <a:r>
              <a:rPr lang="en-US" sz="1800" dirty="0"/>
              <a:t>gives Data Science courses according to the Data Science </a:t>
            </a:r>
            <a:r>
              <a:rPr lang="en-US" sz="1800" dirty="0" smtClean="0"/>
              <a:t>Curriculum</a:t>
            </a:r>
          </a:p>
          <a:p>
            <a:pPr lvl="0"/>
            <a:r>
              <a:rPr lang="en-US" sz="1800" b="1" dirty="0" smtClean="0"/>
              <a:t>Data Science Academy in </a:t>
            </a:r>
            <a:r>
              <a:rPr lang="en-US" sz="1800" b="1" dirty="0"/>
              <a:t>London </a:t>
            </a:r>
            <a:r>
              <a:rPr lang="en-US" sz="1800" dirty="0"/>
              <a:t>provides </a:t>
            </a:r>
            <a:r>
              <a:rPr lang="en-US" sz="1800" dirty="0" smtClean="0"/>
              <a:t>free </a:t>
            </a:r>
            <a:r>
              <a:rPr lang="en-US" sz="1800" dirty="0"/>
              <a:t>courses for Data Science London members and </a:t>
            </a:r>
            <a:r>
              <a:rPr lang="en-US" sz="1800" dirty="0" smtClean="0"/>
              <a:t>startups</a:t>
            </a:r>
          </a:p>
          <a:p>
            <a:pPr lvl="0"/>
            <a:r>
              <a:rPr lang="en-US" sz="1800" b="1" dirty="0" err="1" smtClean="0"/>
              <a:t>Berkely</a:t>
            </a:r>
            <a:r>
              <a:rPr lang="en-US" sz="1800" dirty="0" smtClean="0"/>
              <a:t> provides courses on Data Science and Analytics</a:t>
            </a:r>
          </a:p>
          <a:p>
            <a:pPr lvl="0"/>
            <a:r>
              <a:rPr lang="en-US" sz="1800" b="1" dirty="0" smtClean="0"/>
              <a:t>Northwestern, Rutgers, North Texas, </a:t>
            </a:r>
            <a:r>
              <a:rPr lang="en-US" sz="1800" b="1" dirty="0"/>
              <a:t>North Carolina </a:t>
            </a:r>
            <a:r>
              <a:rPr lang="en-US" sz="1800" dirty="0" smtClean="0"/>
              <a:t>provide MS programs covering broad </a:t>
            </a:r>
            <a:r>
              <a:rPr lang="en-US" sz="1800" dirty="0"/>
              <a:t>areas of analytics including prescriptive, descriptive and predictive, plus courses related to Big </a:t>
            </a:r>
            <a:r>
              <a:rPr lang="en-US" sz="1800" dirty="0" smtClean="0"/>
              <a:t>Data</a:t>
            </a:r>
          </a:p>
          <a:p>
            <a:pPr lvl="0"/>
            <a:r>
              <a:rPr lang="en-US" sz="1800" b="1" dirty="0" smtClean="0"/>
              <a:t>Carnegie Mellon </a:t>
            </a:r>
            <a:r>
              <a:rPr lang="en-US" sz="1800" dirty="0" smtClean="0"/>
              <a:t>provides course according to </a:t>
            </a:r>
            <a:r>
              <a:rPr lang="en-US" sz="1800" dirty="0"/>
              <a:t>the curriculum MITS (Master of Information Technology </a:t>
            </a:r>
            <a:r>
              <a:rPr lang="en-US" sz="1800" dirty="0" smtClean="0"/>
              <a:t>Strategy)</a:t>
            </a:r>
          </a:p>
          <a:p>
            <a:pPr lvl="0"/>
            <a:r>
              <a:rPr lang="en-US" sz="1800" b="1" dirty="0" smtClean="0"/>
              <a:t>University of Delaware </a:t>
            </a:r>
            <a:r>
              <a:rPr lang="en-US" sz="1800" dirty="0" smtClean="0"/>
              <a:t>provides modules for Analytics and Big Data</a:t>
            </a:r>
          </a:p>
          <a:p>
            <a:pPr lvl="0"/>
            <a:endParaRPr lang="en-US" sz="1800" dirty="0"/>
          </a:p>
          <a:p>
            <a:pPr lvl="0"/>
            <a:endParaRPr lang="en-US" sz="1600" dirty="0"/>
          </a:p>
          <a:p>
            <a:pPr lvl="0"/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BD3BCC-3D19-4CCF-8B62-E10334D58025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4663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707926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Arial Black" pitchFamily="34" charset="0"/>
              </a:rPr>
              <a:t>Пример </a:t>
            </a:r>
            <a:r>
              <a:rPr lang="ru-RU" sz="2000" dirty="0" err="1" smtClean="0">
                <a:latin typeface="Arial Black" pitchFamily="34" charset="0"/>
              </a:rPr>
              <a:t>куррикулума</a:t>
            </a:r>
            <a:r>
              <a:rPr lang="ru-RU" sz="2000" dirty="0" smtClean="0">
                <a:latin typeface="Arial Black" pitchFamily="34" charset="0"/>
              </a:rPr>
              <a:t> по </a:t>
            </a:r>
            <a:r>
              <a:rPr lang="en-US" sz="2000" dirty="0" smtClean="0">
                <a:latin typeface="Arial Black" pitchFamily="34" charset="0"/>
              </a:rPr>
              <a:t>Data Science 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760640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 smtClean="0"/>
              <a:t>Стандартов нет. Типичный набор дисциплин включает:</a:t>
            </a:r>
            <a:r>
              <a:rPr lang="en-US" sz="2000" dirty="0" smtClean="0"/>
              <a:t> </a:t>
            </a:r>
          </a:p>
          <a:p>
            <a:pPr marL="0" indent="0">
              <a:buNone/>
            </a:pPr>
            <a:endParaRPr lang="en-US" sz="2000" dirty="0" smtClean="0"/>
          </a:p>
          <a:p>
            <a:pPr lvl="0"/>
            <a:r>
              <a:rPr lang="ru-RU" sz="2000" dirty="0" smtClean="0"/>
              <a:t>Основы аналитики (</a:t>
            </a:r>
            <a:r>
              <a:rPr lang="ru-RU" sz="2000" dirty="0" err="1" smtClean="0"/>
              <a:t>Fundamentals</a:t>
            </a:r>
            <a:r>
              <a:rPr lang="ru-RU" sz="2000" dirty="0" smtClean="0"/>
              <a:t> </a:t>
            </a:r>
            <a:r>
              <a:rPr lang="ru-RU" sz="2000" dirty="0" err="1"/>
              <a:t>of</a:t>
            </a:r>
            <a:r>
              <a:rPr lang="ru-RU" sz="2000" dirty="0"/>
              <a:t> </a:t>
            </a:r>
            <a:r>
              <a:rPr lang="ru-RU" sz="2000" dirty="0" err="1" smtClean="0"/>
              <a:t>Analytics</a:t>
            </a:r>
            <a:r>
              <a:rPr lang="ru-RU" sz="2000" dirty="0" smtClean="0"/>
              <a:t>)</a:t>
            </a:r>
            <a:endParaRPr lang="ru-RU" sz="2000" dirty="0"/>
          </a:p>
          <a:p>
            <a:r>
              <a:rPr lang="ru-RU" sz="2000" dirty="0" smtClean="0"/>
              <a:t>Обучение машин (</a:t>
            </a:r>
            <a:r>
              <a:rPr lang="ru-RU" sz="2000" dirty="0" err="1" smtClean="0"/>
              <a:t>Machine</a:t>
            </a:r>
            <a:r>
              <a:rPr lang="ru-RU" sz="2000" dirty="0" smtClean="0"/>
              <a:t> </a:t>
            </a:r>
            <a:r>
              <a:rPr lang="ru-RU" sz="2000" dirty="0" err="1" smtClean="0"/>
              <a:t>Learning</a:t>
            </a:r>
            <a:r>
              <a:rPr lang="ru-RU" sz="2000" dirty="0" smtClean="0"/>
              <a:t>)</a:t>
            </a:r>
            <a:endParaRPr lang="en-US" sz="2000" dirty="0" smtClean="0"/>
          </a:p>
          <a:p>
            <a:pPr lvl="0"/>
            <a:r>
              <a:rPr lang="ru-RU" sz="2000" dirty="0" smtClean="0"/>
              <a:t>Статистические методы для </a:t>
            </a:r>
            <a:r>
              <a:rPr lang="ru-RU" sz="2000" dirty="0" err="1" smtClean="0"/>
              <a:t>Data</a:t>
            </a:r>
            <a:r>
              <a:rPr lang="ru-RU" sz="2000" dirty="0" smtClean="0"/>
              <a:t> </a:t>
            </a:r>
            <a:r>
              <a:rPr lang="ru-RU" sz="2000" dirty="0" err="1"/>
              <a:t>Mining</a:t>
            </a:r>
            <a:endParaRPr lang="ru-RU" sz="2000" dirty="0"/>
          </a:p>
          <a:p>
            <a:pPr lvl="0"/>
            <a:r>
              <a:rPr lang="ru-RU" sz="2000" dirty="0" smtClean="0"/>
              <a:t>Анализ решений (</a:t>
            </a:r>
            <a:r>
              <a:rPr lang="ru-RU" sz="2000" dirty="0" err="1" smtClean="0"/>
              <a:t>Decision</a:t>
            </a:r>
            <a:r>
              <a:rPr lang="ru-RU" sz="2000" dirty="0" smtClean="0"/>
              <a:t> </a:t>
            </a:r>
            <a:r>
              <a:rPr lang="ru-RU" sz="2000" dirty="0" err="1" smtClean="0"/>
              <a:t>Analysis</a:t>
            </a:r>
            <a:r>
              <a:rPr lang="ru-RU" sz="2000" dirty="0" smtClean="0"/>
              <a:t>)</a:t>
            </a:r>
            <a:endParaRPr lang="ru-RU" sz="2000" dirty="0"/>
          </a:p>
          <a:p>
            <a:pPr lvl="0"/>
            <a:r>
              <a:rPr lang="ru-RU" sz="2000" dirty="0" smtClean="0"/>
              <a:t>Управление данными (включая </a:t>
            </a:r>
            <a:r>
              <a:rPr lang="en-US" sz="2000" dirty="0" smtClean="0"/>
              <a:t>ETL</a:t>
            </a:r>
            <a:r>
              <a:rPr lang="en-US" sz="2000" dirty="0"/>
              <a:t>, </a:t>
            </a:r>
            <a:r>
              <a:rPr lang="ru-RU" sz="2000" dirty="0" smtClean="0"/>
              <a:t>метаданные, и др.)</a:t>
            </a:r>
            <a:endParaRPr lang="en-US" sz="2000" dirty="0" smtClean="0"/>
          </a:p>
          <a:p>
            <a:pPr lvl="0"/>
            <a:r>
              <a:rPr lang="ru-RU" sz="2000" dirty="0" smtClean="0"/>
              <a:t>Проектирование и управление базами данных (</a:t>
            </a:r>
            <a:r>
              <a:rPr lang="ru-RU" sz="2000" dirty="0" err="1" smtClean="0"/>
              <a:t>Database</a:t>
            </a:r>
            <a:r>
              <a:rPr lang="ru-RU" sz="2000" dirty="0" smtClean="0"/>
              <a:t> </a:t>
            </a:r>
            <a:r>
              <a:rPr lang="ru-RU" sz="2000" dirty="0" err="1"/>
              <a:t>Design</a:t>
            </a:r>
            <a:r>
              <a:rPr lang="ru-RU" sz="2000" dirty="0"/>
              <a:t> </a:t>
            </a:r>
            <a:r>
              <a:rPr lang="ru-RU" sz="2000" dirty="0" err="1"/>
              <a:t>and</a:t>
            </a:r>
            <a:r>
              <a:rPr lang="ru-RU" sz="2000" dirty="0"/>
              <a:t> </a:t>
            </a:r>
            <a:r>
              <a:rPr lang="ru-RU" sz="2000" dirty="0" err="1" smtClean="0"/>
              <a:t>Management</a:t>
            </a:r>
            <a:r>
              <a:rPr lang="ru-RU" sz="2000" dirty="0" smtClean="0"/>
              <a:t>)</a:t>
            </a:r>
            <a:endParaRPr lang="ru-RU" sz="2000" dirty="0"/>
          </a:p>
          <a:p>
            <a:pPr lvl="0"/>
            <a:r>
              <a:rPr lang="ru-RU" sz="2000" dirty="0" smtClean="0"/>
              <a:t>Распределенные и параллельные по данным вычисления (</a:t>
            </a:r>
            <a:r>
              <a:rPr lang="en-US" sz="2000" dirty="0" smtClean="0"/>
              <a:t>Data </a:t>
            </a:r>
            <a:r>
              <a:rPr lang="ru-RU" sz="2000" dirty="0" err="1" smtClean="0"/>
              <a:t>Parallel</a:t>
            </a:r>
            <a:r>
              <a:rPr lang="ru-RU" sz="2000" dirty="0" smtClean="0"/>
              <a:t> </a:t>
            </a:r>
            <a:r>
              <a:rPr lang="ru-RU" sz="2000" dirty="0" err="1"/>
              <a:t>and</a:t>
            </a:r>
            <a:r>
              <a:rPr lang="ru-RU" sz="2000" dirty="0"/>
              <a:t> </a:t>
            </a:r>
            <a:r>
              <a:rPr lang="ru-RU" sz="2000" dirty="0" err="1"/>
              <a:t>Distributed</a:t>
            </a:r>
            <a:r>
              <a:rPr lang="ru-RU" sz="2000" dirty="0"/>
              <a:t> </a:t>
            </a:r>
            <a:r>
              <a:rPr lang="ru-RU" sz="2000" dirty="0" err="1" smtClean="0"/>
              <a:t>Computing</a:t>
            </a:r>
            <a:r>
              <a:rPr lang="ru-RU" sz="2000" dirty="0" smtClean="0"/>
              <a:t>)</a:t>
            </a:r>
            <a:endParaRPr lang="ru-RU" sz="2000" dirty="0"/>
          </a:p>
          <a:p>
            <a:pPr lvl="0"/>
            <a:r>
              <a:rPr lang="ru-RU" sz="2000" dirty="0" smtClean="0"/>
              <a:t>Аналитика </a:t>
            </a:r>
            <a:r>
              <a:rPr lang="en-US" sz="2000" dirty="0" smtClean="0"/>
              <a:t>Big Data (</a:t>
            </a:r>
            <a:r>
              <a:rPr lang="ru-RU" sz="2000" dirty="0" err="1" smtClean="0"/>
              <a:t>Big</a:t>
            </a:r>
            <a:r>
              <a:rPr lang="ru-RU" sz="2000" dirty="0" smtClean="0"/>
              <a:t> </a:t>
            </a:r>
            <a:r>
              <a:rPr lang="ru-RU" sz="2000" dirty="0" err="1"/>
              <a:t>Data</a:t>
            </a:r>
            <a:r>
              <a:rPr lang="ru-RU" sz="2000" dirty="0"/>
              <a:t> </a:t>
            </a:r>
            <a:r>
              <a:rPr lang="ru-RU" sz="2000" dirty="0" err="1" smtClean="0"/>
              <a:t>Analytics</a:t>
            </a:r>
            <a:r>
              <a:rPr lang="en-US" sz="2000" dirty="0" smtClean="0"/>
              <a:t>)</a:t>
            </a:r>
          </a:p>
          <a:p>
            <a:pPr lvl="0"/>
            <a:endParaRPr lang="en-US" sz="2000" dirty="0"/>
          </a:p>
          <a:p>
            <a:pPr marL="0" indent="0">
              <a:buNone/>
            </a:pPr>
            <a:r>
              <a:rPr lang="ru-RU" sz="2000" dirty="0" smtClean="0"/>
              <a:t>Возможные курсы по выбору перекрывают широкий диапазон областей, таких как </a:t>
            </a:r>
            <a:r>
              <a:rPr lang="en-US" sz="2000" dirty="0" smtClean="0"/>
              <a:t>Social Networks</a:t>
            </a:r>
            <a:r>
              <a:rPr lang="en-US" sz="2000" dirty="0"/>
              <a:t>, Analytics for Finance, Supply Chain Management, Healthcare, </a:t>
            </a:r>
            <a:r>
              <a:rPr lang="en-US" sz="2000" dirty="0" smtClean="0"/>
              <a:t>Energy</a:t>
            </a:r>
            <a:r>
              <a:rPr lang="ru-RU" sz="2000" dirty="0" smtClean="0"/>
              <a:t>, и др.</a:t>
            </a:r>
            <a:endParaRPr lang="ru-RU" sz="2000" dirty="0"/>
          </a:p>
          <a:p>
            <a:pPr marL="0" lvl="0" indent="0">
              <a:buNone/>
            </a:pPr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BD3BCC-3D19-4CCF-8B62-E10334D58025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590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13061</TotalTime>
  <Words>873</Words>
  <Application>Microsoft Office PowerPoint</Application>
  <PresentationFormat>On-screen Show (4:3)</PresentationFormat>
  <Paragraphs>131</Paragraphs>
  <Slides>12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Arial Black</vt:lpstr>
      <vt:lpstr>Calibri</vt:lpstr>
      <vt:lpstr>Times New Roman</vt:lpstr>
      <vt:lpstr>Тема Office</vt:lpstr>
      <vt:lpstr>Тенденции в образовании: Специальность Data Science</vt:lpstr>
      <vt:lpstr> Что такое Data Science </vt:lpstr>
      <vt:lpstr>PowerPoint Presentation</vt:lpstr>
      <vt:lpstr>PowerPoint Presentation</vt:lpstr>
      <vt:lpstr>PowerPoint Presentation</vt:lpstr>
      <vt:lpstr>Типичный набор компетенций, требуемый для занятия вакансии</vt:lpstr>
      <vt:lpstr>Типичная требуемая квалификация</vt:lpstr>
      <vt:lpstr> Отклик университетов в мире (несколько примеров)</vt:lpstr>
      <vt:lpstr>Пример куррикулума по Data Science </vt:lpstr>
      <vt:lpstr>Недостаток специалистов в области Data Science</vt:lpstr>
      <vt:lpstr>Образовательные инициативы в высокотехнологичных компаниях</vt:lpstr>
      <vt:lpstr> Гранты NSF для поддержки инновационного образования в области Big Data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Understanding Big Data and its Relevance to Undergraduate Curriculum</dc:title>
  <dc:creator>bina</dc:creator>
  <cp:lastModifiedBy>1</cp:lastModifiedBy>
  <cp:revision>107</cp:revision>
  <dcterms:created xsi:type="dcterms:W3CDTF">2012-09-01T16:06:38Z</dcterms:created>
  <dcterms:modified xsi:type="dcterms:W3CDTF">2018-07-21T15:46:41Z</dcterms:modified>
</cp:coreProperties>
</file>