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1"/>
  </p:notesMasterIdLst>
  <p:sldIdLst>
    <p:sldId id="256" r:id="rId2"/>
    <p:sldId id="257" r:id="rId3"/>
    <p:sldId id="259" r:id="rId4"/>
    <p:sldId id="258" r:id="rId5"/>
    <p:sldId id="263" r:id="rId6"/>
    <p:sldId id="266" r:id="rId7"/>
    <p:sldId id="264" r:id="rId8"/>
    <p:sldId id="265" r:id="rId9"/>
    <p:sldId id="269" r:id="rId10"/>
    <p:sldId id="262" r:id="rId11"/>
    <p:sldId id="274" r:id="rId12"/>
    <p:sldId id="275" r:id="rId13"/>
    <p:sldId id="273" r:id="rId14"/>
    <p:sldId id="272" r:id="rId15"/>
    <p:sldId id="271" r:id="rId16"/>
    <p:sldId id="270" r:id="rId17"/>
    <p:sldId id="260" r:id="rId18"/>
    <p:sldId id="261" r:id="rId19"/>
    <p:sldId id="276"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580000"/>
    <a:srgbClr val="F95D07"/>
    <a:srgbClr val="FF0000"/>
    <a:srgbClr val="FF3300"/>
    <a:srgbClr val="FF8989"/>
    <a:srgbClr val="FFBDBD"/>
    <a:srgbClr val="FF6600"/>
    <a:srgbClr val="CC3300"/>
    <a:srgbClr val="0066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7932" autoAdjust="0"/>
    <p:restoredTop sz="94168" autoAdjust="0"/>
  </p:normalViewPr>
  <p:slideViewPr>
    <p:cSldViewPr>
      <p:cViewPr>
        <p:scale>
          <a:sx n="69" d="100"/>
          <a:sy n="69" d="100"/>
        </p:scale>
        <p:origin x="-1110" y="-8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599438-C011-4BA8-96BA-6B1F41B21E00}" type="datetimeFigureOut">
              <a:rPr lang="ru-RU" smtClean="0"/>
              <a:pPr/>
              <a:t>03.03.2010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FBA324-E3D8-4E3C-BD51-16B086A24CB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DFBA324-E3D8-4E3C-BD51-16B086A24CBA}"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dirty="0"/>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03F8850E-D8BC-46CE-BC3F-1C49BE874E43}" type="datetimeFigureOut">
              <a:rPr lang="ru-RU"/>
              <a:pPr>
                <a:defRPr/>
              </a:pPr>
              <a:t>03.03.2010</a:t>
            </a:fld>
            <a:endParaRPr lang="ru-RU" dirty="0"/>
          </a:p>
        </p:txBody>
      </p:sp>
      <p:sp>
        <p:nvSpPr>
          <p:cNvPr id="8" name="Номер слайда 15"/>
          <p:cNvSpPr>
            <a:spLocks noGrp="1"/>
          </p:cNvSpPr>
          <p:nvPr>
            <p:ph type="sldNum" sz="quarter" idx="11"/>
          </p:nvPr>
        </p:nvSpPr>
        <p:spPr/>
        <p:txBody>
          <a:bodyPr/>
          <a:lstStyle>
            <a:lvl1pPr>
              <a:defRPr/>
            </a:lvl1pPr>
          </a:lstStyle>
          <a:p>
            <a:pPr>
              <a:defRPr/>
            </a:pPr>
            <a:fld id="{8CDCE7EB-AF1D-4F20-9952-153F55DF0335}" type="slidenum">
              <a:rPr lang="ru-RU"/>
              <a:pPr>
                <a:defRPr/>
              </a:pPr>
              <a:t>‹#›</a:t>
            </a:fld>
            <a:endParaRPr lang="ru-RU" dirty="0"/>
          </a:p>
        </p:txBody>
      </p:sp>
      <p:sp>
        <p:nvSpPr>
          <p:cNvPr id="10" name="Нижний колонтитул 16"/>
          <p:cNvSpPr>
            <a:spLocks noGrp="1"/>
          </p:cNvSpPr>
          <p:nvPr>
            <p:ph type="ftr" sz="quarter" idx="12"/>
          </p:nvPr>
        </p:nvSpPr>
        <p:spPr/>
        <p:txBody>
          <a:bodyPr/>
          <a:lstStyle>
            <a:lvl1pPr>
              <a:defRPr dirty="0"/>
            </a:lvl1pPr>
          </a:lstStyle>
          <a:p>
            <a:pPr>
              <a:defRPr/>
            </a:pPr>
            <a:endParaRPr lang="ru-RU"/>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BC6D1BB6-1B9B-49FD-A81B-FD6A95279E76}" type="datetimeFigureOut">
              <a:rPr lang="ru-RU"/>
              <a:pPr>
                <a:defRPr/>
              </a:pPr>
              <a:t>03.03.2010</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5B666F9-0D77-4F53-8575-DA7563AF61C1}" type="slidenum">
              <a:rPr lang="ru-RU"/>
              <a:pPr>
                <a:defRPr/>
              </a:pPr>
              <a:t>‹#›</a:t>
            </a:fld>
            <a:endParaRPr lang="ru-RU"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D6EA6AD3-B4C9-45DF-9266-DE4EE0B06DE6}" type="datetimeFigureOut">
              <a:rPr lang="ru-RU"/>
              <a:pPr>
                <a:defRPr/>
              </a:pPr>
              <a:t>03.03.2010</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8EA203D7-BB42-4A42-A58E-0136D1844BB4}" type="slidenum">
              <a:rPr lang="ru-RU"/>
              <a:pPr>
                <a:defRPr/>
              </a:pPr>
              <a:t>‹#›</a:t>
            </a:fld>
            <a:endParaRPr lang="ru-RU"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F20EBFFF-090F-4E67-9DB4-1C476D0211F6}" type="datetimeFigureOut">
              <a:rPr lang="ru-RU"/>
              <a:pPr>
                <a:defRPr/>
              </a:pPr>
              <a:t>03.03.2010</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B16FE7DB-E9D4-4444-8D39-1AFF16000A2A}" type="slidenum">
              <a:rPr lang="ru-RU"/>
              <a:pPr>
                <a:defRPr/>
              </a:pPr>
              <a:t>‹#›</a:t>
            </a:fld>
            <a:endParaRPr lang="ru-RU"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1994B72-6891-454F-B55D-33F2C7F895D2}" type="datetimeFigureOut">
              <a:rPr lang="ru-RU"/>
              <a:pPr>
                <a:defRPr/>
              </a:pPr>
              <a:t>03.03.2010</a:t>
            </a:fld>
            <a:endParaRPr lang="ru-RU" dirty="0"/>
          </a:p>
        </p:txBody>
      </p:sp>
      <p:sp>
        <p:nvSpPr>
          <p:cNvPr id="6" name="Нижний колонтитул 4"/>
          <p:cNvSpPr>
            <a:spLocks noGrp="1"/>
          </p:cNvSpPr>
          <p:nvPr>
            <p:ph type="ftr" sz="quarter" idx="11"/>
          </p:nvPr>
        </p:nvSpPr>
        <p:spPr/>
        <p:txBody>
          <a:bodyPr/>
          <a:lstStyle>
            <a:lvl1pPr>
              <a:defRPr dirty="0"/>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C6C38A6-7616-4D71-BB77-BB075EEF1E61}" type="slidenum">
              <a:rPr lang="ru-RU"/>
              <a:pPr>
                <a:defRPr/>
              </a:pPr>
              <a:t>‹#›</a:t>
            </a:fld>
            <a:endParaRPr lang="ru-RU"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DEF0BD7A-3E88-463E-B0EE-CE0ABB2282EC}" type="datetimeFigureOut">
              <a:rPr lang="ru-RU"/>
              <a:pPr>
                <a:defRPr/>
              </a:pPr>
              <a:t>03.03.2010</a:t>
            </a:fld>
            <a:endParaRPr lang="ru-RU" dirty="0"/>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E3F24F4D-1AA1-49B7-B9E9-92F8E70F62B4}" type="slidenum">
              <a:rPr lang="ru-RU"/>
              <a:pPr>
                <a:defRPr/>
              </a:pPr>
              <a:t>‹#›</a:t>
            </a:fld>
            <a:endParaRPr lang="ru-RU"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278AEB44-9BD2-4F0A-AE7D-940CF2DF4990}" type="slidenum">
              <a:rPr lang="ru-RU"/>
              <a:pPr>
                <a:defRPr/>
              </a:pPr>
              <a:t>‹#›</a:t>
            </a:fld>
            <a:endParaRPr lang="ru-RU" dirty="0"/>
          </a:p>
        </p:txBody>
      </p:sp>
      <p:sp>
        <p:nvSpPr>
          <p:cNvPr id="10" name="Нижний колонтитул 7"/>
          <p:cNvSpPr>
            <a:spLocks noGrp="1"/>
          </p:cNvSpPr>
          <p:nvPr>
            <p:ph type="ftr" sz="quarter" idx="11"/>
          </p:nvPr>
        </p:nvSpPr>
        <p:spPr/>
        <p:txBody>
          <a:bodyPr/>
          <a:lstStyle>
            <a:lvl1pPr>
              <a:defRPr dirty="0"/>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768D5F77-C848-4F13-A1A5-105E0C4F628B}" type="datetimeFigureOut">
              <a:rPr lang="ru-RU"/>
              <a:pPr>
                <a:defRPr/>
              </a:pPr>
              <a:t>03.03.2010</a:t>
            </a:fld>
            <a:endParaRPr lang="ru-RU"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888F7732-6531-47B6-8163-0516AAA2845B}" type="datetimeFigureOut">
              <a:rPr lang="ru-RU"/>
              <a:pPr>
                <a:defRPr/>
              </a:pPr>
              <a:t>03.03.2010</a:t>
            </a:fld>
            <a:endParaRPr lang="ru-RU" dirty="0"/>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9466E7CD-4620-4CB5-BAA0-3B700A949783}" type="slidenum">
              <a:rPr lang="ru-RU"/>
              <a:pPr>
                <a:defRPr/>
              </a:pPr>
              <a:t>‹#›</a:t>
            </a:fld>
            <a:endParaRPr lang="ru-RU"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E53E7E92-CAF7-4F68-86EB-DFC3C19F7BCC}" type="datetimeFigureOut">
              <a:rPr lang="ru-RU"/>
              <a:pPr>
                <a:defRPr/>
              </a:pPr>
              <a:t>03.03.2010</a:t>
            </a:fld>
            <a:endParaRPr lang="ru-RU" dirty="0"/>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8C754D83-80A1-4B38-8C09-455DD0F80BC8}" type="slidenum">
              <a:rPr lang="ru-RU"/>
              <a:pPr>
                <a:defRPr/>
              </a:pPr>
              <a:t>‹#›</a:t>
            </a:fld>
            <a:endParaRPr lang="ru-RU"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fld id="{18CAAD5F-25CE-4980-B69E-AAE77F81B30A}" type="datetimeFigureOut">
              <a:rPr lang="ru-RU"/>
              <a:pPr>
                <a:defRPr/>
              </a:pPr>
              <a:t>03.03.2010</a:t>
            </a:fld>
            <a:endParaRPr lang="ru-RU" dirty="0"/>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1D534010-EED1-4811-9883-547E41A60EEB}" type="slidenum">
              <a:rPr lang="ru-RU"/>
              <a:pPr>
                <a:defRPr/>
              </a:pPr>
              <a:t>‹#›</a:t>
            </a:fld>
            <a:endParaRPr lang="ru-RU" dirty="0"/>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dirty="0" smtClean="0"/>
              <a:t>Вставка рисунка</a:t>
            </a:r>
            <a:endParaRPr lang="en-US" noProof="0" dirty="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fld id="{6E057974-90F6-406D-8492-AF8C54F7342D}" type="datetimeFigureOut">
              <a:rPr lang="ru-RU"/>
              <a:pPr>
                <a:defRPr/>
              </a:pPr>
              <a:t>03.03.2010</a:t>
            </a:fld>
            <a:endParaRPr lang="ru-RU" dirty="0"/>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004228A1-E301-420E-8108-DD8B9203CEA7}" type="slidenum">
              <a:rPr lang="ru-RU"/>
              <a:pPr>
                <a:defRPr/>
              </a:pPr>
              <a:t>‹#›</a:t>
            </a:fld>
            <a:endParaRPr lang="ru-RU"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duotone>
              <a:prstClr val="black"/>
              <a:schemeClr val="accent6">
                <a:tint val="45000"/>
                <a:satMod val="400000"/>
              </a:schemeClr>
            </a:duotone>
            <a:lum bright="4000" contrast="26000"/>
          </a:blip>
          <a:srcRect/>
          <a:stretch>
            <a:fillRect/>
          </a:stretch>
        </a:blipFill>
        <a:effectLst/>
      </p:bgPr>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fld id="{9EE3707E-7641-4BA5-A05F-7B7B1FF01AE5}" type="datetimeFigureOut">
              <a:rPr lang="ru-RU"/>
              <a:pPr>
                <a:defRPr/>
              </a:pPr>
              <a:t>03.03.2010</a:t>
            </a:fld>
            <a:endParaRPr lang="ru-RU" dirty="0"/>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dirty="0">
                <a:solidFill>
                  <a:schemeClr val="tx2"/>
                </a:solidFill>
                <a:latin typeface="+mn-lt"/>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defRPr>
            </a:lvl1pPr>
          </a:lstStyle>
          <a:p>
            <a:pPr>
              <a:defRPr/>
            </a:pPr>
            <a:fld id="{5E8C4F1F-A8B6-41CF-B43A-94ADC190419B}" type="slidenum">
              <a:rPr lang="ru-RU"/>
              <a:pPr>
                <a:defRPr/>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807" r:id="rId1"/>
    <p:sldLayoutId id="2147483799" r:id="rId2"/>
    <p:sldLayoutId id="2147483808" r:id="rId3"/>
    <p:sldLayoutId id="2147483800" r:id="rId4"/>
    <p:sldLayoutId id="2147483809" r:id="rId5"/>
    <p:sldLayoutId id="2147483801" r:id="rId6"/>
    <p:sldLayoutId id="2147483802" r:id="rId7"/>
    <p:sldLayoutId id="2147483803" r:id="rId8"/>
    <p:sldLayoutId id="2147483804" r:id="rId9"/>
    <p:sldLayoutId id="2147483805" r:id="rId10"/>
    <p:sldLayoutId id="2147483806" r:id="rId11"/>
  </p:sldLayoutIdLst>
  <p:transition>
    <p:fade thruBlk="1"/>
  </p:transition>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C27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A25C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C27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C27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Admin\&#1056;&#1072;&#1073;&#1086;&#1095;&#1080;&#1081;%20&#1089;&#1090;&#1086;&#1083;\&#1087;&#1088;&#1086;&#1077;&#1082;&#1090;%20&#1055;&#1086;&#1089;&#1083;&#1077;&#1076;&#1085;&#1077;&#1077;%20&#1087;&#1080;&#1089;&#1100;&#1084;&#1086;%20&#1073;&#1086;&#1081;&#1094;&#1072;\p.moria_-_mama.mp3"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nauka.relis.ru/25/0106/22iuna_2.JPG" TargetMode="External"/><Relationship Id="rId3" Type="http://schemas.openxmlformats.org/officeDocument/2006/relationships/hyperlink" Target="http://fotki.yandex.ru/users/voron-from-vologda/view/33643/?page=0" TargetMode="External"/><Relationship Id="rId7" Type="http://schemas.openxmlformats.org/officeDocument/2006/relationships/hyperlink" Target="http://old.sgu.ru/rus_hist/?wid=319"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rushist.narod.ru/files/photo/vov.htm" TargetMode="External"/><Relationship Id="rId5" Type="http://schemas.openxmlformats.org/officeDocument/2006/relationships/hyperlink" Target="http://fotki.yandex.ru/users/beleberdin/view/636/" TargetMode="External"/><Relationship Id="rId4" Type="http://schemas.openxmlformats.org/officeDocument/2006/relationships/hyperlink" Target="http://worldofchildren.ru/scenarios-and-holidays/62-scenfevr/1506-u-vojny-ne-zhenskoe-liczo-sczenarij-dlya-9-10-klassov.html" TargetMode="External"/><Relationship Id="rId9" Type="http://schemas.openxmlformats.org/officeDocument/2006/relationships/hyperlink" Target="http://zed20001.narod.ru/images/2006/9.05.06.113.jp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5.gi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9.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28794" y="357166"/>
            <a:ext cx="7000924" cy="2071702"/>
          </a:xfrm>
        </p:spPr>
        <p:txBody>
          <a:bodyPr>
            <a:normAutofit/>
          </a:bodyPr>
          <a:lstStyle/>
          <a:p>
            <a:pPr eaLnBrk="1" fontAlgn="auto" hangingPunct="1">
              <a:spcAft>
                <a:spcPts val="0"/>
              </a:spcAft>
              <a:defRPr/>
            </a:pPr>
            <a:r>
              <a:rPr lang="ru-RU" i="1" smtClean="0">
                <a:solidFill>
                  <a:srgbClr val="FF0000"/>
                </a:solidFill>
                <a:latin typeface="+mn-lt"/>
              </a:rPr>
              <a:t>«Забытый памятник </a:t>
            </a:r>
            <a:br>
              <a:rPr lang="ru-RU" i="1" smtClean="0">
                <a:solidFill>
                  <a:srgbClr val="FF0000"/>
                </a:solidFill>
                <a:latin typeface="+mn-lt"/>
              </a:rPr>
            </a:br>
            <a:r>
              <a:rPr lang="ru-RU" i="1" smtClean="0">
                <a:solidFill>
                  <a:srgbClr val="FF0000"/>
                </a:solidFill>
                <a:latin typeface="+mn-lt"/>
              </a:rPr>
              <a:t>незабытой войны»</a:t>
            </a:r>
            <a:br>
              <a:rPr lang="ru-RU" i="1" smtClean="0">
                <a:solidFill>
                  <a:srgbClr val="FF0000"/>
                </a:solidFill>
                <a:latin typeface="+mn-lt"/>
              </a:rPr>
            </a:br>
            <a:r>
              <a:rPr lang="ru-RU" sz="2200" i="1" smtClean="0">
                <a:solidFill>
                  <a:srgbClr val="FF0000"/>
                </a:solidFill>
                <a:latin typeface="+mn-lt"/>
              </a:rPr>
              <a:t>(Последнее  письмо  бойца)</a:t>
            </a:r>
            <a:endParaRPr lang="ru-RU" sz="2200" i="1">
              <a:solidFill>
                <a:srgbClr val="FF0000"/>
              </a:solidFill>
              <a:latin typeface="+mn-lt"/>
            </a:endParaRPr>
          </a:p>
        </p:txBody>
      </p:sp>
      <p:sp>
        <p:nvSpPr>
          <p:cNvPr id="7173" name="Прямоугольник 4"/>
          <p:cNvSpPr>
            <a:spLocks noChangeArrowheads="1"/>
          </p:cNvSpPr>
          <p:nvPr/>
        </p:nvSpPr>
        <p:spPr bwMode="auto">
          <a:xfrm>
            <a:off x="642938" y="1071563"/>
            <a:ext cx="2857500" cy="1138237"/>
          </a:xfrm>
          <a:prstGeom prst="rect">
            <a:avLst/>
          </a:prstGeom>
          <a:noFill/>
          <a:ln w="9525">
            <a:noFill/>
            <a:miter lim="800000"/>
            <a:headEnd/>
            <a:tailEnd/>
          </a:ln>
        </p:spPr>
        <p:txBody>
          <a:bodyPr>
            <a:spAutoFit/>
          </a:bodyPr>
          <a:lstStyle/>
          <a:p>
            <a:r>
              <a:rPr lang="ru-RU" sz="2400" b="1" i="1" dirty="0">
                <a:effectLst>
                  <a:outerShdw blurRad="38100" dist="38100" dir="2700000" algn="tl">
                    <a:srgbClr val="000000">
                      <a:alpha val="43137"/>
                    </a:srgbClr>
                  </a:outerShdw>
                </a:effectLst>
                <a:latin typeface="Constantia" pitchFamily="18" charset="0"/>
              </a:rPr>
              <a:t>Интернет-</a:t>
            </a:r>
          </a:p>
          <a:p>
            <a:r>
              <a:rPr lang="ru-RU" sz="2400" b="1" i="1" dirty="0">
                <a:effectLst>
                  <a:outerShdw blurRad="38100" dist="38100" dir="2700000" algn="tl">
                    <a:srgbClr val="000000">
                      <a:alpha val="43137"/>
                    </a:srgbClr>
                  </a:outerShdw>
                </a:effectLst>
                <a:latin typeface="Constantia" pitchFamily="18" charset="0"/>
              </a:rPr>
              <a:t>проект</a:t>
            </a:r>
            <a:r>
              <a:rPr lang="ru-RU" sz="2000" b="1" i="1" dirty="0">
                <a:latin typeface="Constantia" pitchFamily="18" charset="0"/>
              </a:rPr>
              <a:t/>
            </a:r>
            <a:br>
              <a:rPr lang="ru-RU" sz="2000" b="1" i="1" dirty="0">
                <a:latin typeface="Constantia" pitchFamily="18" charset="0"/>
              </a:rPr>
            </a:br>
            <a:endParaRPr lang="en-US" sz="2000" b="1" i="1" dirty="0">
              <a:latin typeface="Constantia" pitchFamily="18" charset="0"/>
            </a:endParaRPr>
          </a:p>
        </p:txBody>
      </p:sp>
      <p:sp>
        <p:nvSpPr>
          <p:cNvPr id="7174" name="Прямоугольник 5"/>
          <p:cNvSpPr>
            <a:spLocks noChangeArrowheads="1"/>
          </p:cNvSpPr>
          <p:nvPr/>
        </p:nvSpPr>
        <p:spPr bwMode="auto">
          <a:xfrm rot="10800000" flipV="1">
            <a:off x="3143250" y="2627313"/>
            <a:ext cx="4529138" cy="1016000"/>
          </a:xfrm>
          <a:prstGeom prst="rect">
            <a:avLst/>
          </a:prstGeom>
          <a:noFill/>
          <a:ln w="9525">
            <a:noFill/>
            <a:miter lim="800000"/>
            <a:headEnd/>
            <a:tailEnd/>
          </a:ln>
        </p:spPr>
        <p:txBody>
          <a:bodyPr>
            <a:spAutoFit/>
          </a:bodyPr>
          <a:lstStyle/>
          <a:p>
            <a:pPr algn="r">
              <a:defRPr/>
            </a:pPr>
            <a:r>
              <a:rPr lang="ru-RU" sz="2000" b="1" dirty="0">
                <a:solidFill>
                  <a:srgbClr val="FF3300"/>
                </a:solidFill>
                <a:latin typeface="Constantia" pitchFamily="18" charset="0"/>
              </a:rPr>
              <a:t>Номинация </a:t>
            </a:r>
          </a:p>
          <a:p>
            <a:pPr algn="r">
              <a:defRPr/>
            </a:pPr>
            <a:r>
              <a:rPr lang="ru-RU" sz="2000" b="1" dirty="0">
                <a:solidFill>
                  <a:srgbClr val="FF3300"/>
                </a:solidFill>
                <a:latin typeface="Constantia" pitchFamily="18" charset="0"/>
              </a:rPr>
              <a:t>«У войны</a:t>
            </a:r>
            <a:r>
              <a:rPr lang="en-US" sz="2000" b="1" dirty="0">
                <a:solidFill>
                  <a:srgbClr val="FF3300"/>
                </a:solidFill>
                <a:latin typeface="Constantia" pitchFamily="18" charset="0"/>
              </a:rPr>
              <a:t> </a:t>
            </a:r>
            <a:endParaRPr lang="ru-RU" sz="2000" b="1" dirty="0">
              <a:solidFill>
                <a:srgbClr val="FF3300"/>
              </a:solidFill>
              <a:latin typeface="Constantia" pitchFamily="18" charset="0"/>
            </a:endParaRPr>
          </a:p>
          <a:p>
            <a:pPr algn="r">
              <a:defRPr/>
            </a:pPr>
            <a:r>
              <a:rPr lang="ru-RU" sz="2000" b="1" dirty="0">
                <a:solidFill>
                  <a:srgbClr val="FF3300"/>
                </a:solidFill>
                <a:latin typeface="Constantia" pitchFamily="18" charset="0"/>
              </a:rPr>
              <a:t>не женское лицо…»</a:t>
            </a:r>
          </a:p>
        </p:txBody>
      </p:sp>
      <p:pic>
        <p:nvPicPr>
          <p:cNvPr id="8" name="Рисунок 7" descr="первый ребёнок 1933-34.jpg"/>
          <p:cNvPicPr>
            <a:picLocks noChangeAspect="1"/>
          </p:cNvPicPr>
          <p:nvPr/>
        </p:nvPicPr>
        <p:blipFill>
          <a:blip r:embed="rId4" cstate="screen"/>
          <a:stretch>
            <a:fillRect/>
          </a:stretch>
        </p:blipFill>
        <p:spPr>
          <a:xfrm>
            <a:off x="714348" y="2071678"/>
            <a:ext cx="2857520" cy="4176870"/>
          </a:xfrm>
          <a:prstGeom prst="rect">
            <a:avLst/>
          </a:prstGeom>
          <a:solidFill>
            <a:srgbClr val="FFFFFF">
              <a:shade val="85000"/>
            </a:srgbClr>
          </a:solidFill>
          <a:ln w="88900" cap="sq">
            <a:solidFill>
              <a:srgbClr val="FFBDBD"/>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3571868" y="4143374"/>
            <a:ext cx="5286382" cy="1938992"/>
          </a:xfrm>
          <a:prstGeom prst="rect">
            <a:avLst/>
          </a:prstGeom>
          <a:noFill/>
        </p:spPr>
        <p:txBody>
          <a:bodyPr wrap="square">
            <a:spAutoFit/>
          </a:bodyPr>
          <a:lstStyle/>
          <a:p>
            <a:pPr algn="r">
              <a:defRPr/>
            </a:pPr>
            <a:r>
              <a:rPr lang="ru-RU" sz="2400" i="1" dirty="0">
                <a:solidFill>
                  <a:schemeClr val="accent2">
                    <a:lumMod val="50000"/>
                  </a:schemeClr>
                </a:solidFill>
                <a:effectLst>
                  <a:outerShdw blurRad="38100" dist="38100" dir="2700000" algn="tl">
                    <a:srgbClr val="000000">
                      <a:alpha val="43137"/>
                    </a:srgbClr>
                  </a:outerShdw>
                </a:effectLst>
                <a:latin typeface="+mj-lt"/>
              </a:rPr>
              <a:t>Да, у войны не женское лицо,</a:t>
            </a:r>
          </a:p>
          <a:p>
            <a:pPr algn="r">
              <a:defRPr/>
            </a:pPr>
            <a:r>
              <a:rPr lang="ru-RU" sz="2400" i="1" dirty="0">
                <a:solidFill>
                  <a:schemeClr val="accent2">
                    <a:lumMod val="50000"/>
                  </a:schemeClr>
                </a:solidFill>
                <a:effectLst>
                  <a:outerShdw blurRad="38100" dist="38100" dir="2700000" algn="tl">
                    <a:srgbClr val="000000">
                      <a:alpha val="43137"/>
                    </a:srgbClr>
                  </a:outerShdw>
                </a:effectLst>
                <a:latin typeface="+mj-lt"/>
              </a:rPr>
              <a:t>Но вы скажите это тем девчонкам, </a:t>
            </a:r>
          </a:p>
          <a:p>
            <a:pPr algn="r">
              <a:defRPr/>
            </a:pPr>
            <a:r>
              <a:rPr lang="ru-RU" sz="2400" i="1" dirty="0">
                <a:solidFill>
                  <a:schemeClr val="accent2">
                    <a:lumMod val="50000"/>
                  </a:schemeClr>
                </a:solidFill>
                <a:effectLst>
                  <a:outerShdw blurRad="38100" dist="38100" dir="2700000" algn="tl">
                    <a:srgbClr val="000000">
                      <a:alpha val="43137"/>
                    </a:srgbClr>
                  </a:outerShdw>
                </a:effectLst>
                <a:latin typeface="+mj-lt"/>
              </a:rPr>
              <a:t>Которые мужей теряли, братьев и отцов, </a:t>
            </a:r>
          </a:p>
          <a:p>
            <a:pPr algn="r">
              <a:defRPr/>
            </a:pPr>
            <a:r>
              <a:rPr lang="ru-RU" sz="2400" i="1" dirty="0">
                <a:solidFill>
                  <a:schemeClr val="accent2">
                    <a:lumMod val="50000"/>
                  </a:schemeClr>
                </a:solidFill>
                <a:effectLst>
                  <a:outerShdw blurRad="38100" dist="38100" dir="2700000" algn="tl">
                    <a:srgbClr val="000000">
                      <a:alpha val="43137"/>
                    </a:srgbClr>
                  </a:outerShdw>
                </a:effectLst>
                <a:latin typeface="+mj-lt"/>
              </a:rPr>
              <a:t>В том 41-ом страшном и далеком...</a:t>
            </a:r>
          </a:p>
        </p:txBody>
      </p:sp>
      <p:pic>
        <p:nvPicPr>
          <p:cNvPr id="7" name="p.moria_-_mama.mp3">
            <a:hlinkClick r:id="" action="ppaction://media"/>
          </p:cNvPr>
          <p:cNvPicPr>
            <a:picLocks noRot="1" noChangeAspect="1"/>
          </p:cNvPicPr>
          <p:nvPr>
            <a:audioFile r:link="rId1"/>
          </p:nvPr>
        </p:nvPicPr>
        <p:blipFill>
          <a:blip r:embed="rId5" cstate="screen"/>
          <a:stretch>
            <a:fillRect/>
          </a:stretch>
        </p:blipFill>
        <p:spPr>
          <a:xfrm>
            <a:off x="8643966" y="6357958"/>
            <a:ext cx="304800" cy="304800"/>
          </a:xfrm>
          <a:prstGeom prst="rect">
            <a:avLst/>
          </a:prstGeom>
        </p:spPr>
      </p:pic>
    </p:spTree>
  </p:cSld>
  <p:clrMapOvr>
    <a:masterClrMapping/>
  </p:clrMapOvr>
  <p:transition advTm="18109">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2000"/>
                                        <p:tgtEl>
                                          <p:spTgt spid="717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174"/>
                                        </p:tgtEl>
                                        <p:attrNameLst>
                                          <p:attrName>style.visibility</p:attrName>
                                        </p:attrNameLst>
                                      </p:cBhvr>
                                      <p:to>
                                        <p:strVal val="visible"/>
                                      </p:to>
                                    </p:set>
                                    <p:animEffect transition="in" filter="fade">
                                      <p:cBhvr>
                                        <p:cTn id="15" dur="2000"/>
                                        <p:tgtEl>
                                          <p:spTgt spid="7174"/>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ppt_x</p:attrName>
                                        </p:attrNameLst>
                                      </p:cBhvr>
                                      <p:tavLst>
                                        <p:tav tm="0">
                                          <p:val>
                                            <p:strVal val="#ppt_x"/>
                                          </p:val>
                                        </p:tav>
                                        <p:tav tm="100000">
                                          <p:val>
                                            <p:strVal val="#ppt_x"/>
                                          </p:val>
                                        </p:tav>
                                      </p:tavLst>
                                    </p:anim>
                                    <p:anim calcmode="lin" valueType="num">
                                      <p:cBhvr>
                                        <p:cTn id="25" dur="2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10000"/>
                            </p:stCondLst>
                            <p:childTnLst>
                              <p:par>
                                <p:cTn id="27" presetID="1" presetClass="mediacall" presetSubtype="0" fill="hold" nodeType="afterEffect">
                                  <p:stCondLst>
                                    <p:cond delay="0"/>
                                  </p:stCondLst>
                                  <p:childTnLst>
                                    <p:cmd type="call" cmd="playFrom(0.0)">
                                      <p:cBhvr>
                                        <p:cTn id="28"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9">
                <p:cTn id="29"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7173" grpId="0"/>
      <p:bldP spid="7174"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071934" y="357166"/>
            <a:ext cx="4857752" cy="5786478"/>
          </a:xfrm>
        </p:spPr>
        <p:txBody>
          <a:bodyPr/>
          <a:lstStyle/>
          <a:p>
            <a:pPr eaLnBrk="1" hangingPunct="1">
              <a:buNone/>
            </a:pPr>
            <a:r>
              <a:rPr lang="ru-RU" sz="1600" dirty="0" smtClean="0">
                <a:solidFill>
                  <a:srgbClr val="C00000"/>
                </a:solidFill>
              </a:rPr>
              <a:t>     Муж  переживал неслучайно. </a:t>
            </a:r>
            <a:r>
              <a:rPr lang="ru-RU" sz="1600" dirty="0" err="1" smtClean="0">
                <a:solidFill>
                  <a:srgbClr val="C00000"/>
                </a:solidFill>
              </a:rPr>
              <a:t>Сания</a:t>
            </a:r>
            <a:r>
              <a:rPr lang="ru-RU" sz="1600" dirty="0" smtClean="0">
                <a:solidFill>
                  <a:srgbClr val="C00000"/>
                </a:solidFill>
              </a:rPr>
              <a:t>  действительно долгие годы оставалась для окружающих «чужой», «казанской», «городской», её сторонились. И впоследствии, когда муж пропал без вести, она практически одна, без чьей-либо помощи, поднимала детей на ноги. Никаких пособий от государства не получала. В крохотном домике, где они жили, было много-много книг, стояли стол, стулья и деревянная кровать. И когда, спустя годы, младший сын женился и привёл молодую жену в дом, в нём не нашлось места, чтобы поставить даже раскладушку. </a:t>
            </a:r>
          </a:p>
          <a:p>
            <a:pPr eaLnBrk="1" hangingPunct="1">
              <a:buNone/>
            </a:pPr>
            <a:r>
              <a:rPr lang="ru-RU" sz="1600" dirty="0" smtClean="0">
                <a:solidFill>
                  <a:srgbClr val="104903"/>
                </a:solidFill>
                <a:latin typeface="+mj-lt"/>
              </a:rPr>
              <a:t>  Но детям </a:t>
            </a:r>
            <a:r>
              <a:rPr lang="ru-RU" sz="1600" dirty="0" err="1" smtClean="0">
                <a:solidFill>
                  <a:srgbClr val="104903"/>
                </a:solidFill>
                <a:latin typeface="+mj-lt"/>
              </a:rPr>
              <a:t>Сании</a:t>
            </a:r>
            <a:r>
              <a:rPr lang="ru-RU" sz="1600" dirty="0" smtClean="0">
                <a:solidFill>
                  <a:srgbClr val="104903"/>
                </a:solidFill>
                <a:latin typeface="+mj-lt"/>
              </a:rPr>
              <a:t> </a:t>
            </a:r>
            <a:r>
              <a:rPr lang="ru-RU" sz="1600" dirty="0" err="1" smtClean="0">
                <a:solidFill>
                  <a:srgbClr val="104903"/>
                </a:solidFill>
                <a:latin typeface="+mj-lt"/>
              </a:rPr>
              <a:t>Губайдулловны</a:t>
            </a:r>
            <a:r>
              <a:rPr lang="ru-RU" sz="1600" dirty="0" smtClean="0">
                <a:solidFill>
                  <a:srgbClr val="104903"/>
                </a:solidFill>
                <a:latin typeface="+mj-lt"/>
              </a:rPr>
              <a:t> не в чем было упрекнуть мать: она буквально надрывалась на работе. Она работала наравне со всеми в поле, на огороде, учительствовала…Война отняла у неё опору, лишила возможности чувствовать себя слабой, защищённой, красивой и желанной… Она каждый день жила в страхе за жизнь своих детей, ежедневно просыпаясь с мыслью о куске хлеба, борясь с никогда не покидавшим её чувством голода.</a:t>
            </a:r>
            <a:endParaRPr lang="en-US" sz="1600" dirty="0" smtClean="0">
              <a:solidFill>
                <a:srgbClr val="104903"/>
              </a:solidFill>
              <a:latin typeface="+mj-lt"/>
            </a:endParaRPr>
          </a:p>
          <a:p>
            <a:pPr eaLnBrk="1" hangingPunct="1">
              <a:buFont typeface="Wingdings 2" pitchFamily="18" charset="2"/>
              <a:buNone/>
            </a:pPr>
            <a:endParaRPr lang="ru-RU" sz="1600" dirty="0" smtClean="0">
              <a:solidFill>
                <a:srgbClr val="104903"/>
              </a:solidFill>
              <a:latin typeface="+mj-lt"/>
            </a:endParaRPr>
          </a:p>
          <a:p>
            <a:pPr eaLnBrk="1" hangingPunct="1">
              <a:buFont typeface="Wingdings 2" pitchFamily="18" charset="2"/>
              <a:buNone/>
            </a:pPr>
            <a:r>
              <a:rPr lang="ru-RU" sz="1600" dirty="0" smtClean="0">
                <a:solidFill>
                  <a:srgbClr val="0D0D0D"/>
                </a:solidFill>
                <a:latin typeface="+mj-lt"/>
              </a:rPr>
              <a:t> </a:t>
            </a:r>
          </a:p>
        </p:txBody>
      </p:sp>
      <p:pic>
        <p:nvPicPr>
          <p:cNvPr id="9222" name="Picture 6"/>
          <p:cNvPicPr>
            <a:picLocks noChangeAspect="1" noChangeArrowheads="1"/>
          </p:cNvPicPr>
          <p:nvPr/>
        </p:nvPicPr>
        <p:blipFill>
          <a:blip r:embed="rId3" cstate="screen"/>
          <a:srcRect/>
          <a:stretch>
            <a:fillRect/>
          </a:stretch>
        </p:blipFill>
        <p:spPr bwMode="auto">
          <a:xfrm>
            <a:off x="500034" y="428604"/>
            <a:ext cx="3670300" cy="5397500"/>
          </a:xfrm>
          <a:prstGeom prst="rect">
            <a:avLst/>
          </a:prstGeom>
          <a:noFill/>
          <a:ln w="9525">
            <a:noFill/>
            <a:miter lim="800000"/>
            <a:headEnd/>
            <a:tailEnd/>
          </a:ln>
          <a:effectLst/>
        </p:spPr>
      </p:pic>
      <p:sp>
        <p:nvSpPr>
          <p:cNvPr id="9229" name="Rectangle 13"/>
          <p:cNvSpPr>
            <a:spLocks noChangeArrowheads="1"/>
          </p:cNvSpPr>
          <p:nvPr/>
        </p:nvSpPr>
        <p:spPr bwMode="auto">
          <a:xfrm>
            <a:off x="1571604" y="5929330"/>
            <a:ext cx="1511300" cy="457200"/>
          </a:xfrm>
          <a:prstGeom prst="rect">
            <a:avLst/>
          </a:prstGeom>
          <a:noFill/>
          <a:ln w="9525">
            <a:noFill/>
            <a:miter lim="800000"/>
            <a:headEnd/>
            <a:tailEnd/>
          </a:ln>
          <a:effectLst/>
        </p:spPr>
        <p:txBody>
          <a:bodyPr anchor="ctr">
            <a:spAutoFit/>
          </a:bodyPr>
          <a:lstStyle/>
          <a:p>
            <a:r>
              <a:rPr lang="ru-RU" sz="1200" b="1" dirty="0">
                <a:solidFill>
                  <a:schemeClr val="bg1"/>
                </a:solidFill>
              </a:rPr>
              <a:t>«Тыл. 1941 год»</a:t>
            </a:r>
          </a:p>
          <a:p>
            <a:pPr eaLnBrk="0" hangingPunct="0"/>
            <a:r>
              <a:rPr lang="ru-RU" sz="1200" b="1" dirty="0">
                <a:solidFill>
                  <a:srgbClr val="C00000"/>
                </a:solidFill>
              </a:rPr>
              <a:t>Автор</a:t>
            </a:r>
            <a:r>
              <a:rPr lang="ru-RU" sz="1200" b="1" dirty="0" smtClean="0">
                <a:solidFill>
                  <a:srgbClr val="C00000"/>
                </a:solidFill>
              </a:rPr>
              <a:t>: </a:t>
            </a:r>
            <a:r>
              <a:rPr lang="ru-RU" sz="1200" dirty="0" smtClean="0">
                <a:solidFill>
                  <a:srgbClr val="C00000"/>
                </a:solidFill>
              </a:rPr>
              <a:t>Ракша Ю.</a:t>
            </a:r>
            <a:endParaRPr lang="ru-RU" sz="1200" u="sng" dirty="0">
              <a:solidFill>
                <a:srgbClr val="C00000"/>
              </a:solidFill>
            </a:endParaRPr>
          </a:p>
        </p:txBody>
      </p:sp>
    </p:spTree>
  </p:cSld>
  <p:clrMapOvr>
    <a:masterClrMapping/>
  </p:clrMapOvr>
  <p:transition advTm="40594">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000"/>
                                        <p:tgtEl>
                                          <p:spTgt spid="2">
                                            <p:txEl>
                                              <p:pRg st="1" end="1"/>
                                            </p:txEl>
                                          </p:spTgt>
                                        </p:tgtEl>
                                      </p:cBhvr>
                                    </p:animEffect>
                                    <p:anim calcmode="lin" valueType="num">
                                      <p:cBhvr>
                                        <p:cTn id="1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anim calcmode="lin" valueType="num">
                                      <p:cBhvr>
                                        <p:cTn id="2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9222"/>
                                        </p:tgtEl>
                                        <p:attrNameLst>
                                          <p:attrName>style.visibility</p:attrName>
                                        </p:attrNameLst>
                                      </p:cBhvr>
                                      <p:to>
                                        <p:strVal val="visible"/>
                                      </p:to>
                                    </p:set>
                                    <p:animEffect transition="in" filter="fade">
                                      <p:cBhvr>
                                        <p:cTn id="25" dur="2000"/>
                                        <p:tgtEl>
                                          <p:spTgt spid="9222"/>
                                        </p:tgtEl>
                                      </p:cBhvr>
                                    </p:animEffect>
                                  </p:childTnLst>
                                </p:cTn>
                              </p:par>
                            </p:childTnLst>
                          </p:cTn>
                        </p:par>
                        <p:par>
                          <p:cTn id="26" fill="hold">
                            <p:stCondLst>
                              <p:cond delay="5000"/>
                            </p:stCondLst>
                            <p:childTnLst>
                              <p:par>
                                <p:cTn id="27" presetID="10" presetClass="entr" presetSubtype="0" fill="hold" grpId="0" nodeType="afterEffect">
                                  <p:stCondLst>
                                    <p:cond delay="0"/>
                                  </p:stCondLst>
                                  <p:childTnLst>
                                    <p:set>
                                      <p:cBhvr>
                                        <p:cTn id="28" dur="1" fill="hold">
                                          <p:stCondLst>
                                            <p:cond delay="0"/>
                                          </p:stCondLst>
                                        </p:cTn>
                                        <p:tgtEl>
                                          <p:spTgt spid="9229"/>
                                        </p:tgtEl>
                                        <p:attrNameLst>
                                          <p:attrName>style.visibility</p:attrName>
                                        </p:attrNameLst>
                                      </p:cBhvr>
                                      <p:to>
                                        <p:strVal val="visible"/>
                                      </p:to>
                                    </p:set>
                                    <p:animEffect transition="in" filter="fade">
                                      <p:cBhvr>
                                        <p:cTn id="29" dur="2000"/>
                                        <p:tgtEl>
                                          <p:spTgt spid="9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92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p:cNvPicPr>
            <a:picLocks noChangeAspect="1" noChangeArrowheads="1"/>
          </p:cNvPicPr>
          <p:nvPr/>
        </p:nvPicPr>
        <p:blipFill>
          <a:blip r:embed="rId3" cstate="screen"/>
          <a:srcRect/>
          <a:stretch>
            <a:fillRect/>
          </a:stretch>
        </p:blipFill>
        <p:spPr bwMode="auto">
          <a:xfrm>
            <a:off x="500034" y="3643314"/>
            <a:ext cx="4213255" cy="2938483"/>
          </a:xfrm>
          <a:prstGeom prst="rect">
            <a:avLst/>
          </a:prstGeom>
          <a:noFill/>
          <a:ln w="9525">
            <a:noFill/>
            <a:miter lim="800000"/>
            <a:headEnd/>
            <a:tailEnd/>
          </a:ln>
          <a:effectLst/>
        </p:spPr>
      </p:pic>
      <p:pic>
        <p:nvPicPr>
          <p:cNvPr id="34821" name="Picture 5"/>
          <p:cNvPicPr>
            <a:picLocks noChangeAspect="1" noChangeArrowheads="1"/>
          </p:cNvPicPr>
          <p:nvPr/>
        </p:nvPicPr>
        <p:blipFill>
          <a:blip r:embed="rId4" cstate="screen"/>
          <a:srcRect/>
          <a:stretch>
            <a:fillRect/>
          </a:stretch>
        </p:blipFill>
        <p:spPr bwMode="auto">
          <a:xfrm>
            <a:off x="4572000" y="357166"/>
            <a:ext cx="4319587" cy="3097213"/>
          </a:xfrm>
          <a:prstGeom prst="rect">
            <a:avLst/>
          </a:prstGeom>
          <a:noFill/>
          <a:ln w="9525">
            <a:noFill/>
            <a:miter lim="800000"/>
            <a:headEnd/>
            <a:tailEnd/>
          </a:ln>
          <a:effectLst/>
        </p:spPr>
      </p:pic>
      <p:sp>
        <p:nvSpPr>
          <p:cNvPr id="8" name="TextBox 7"/>
          <p:cNvSpPr txBox="1"/>
          <p:nvPr/>
        </p:nvSpPr>
        <p:spPr>
          <a:xfrm>
            <a:off x="357158" y="285728"/>
            <a:ext cx="4286280" cy="3416320"/>
          </a:xfrm>
          <a:prstGeom prst="rect">
            <a:avLst/>
          </a:prstGeom>
          <a:noFill/>
        </p:spPr>
        <p:txBody>
          <a:bodyPr wrap="square" rtlCol="0">
            <a:spAutoFit/>
          </a:bodyPr>
          <a:lstStyle/>
          <a:p>
            <a:pPr eaLnBrk="1" hangingPunct="1">
              <a:buFont typeface="Wingdings 2" pitchFamily="18" charset="2"/>
              <a:buNone/>
            </a:pPr>
            <a:r>
              <a:rPr lang="ru-RU" sz="2400" dirty="0" smtClean="0">
                <a:solidFill>
                  <a:srgbClr val="0D0D0D"/>
                </a:solidFill>
                <a:latin typeface="+mj-lt"/>
              </a:rPr>
              <a:t>В годы войны все женщины, подруги, жёны, матери, сёстры, проводив на фронт любимого, мужа, сына, брата, по десять-двенадцать часов работали у станка или пахали, сеяли, убирали огромные поля, растили детей. </a:t>
            </a:r>
          </a:p>
        </p:txBody>
      </p:sp>
      <p:pic>
        <p:nvPicPr>
          <p:cNvPr id="11" name="Picture 8" descr="медаль за доблестный труд"/>
          <p:cNvPicPr>
            <a:picLocks noChangeAspect="1" noChangeArrowheads="1"/>
          </p:cNvPicPr>
          <p:nvPr/>
        </p:nvPicPr>
        <p:blipFill>
          <a:blip r:embed="rId5" cstate="screen">
            <a:clrChange>
              <a:clrFrom>
                <a:srgbClr val="FEFEFE"/>
              </a:clrFrom>
              <a:clrTo>
                <a:srgbClr val="FEFEFE">
                  <a:alpha val="0"/>
                </a:srgbClr>
              </a:clrTo>
            </a:clrChange>
          </a:blip>
          <a:srcRect/>
          <a:stretch>
            <a:fillRect/>
          </a:stretch>
        </p:blipFill>
        <p:spPr bwMode="auto">
          <a:xfrm rot="-2000164">
            <a:off x="6301611" y="3833669"/>
            <a:ext cx="1486341" cy="2629263"/>
          </a:xfrm>
          <a:prstGeom prst="rect">
            <a:avLst/>
          </a:prstGeom>
          <a:noFill/>
        </p:spPr>
      </p:pic>
      <p:pic>
        <p:nvPicPr>
          <p:cNvPr id="12" name="Picture 7" descr="Копия медаль за доблестный труд"/>
          <p:cNvPicPr>
            <a:picLocks noChangeAspect="1" noChangeArrowheads="1"/>
          </p:cNvPicPr>
          <p:nvPr/>
        </p:nvPicPr>
        <p:blipFill>
          <a:blip r:embed="rId6" cstate="screen">
            <a:clrChange>
              <a:clrFrom>
                <a:srgbClr val="FEFEFE"/>
              </a:clrFrom>
              <a:clrTo>
                <a:srgbClr val="FEFEFE">
                  <a:alpha val="0"/>
                </a:srgbClr>
              </a:clrTo>
            </a:clrChange>
          </a:blip>
          <a:srcRect/>
          <a:stretch>
            <a:fillRect/>
          </a:stretch>
        </p:blipFill>
        <p:spPr bwMode="auto">
          <a:xfrm rot="1139758">
            <a:off x="5863413" y="3833579"/>
            <a:ext cx="1586334" cy="2494078"/>
          </a:xfrm>
          <a:prstGeom prst="rect">
            <a:avLst/>
          </a:prstGeom>
          <a:noFill/>
        </p:spPr>
      </p:pic>
    </p:spTree>
  </p:cSld>
  <p:clrMapOvr>
    <a:masterClrMapping/>
  </p:clrMapOvr>
  <p:transition advTm="12859">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4821"/>
                                        </p:tgtEl>
                                        <p:attrNameLst>
                                          <p:attrName>style.visibility</p:attrName>
                                        </p:attrNameLst>
                                      </p:cBhvr>
                                      <p:to>
                                        <p:strVal val="visible"/>
                                      </p:to>
                                    </p:set>
                                    <p:animEffect transition="in" filter="fade">
                                      <p:cBhvr>
                                        <p:cTn id="11" dur="2000"/>
                                        <p:tgtEl>
                                          <p:spTgt spid="34821"/>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4820"/>
                                        </p:tgtEl>
                                        <p:attrNameLst>
                                          <p:attrName>style.visibility</p:attrName>
                                        </p:attrNameLst>
                                      </p:cBhvr>
                                      <p:to>
                                        <p:strVal val="visible"/>
                                      </p:to>
                                    </p:set>
                                    <p:animEffect transition="in" filter="fade">
                                      <p:cBhvr>
                                        <p:cTn id="15" dur="2000"/>
                                        <p:tgtEl>
                                          <p:spTgt spid="34820"/>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5"/>
          <p:cNvSpPr>
            <a:spLocks noChangeArrowheads="1"/>
          </p:cNvSpPr>
          <p:nvPr/>
        </p:nvSpPr>
        <p:spPr bwMode="auto">
          <a:xfrm>
            <a:off x="142844" y="142852"/>
            <a:ext cx="8715404" cy="6247864"/>
          </a:xfrm>
          <a:prstGeom prst="rect">
            <a:avLst/>
          </a:prstGeom>
          <a:noFill/>
          <a:ln w="9525">
            <a:noFill/>
            <a:miter lim="800000"/>
            <a:headEnd/>
            <a:tailEnd/>
          </a:ln>
          <a:effectLst/>
        </p:spPr>
        <p:txBody>
          <a:bodyPr wrap="square" anchor="ctr">
            <a:spAutoFit/>
          </a:bodyPr>
          <a:lstStyle/>
          <a:p>
            <a:pPr algn="ctr"/>
            <a:endParaRPr lang="ru-RU" sz="2000" dirty="0">
              <a:solidFill>
                <a:schemeClr val="folHlink"/>
              </a:solidFill>
              <a:latin typeface="+mj-lt"/>
            </a:endParaRPr>
          </a:p>
          <a:p>
            <a:pPr algn="ctr"/>
            <a:r>
              <a:rPr lang="ru-RU" sz="2000" i="1" dirty="0">
                <a:solidFill>
                  <a:schemeClr val="folHlink"/>
                </a:solidFill>
                <a:latin typeface="+mj-lt"/>
              </a:rPr>
              <a:t>Уже после  войны, от безысходности и отчаяния  </a:t>
            </a:r>
            <a:r>
              <a:rPr lang="ru-RU" sz="2000" i="1" dirty="0" err="1">
                <a:solidFill>
                  <a:schemeClr val="folHlink"/>
                </a:solidFill>
                <a:latin typeface="+mj-lt"/>
              </a:rPr>
              <a:t>Сания</a:t>
            </a:r>
            <a:r>
              <a:rPr lang="ru-RU" sz="2000" i="1" dirty="0">
                <a:solidFill>
                  <a:schemeClr val="folHlink"/>
                </a:solidFill>
                <a:latin typeface="+mj-lt"/>
              </a:rPr>
              <a:t> </a:t>
            </a:r>
            <a:r>
              <a:rPr lang="ru-RU" sz="2000" i="1" dirty="0" err="1">
                <a:solidFill>
                  <a:schemeClr val="folHlink"/>
                </a:solidFill>
                <a:latin typeface="+mj-lt"/>
              </a:rPr>
              <a:t>Губайдулловна</a:t>
            </a:r>
            <a:r>
              <a:rPr lang="ru-RU" sz="2000" i="1" dirty="0">
                <a:solidFill>
                  <a:schemeClr val="folHlink"/>
                </a:solidFill>
                <a:latin typeface="+mj-lt"/>
              </a:rPr>
              <a:t> приняла в дом мужчину, который добивался её расположения. Ей не было и 25 лет, когда она осталась вдовой с двумя детьми. Ей </a:t>
            </a:r>
            <a:r>
              <a:rPr lang="ru-RU" sz="2000" i="1" dirty="0" smtClean="0">
                <a:solidFill>
                  <a:schemeClr val="folHlink"/>
                </a:solidFill>
                <a:latin typeface="+mj-lt"/>
              </a:rPr>
              <a:t>казалось, </a:t>
            </a:r>
            <a:r>
              <a:rPr lang="ru-RU" sz="2000" i="1" dirty="0">
                <a:solidFill>
                  <a:schemeClr val="folHlink"/>
                </a:solidFill>
                <a:latin typeface="+mj-lt"/>
              </a:rPr>
              <a:t>что мужчина в доме будет опорой для сыновей,  хоть прокормить их будет легче. Но она жестоко ошибалась...  Два месяца спустя, вернувшись домой с работы, она застала плачущего босоногого сына на улице. Выяснилось, что из дома его выгнал «новый хозяин». Не помня себя от гнева, она ворвалась в дом со словами: «Как ты посмел поднять руку на сына  погибшего бойца, который сложил голову на поле боя, отстаивая твою мирную жизнь? Ты, который не нюхал пороха, спокойно спал, ел, в то </a:t>
            </a:r>
            <a:r>
              <a:rPr lang="ru-RU" sz="2000" i="1" dirty="0" smtClean="0">
                <a:solidFill>
                  <a:schemeClr val="folHlink"/>
                </a:solidFill>
                <a:latin typeface="+mj-lt"/>
              </a:rPr>
              <a:t>время, </a:t>
            </a:r>
            <a:r>
              <a:rPr lang="ru-RU" sz="2000" i="1" dirty="0">
                <a:solidFill>
                  <a:schemeClr val="folHlink"/>
                </a:solidFill>
                <a:latin typeface="+mj-lt"/>
              </a:rPr>
              <a:t>когда он переносил тяготы фронтовой жизни? … Убирайся вон из моего дома, чтоб ноги твоей больше не было здесь!» Она  выставила его, а потом всю жизнь свою, до самой смерти, плакала и корила себя за «страшный грех» перед памятью мужа. Но  в то же время, поняв, что носит под сердцем ребёнка, сохранила его, словно знала, что он на старости лет станет главной её опорой. Последние 35 лет она прожила в его семье, в ладу со снохой Саймой и внуками.</a:t>
            </a:r>
          </a:p>
          <a:p>
            <a:pPr algn="ctr"/>
            <a:r>
              <a:rPr lang="ru-RU" sz="2000" i="1" dirty="0">
                <a:solidFill>
                  <a:schemeClr val="folHlink"/>
                </a:solidFill>
                <a:latin typeface="+mj-lt"/>
              </a:rPr>
              <a:t> Все три сына были дружны между собой и очень почитали свою мать. </a:t>
            </a:r>
          </a:p>
        </p:txBody>
      </p:sp>
    </p:spTree>
  </p:cSld>
  <p:clrMapOvr>
    <a:masterClrMapping/>
  </p:clrMapOvr>
  <p:transition advTm="55266">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085"/>
                                        </p:tgtEl>
                                        <p:attrNameLst>
                                          <p:attrName>style.visibility</p:attrName>
                                        </p:attrNameLst>
                                      </p:cBhvr>
                                      <p:to>
                                        <p:strVal val="visible"/>
                                      </p:to>
                                    </p:set>
                                    <p:animEffect transition="in" filter="fade">
                                      <p:cBhvr>
                                        <p:cTn id="7" dur="2000"/>
                                        <p:tgtEl>
                                          <p:spTgt spid="46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457200" y="1447800"/>
            <a:ext cx="8229600" cy="4678363"/>
          </a:xfrm>
        </p:spPr>
        <p:txBody>
          <a:bodyPr/>
          <a:lstStyle/>
          <a:p>
            <a:endParaRPr lang="ru-RU" b="1" i="1" dirty="0" smtClean="0">
              <a:solidFill>
                <a:srgbClr val="990033"/>
              </a:solidFill>
            </a:endParaRPr>
          </a:p>
          <a:p>
            <a:pPr>
              <a:buFont typeface="Wingdings 2" pitchFamily="18" charset="2"/>
              <a:buNone/>
            </a:pPr>
            <a:endParaRPr lang="ru-RU" b="1" i="1" dirty="0" smtClean="0">
              <a:solidFill>
                <a:srgbClr val="990033"/>
              </a:solidFill>
            </a:endParaRPr>
          </a:p>
        </p:txBody>
      </p:sp>
      <p:pic>
        <p:nvPicPr>
          <p:cNvPr id="33796" name="Picture 4" descr="фото2"/>
          <p:cNvPicPr>
            <a:picLocks noChangeAspect="1" noChangeArrowheads="1"/>
          </p:cNvPicPr>
          <p:nvPr/>
        </p:nvPicPr>
        <p:blipFill>
          <a:blip r:embed="rId3" cstate="screen"/>
          <a:srcRect/>
          <a:stretch>
            <a:fillRect/>
          </a:stretch>
        </p:blipFill>
        <p:spPr bwMode="auto">
          <a:xfrm rot="481983">
            <a:off x="5508625" y="333375"/>
            <a:ext cx="3311525" cy="2382838"/>
          </a:xfrm>
          <a:prstGeom prst="rect">
            <a:avLst/>
          </a:prstGeom>
          <a:solidFill>
            <a:srgbClr val="FFFFFF">
              <a:shade val="85000"/>
            </a:srgbClr>
          </a:solidFill>
          <a:ln w="88900" cap="sq">
            <a:solidFill>
              <a:schemeClr val="accent5">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3799" name="Text Box 7"/>
          <p:cNvSpPr txBox="1">
            <a:spLocks noChangeArrowheads="1"/>
          </p:cNvSpPr>
          <p:nvPr/>
        </p:nvSpPr>
        <p:spPr bwMode="auto">
          <a:xfrm>
            <a:off x="285720" y="214290"/>
            <a:ext cx="5257799" cy="2862322"/>
          </a:xfrm>
          <a:prstGeom prst="rect">
            <a:avLst/>
          </a:prstGeom>
          <a:noFill/>
          <a:ln w="9525">
            <a:noFill/>
            <a:miter lim="800000"/>
            <a:headEnd/>
            <a:tailEnd/>
          </a:ln>
          <a:effectLst/>
        </p:spPr>
        <p:txBody>
          <a:bodyPr wrap="square">
            <a:spAutoFit/>
          </a:bodyPr>
          <a:lstStyle/>
          <a:p>
            <a:r>
              <a:rPr lang="ru-RU" b="1" i="1" dirty="0">
                <a:solidFill>
                  <a:srgbClr val="BF5E23"/>
                </a:solidFill>
                <a:latin typeface="+mj-lt"/>
              </a:rPr>
              <a:t>Даже когда дети были совсем маленькие, муж находил нянек, чтобы она не отрывалась от своей основной работы. И в письме с фронта писал, чтобы не оставляла учительский труд, обязательно продолжила образование. Что она и сделала. В 1949 году окончила  </a:t>
            </a:r>
            <a:r>
              <a:rPr lang="ru-RU" b="1" i="1" dirty="0" err="1">
                <a:solidFill>
                  <a:srgbClr val="BF5E23"/>
                </a:solidFill>
                <a:latin typeface="+mj-lt"/>
              </a:rPr>
              <a:t>Бугульминское</a:t>
            </a:r>
            <a:r>
              <a:rPr lang="ru-RU" b="1" i="1" dirty="0">
                <a:solidFill>
                  <a:srgbClr val="BF5E23"/>
                </a:solidFill>
                <a:latin typeface="+mj-lt"/>
              </a:rPr>
              <a:t> педагогическое училище и навсегда осталась в </a:t>
            </a:r>
            <a:r>
              <a:rPr lang="ru-RU" b="1" i="1" dirty="0" err="1">
                <a:solidFill>
                  <a:srgbClr val="BF5E23"/>
                </a:solidFill>
                <a:latin typeface="+mj-lt"/>
              </a:rPr>
              <a:t>д.Салдакаево</a:t>
            </a:r>
            <a:r>
              <a:rPr lang="ru-RU" b="1" i="1" dirty="0">
                <a:solidFill>
                  <a:srgbClr val="BF5E23"/>
                </a:solidFill>
                <a:latin typeface="+mj-lt"/>
              </a:rPr>
              <a:t>,  хотя очень тосковала по своим родным местам. </a:t>
            </a:r>
          </a:p>
        </p:txBody>
      </p:sp>
      <p:pic>
        <p:nvPicPr>
          <p:cNvPr id="6" name="Рисунок 5" descr="1967г. I-III класс Октябрь во втором ряду рядом с матерью сын Рафик.jpg"/>
          <p:cNvPicPr>
            <a:picLocks noChangeAspect="1" noChangeArrowheads="1"/>
          </p:cNvPicPr>
          <p:nvPr/>
        </p:nvPicPr>
        <p:blipFill>
          <a:blip r:embed="rId4" cstate="screen"/>
          <a:srcRect/>
          <a:stretch>
            <a:fillRect/>
          </a:stretch>
        </p:blipFill>
        <p:spPr bwMode="auto">
          <a:xfrm>
            <a:off x="4143372" y="3071810"/>
            <a:ext cx="4469237" cy="2985918"/>
          </a:xfrm>
          <a:prstGeom prst="rect">
            <a:avLst/>
          </a:prstGeom>
          <a:solidFill>
            <a:srgbClr val="FFFFFF">
              <a:shade val="85000"/>
            </a:srgbClr>
          </a:solidFill>
          <a:ln w="88900" cap="sq">
            <a:solidFill>
              <a:schemeClr val="accent2">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3801" name="Text Box 9"/>
          <p:cNvSpPr txBox="1">
            <a:spLocks noChangeArrowheads="1"/>
          </p:cNvSpPr>
          <p:nvPr/>
        </p:nvSpPr>
        <p:spPr bwMode="auto">
          <a:xfrm>
            <a:off x="285720" y="3143248"/>
            <a:ext cx="3887787" cy="3323987"/>
          </a:xfrm>
          <a:prstGeom prst="rect">
            <a:avLst/>
          </a:prstGeom>
          <a:noFill/>
          <a:ln w="9525">
            <a:noFill/>
            <a:miter lim="800000"/>
            <a:headEnd/>
            <a:tailEnd/>
          </a:ln>
          <a:effectLst/>
        </p:spPr>
        <p:txBody>
          <a:bodyPr>
            <a:spAutoFit/>
          </a:bodyPr>
          <a:lstStyle/>
          <a:p>
            <a:r>
              <a:rPr lang="ru-RU" sz="1600" b="1" dirty="0" err="1">
                <a:solidFill>
                  <a:srgbClr val="006600"/>
                </a:solidFill>
                <a:latin typeface="+mj-lt"/>
              </a:rPr>
              <a:t>Сания</a:t>
            </a:r>
            <a:r>
              <a:rPr lang="ru-RU" sz="1600" b="1" dirty="0">
                <a:solidFill>
                  <a:srgbClr val="006600"/>
                </a:solidFill>
                <a:latin typeface="+mj-lt"/>
              </a:rPr>
              <a:t> </a:t>
            </a:r>
            <a:r>
              <a:rPr lang="ru-RU" sz="1600" b="1" dirty="0" err="1">
                <a:solidFill>
                  <a:srgbClr val="006600"/>
                </a:solidFill>
                <a:latin typeface="+mj-lt"/>
              </a:rPr>
              <a:t>Губайдулловна</a:t>
            </a:r>
            <a:r>
              <a:rPr lang="ru-RU" sz="1600" b="1" dirty="0">
                <a:solidFill>
                  <a:srgbClr val="006600"/>
                </a:solidFill>
                <a:latin typeface="+mj-lt"/>
              </a:rPr>
              <a:t> практически беспрерывных 46 лет учительствовала. Она была замечательным педагогом, скромной, обаятельной, очень терпеливой женщиной, с сильным характером. Её любили, уважали и до последних дней навещали многочисленные ученики. Она прожила достойную долгую жизнь, умерла в возрасте 86 лет. </a:t>
            </a:r>
            <a:r>
              <a:rPr lang="ru-RU" sz="1600" b="1" i="1" dirty="0">
                <a:solidFill>
                  <a:srgbClr val="FF3300"/>
                </a:solidFill>
                <a:latin typeface="+mj-lt"/>
              </a:rPr>
              <a:t>На её могиле всегда живые цветы…</a:t>
            </a:r>
          </a:p>
          <a:p>
            <a:endParaRPr lang="ru-RU" b="1" dirty="0">
              <a:solidFill>
                <a:srgbClr val="006600"/>
              </a:solidFill>
            </a:endParaRPr>
          </a:p>
        </p:txBody>
      </p:sp>
      <p:sp>
        <p:nvSpPr>
          <p:cNvPr id="33802" name="Rectangle 10"/>
          <p:cNvSpPr>
            <a:spLocks noChangeArrowheads="1"/>
          </p:cNvSpPr>
          <p:nvPr/>
        </p:nvSpPr>
        <p:spPr bwMode="auto">
          <a:xfrm>
            <a:off x="4786314" y="6072206"/>
            <a:ext cx="3786214" cy="461665"/>
          </a:xfrm>
          <a:prstGeom prst="rect">
            <a:avLst/>
          </a:prstGeom>
          <a:noFill/>
          <a:ln w="9525">
            <a:noFill/>
            <a:miter lim="800000"/>
            <a:headEnd/>
            <a:tailEnd/>
          </a:ln>
          <a:effectLst/>
        </p:spPr>
        <p:txBody>
          <a:bodyPr wrap="square">
            <a:spAutoFit/>
          </a:bodyPr>
          <a:lstStyle/>
          <a:p>
            <a:pPr algn="r"/>
            <a:r>
              <a:rPr lang="ru-RU" sz="1200" b="1" i="1" dirty="0">
                <a:solidFill>
                  <a:schemeClr val="tx2">
                    <a:lumMod val="25000"/>
                  </a:schemeClr>
                </a:solidFill>
              </a:rPr>
              <a:t>1957г. октябрь I-III класс во втором ряду рядом с матерью сын Рафик.</a:t>
            </a:r>
          </a:p>
        </p:txBody>
      </p:sp>
    </p:spTree>
  </p:cSld>
  <p:clrMapOvr>
    <a:masterClrMapping/>
  </p:clrMapOvr>
  <p:transition advTm="3706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9"/>
                                        </p:tgtEl>
                                        <p:attrNameLst>
                                          <p:attrName>style.visibility</p:attrName>
                                        </p:attrNameLst>
                                      </p:cBhvr>
                                      <p:to>
                                        <p:strVal val="visible"/>
                                      </p:to>
                                    </p:set>
                                    <p:animEffect transition="in" filter="fade">
                                      <p:cBhvr>
                                        <p:cTn id="7" dur="2000"/>
                                        <p:tgtEl>
                                          <p:spTgt spid="3379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3796"/>
                                        </p:tgtEl>
                                        <p:attrNameLst>
                                          <p:attrName>style.visibility</p:attrName>
                                        </p:attrNameLst>
                                      </p:cBhvr>
                                      <p:to>
                                        <p:strVal val="visible"/>
                                      </p:to>
                                    </p:set>
                                    <p:animEffect transition="in" filter="fade">
                                      <p:cBhvr>
                                        <p:cTn id="11" dur="1000"/>
                                        <p:tgtEl>
                                          <p:spTgt spid="33796"/>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33801"/>
                                        </p:tgtEl>
                                        <p:attrNameLst>
                                          <p:attrName>style.visibility</p:attrName>
                                        </p:attrNameLst>
                                      </p:cBhvr>
                                      <p:to>
                                        <p:strVal val="visible"/>
                                      </p:to>
                                    </p:set>
                                    <p:animEffect transition="in" filter="fade">
                                      <p:cBhvr>
                                        <p:cTn id="15" dur="2000"/>
                                        <p:tgtEl>
                                          <p:spTgt spid="33801"/>
                                        </p:tgtEl>
                                      </p:cBhvr>
                                    </p:animEffect>
                                  </p:childTnLst>
                                </p:cTn>
                              </p:par>
                            </p:childTnLst>
                          </p:cTn>
                        </p:par>
                        <p:par>
                          <p:cTn id="16" fill="hold">
                            <p:stCondLst>
                              <p:cond delay="50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7000"/>
                            </p:stCondLst>
                            <p:childTnLst>
                              <p:par>
                                <p:cTn id="21" presetID="10" presetClass="entr" presetSubtype="0" fill="hold" grpId="0" nodeType="afterEffect">
                                  <p:stCondLst>
                                    <p:cond delay="0"/>
                                  </p:stCondLst>
                                  <p:childTnLst>
                                    <p:set>
                                      <p:cBhvr>
                                        <p:cTn id="22" dur="1" fill="hold">
                                          <p:stCondLst>
                                            <p:cond delay="0"/>
                                          </p:stCondLst>
                                        </p:cTn>
                                        <p:tgtEl>
                                          <p:spTgt spid="33802"/>
                                        </p:tgtEl>
                                        <p:attrNameLst>
                                          <p:attrName>style.visibility</p:attrName>
                                        </p:attrNameLst>
                                      </p:cBhvr>
                                      <p:to>
                                        <p:strVal val="visible"/>
                                      </p:to>
                                    </p:set>
                                    <p:animEffect transition="in" filter="fade">
                                      <p:cBhvr>
                                        <p:cTn id="23" dur="2000"/>
                                        <p:tgtEl>
                                          <p:spTgt spid="33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9" grpId="0"/>
      <p:bldP spid="33801" grpId="0"/>
      <p:bldP spid="338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type="body" idx="1"/>
          </p:nvPr>
        </p:nvSpPr>
        <p:spPr>
          <a:xfrm>
            <a:off x="428596" y="285728"/>
            <a:ext cx="4143404" cy="6192838"/>
          </a:xfrm>
        </p:spPr>
        <p:txBody>
          <a:bodyPr/>
          <a:lstStyle/>
          <a:p>
            <a:pPr algn="just" eaLnBrk="1" hangingPunct="1">
              <a:lnSpc>
                <a:spcPct val="80000"/>
              </a:lnSpc>
              <a:spcBef>
                <a:spcPct val="0"/>
              </a:spcBef>
              <a:buClrTx/>
              <a:buSzTx/>
              <a:buFontTx/>
              <a:buNone/>
            </a:pPr>
            <a:r>
              <a:rPr lang="ru-RU" sz="2200" dirty="0" smtClean="0">
                <a:solidFill>
                  <a:schemeClr val="bg2">
                    <a:lumMod val="50000"/>
                  </a:schemeClr>
                </a:solidFill>
                <a:latin typeface="Arial" charset="0"/>
              </a:rPr>
              <a:t>  </a:t>
            </a:r>
            <a:r>
              <a:rPr lang="ru-RU" sz="2200" dirty="0" smtClean="0">
                <a:solidFill>
                  <a:schemeClr val="bg2">
                    <a:lumMod val="50000"/>
                  </a:schemeClr>
                </a:solidFill>
                <a:latin typeface="+mj-lt"/>
              </a:rPr>
              <a:t>Как зеницу ока хранила вдова фотографии, документы и письма мужа. Особенно дорожила последним. Каждый год    </a:t>
            </a:r>
            <a:r>
              <a:rPr lang="ru-RU" sz="2200" dirty="0" smtClean="0">
                <a:solidFill>
                  <a:srgbClr val="FF0000"/>
                </a:solidFill>
                <a:latin typeface="+mj-lt"/>
              </a:rPr>
              <a:t>9 мая </a:t>
            </a:r>
            <a:r>
              <a:rPr lang="ru-RU" sz="2200" dirty="0" smtClean="0">
                <a:solidFill>
                  <a:schemeClr val="bg2">
                    <a:lumMod val="50000"/>
                  </a:schemeClr>
                </a:solidFill>
                <a:latin typeface="+mj-lt"/>
              </a:rPr>
              <a:t>она вынимала его и обливалась горькими слезами, перечитывала вновь и вновь уже стёртые строки. И в каждом слове всё также слышала его взволнованный  любящий голос. </a:t>
            </a:r>
          </a:p>
          <a:p>
            <a:pPr algn="just" eaLnBrk="1" hangingPunct="1">
              <a:lnSpc>
                <a:spcPct val="80000"/>
              </a:lnSpc>
              <a:spcBef>
                <a:spcPct val="0"/>
              </a:spcBef>
              <a:buClrTx/>
              <a:buSzTx/>
              <a:buFontTx/>
              <a:buNone/>
            </a:pPr>
            <a:r>
              <a:rPr lang="ru-RU" sz="2200" dirty="0" smtClean="0">
                <a:solidFill>
                  <a:schemeClr val="bg2">
                    <a:lumMod val="50000"/>
                  </a:schemeClr>
                </a:solidFill>
                <a:latin typeface="+mj-lt"/>
              </a:rPr>
              <a:t> И тосковала по нему до последнего дня…</a:t>
            </a:r>
            <a:endParaRPr lang="en-US" sz="2200" dirty="0" smtClean="0">
              <a:solidFill>
                <a:schemeClr val="bg2">
                  <a:lumMod val="50000"/>
                </a:schemeClr>
              </a:solidFill>
              <a:latin typeface="+mj-lt"/>
            </a:endParaRPr>
          </a:p>
          <a:p>
            <a:pPr algn="just" eaLnBrk="1" hangingPunct="1">
              <a:lnSpc>
                <a:spcPct val="80000"/>
              </a:lnSpc>
              <a:spcBef>
                <a:spcPct val="0"/>
              </a:spcBef>
              <a:buClrTx/>
              <a:buSzTx/>
              <a:buFontTx/>
              <a:buNone/>
            </a:pPr>
            <a:endParaRPr lang="ru-RU" sz="2200" dirty="0" smtClean="0">
              <a:solidFill>
                <a:schemeClr val="bg1"/>
              </a:solidFill>
              <a:latin typeface="+mj-lt"/>
            </a:endParaRPr>
          </a:p>
          <a:p>
            <a:pPr>
              <a:lnSpc>
                <a:spcPct val="80000"/>
              </a:lnSpc>
              <a:buFont typeface="Wingdings 2" pitchFamily="18" charset="2"/>
              <a:buNone/>
            </a:pPr>
            <a:r>
              <a:rPr lang="ru-RU" sz="2200" b="1" i="1" dirty="0" smtClean="0">
                <a:solidFill>
                  <a:srgbClr val="990033"/>
                </a:solidFill>
              </a:rPr>
              <a:t>А её близким, глядя на нее, было трудно  сдержать слёзы. Они будто сами переживали эти  самые тяжелые минуты жизни своей матери и бабушки.</a:t>
            </a:r>
          </a:p>
        </p:txBody>
      </p:sp>
      <p:pic>
        <p:nvPicPr>
          <p:cNvPr id="4" name="Рисунок 3" descr="21348.jpg"/>
          <p:cNvPicPr>
            <a:picLocks noChangeAspect="1"/>
          </p:cNvPicPr>
          <p:nvPr/>
        </p:nvPicPr>
        <p:blipFill>
          <a:blip r:embed="rId3" cstate="screen"/>
          <a:stretch>
            <a:fillRect/>
          </a:stretch>
        </p:blipFill>
        <p:spPr>
          <a:xfrm>
            <a:off x="4786314" y="642918"/>
            <a:ext cx="3983891" cy="5191933"/>
          </a:xfrm>
          <a:prstGeom prst="snip2DiagRect">
            <a:avLst/>
          </a:prstGeom>
          <a:ln>
            <a:noFill/>
          </a:ln>
          <a:effectLst>
            <a:softEdge rad="112500"/>
          </a:effectLst>
        </p:spPr>
      </p:pic>
    </p:spTree>
  </p:cSld>
  <p:clrMapOvr>
    <a:masterClrMapping/>
  </p:clrMapOvr>
  <p:transition advTm="26969">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animEffect transition="in" filter="fade">
                                      <p:cBhvr>
                                        <p:cTn id="11" dur="2000"/>
                                        <p:tgtEl>
                                          <p:spTgt spid="32771">
                                            <p:txEl>
                                              <p:pRg st="0" end="0"/>
                                            </p:txEl>
                                          </p:spTgt>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32771">
                                            <p:txEl>
                                              <p:pRg st="1" end="1"/>
                                            </p:txEl>
                                          </p:spTgt>
                                        </p:tgtEl>
                                        <p:attrNameLst>
                                          <p:attrName>style.visibility</p:attrName>
                                        </p:attrNameLst>
                                      </p:cBhvr>
                                      <p:to>
                                        <p:strVal val="visible"/>
                                      </p:to>
                                    </p:set>
                                    <p:animEffect transition="in" filter="fade">
                                      <p:cBhvr>
                                        <p:cTn id="15" dur="2000"/>
                                        <p:tgtEl>
                                          <p:spTgt spid="32771">
                                            <p:txEl>
                                              <p:pRg st="1" end="1"/>
                                            </p:txEl>
                                          </p:spTgt>
                                        </p:tgtEl>
                                      </p:cBhvr>
                                    </p:animEffect>
                                  </p:childTnLst>
                                </p:cTn>
                              </p:par>
                            </p:childTnLst>
                          </p:cTn>
                        </p:par>
                        <p:par>
                          <p:cTn id="16" fill="hold">
                            <p:stCondLst>
                              <p:cond delay="5000"/>
                            </p:stCondLst>
                            <p:childTnLst>
                              <p:par>
                                <p:cTn id="17" presetID="10" presetClass="entr" presetSubtype="0" fill="hold" grpId="0" nodeType="after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animEffect transition="in" filter="fade">
                                      <p:cBhvr>
                                        <p:cTn id="19"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p:cNvSpPr>
          <p:nvPr>
            <p:ph type="body" idx="1"/>
          </p:nvPr>
        </p:nvSpPr>
        <p:spPr>
          <a:xfrm>
            <a:off x="0" y="214290"/>
            <a:ext cx="4605340" cy="928694"/>
          </a:xfrm>
        </p:spPr>
        <p:txBody>
          <a:bodyPr/>
          <a:lstStyle/>
          <a:p>
            <a:pPr algn="ctr">
              <a:lnSpc>
                <a:spcPct val="90000"/>
              </a:lnSpc>
              <a:buFont typeface="Wingdings 2" pitchFamily="18" charset="2"/>
              <a:buNone/>
            </a:pPr>
            <a:r>
              <a:rPr lang="ru-RU" i="1" dirty="0" smtClean="0">
                <a:solidFill>
                  <a:srgbClr val="810101"/>
                </a:solidFill>
                <a:latin typeface="Times New Roman" pitchFamily="18" charset="0"/>
                <a:cs typeface="Times New Roman" pitchFamily="18" charset="0"/>
              </a:rPr>
              <a:t>В мир приходит женщина,</a:t>
            </a:r>
            <a:br>
              <a:rPr lang="ru-RU" i="1" dirty="0" smtClean="0">
                <a:solidFill>
                  <a:srgbClr val="810101"/>
                </a:solidFill>
                <a:latin typeface="Times New Roman" pitchFamily="18" charset="0"/>
                <a:cs typeface="Times New Roman" pitchFamily="18" charset="0"/>
              </a:rPr>
            </a:br>
            <a:r>
              <a:rPr lang="ru-RU" i="1" dirty="0" smtClean="0">
                <a:solidFill>
                  <a:srgbClr val="810101"/>
                </a:solidFill>
                <a:latin typeface="Times New Roman" pitchFamily="18" charset="0"/>
                <a:cs typeface="Times New Roman" pitchFamily="18" charset="0"/>
              </a:rPr>
              <a:t>Чтоб </a:t>
            </a:r>
            <a:r>
              <a:rPr lang="ru-RU" i="1" dirty="0" smtClean="0">
                <a:ln>
                  <a:solidFill>
                    <a:srgbClr val="FF0000"/>
                  </a:solidFill>
                </a:ln>
                <a:solidFill>
                  <a:srgbClr val="CC3300"/>
                </a:solidFill>
                <a:latin typeface="Times New Roman" pitchFamily="18" charset="0"/>
                <a:cs typeface="Times New Roman" pitchFamily="18" charset="0"/>
              </a:rPr>
              <a:t>свечу зажечь</a:t>
            </a:r>
            <a:r>
              <a:rPr lang="ru-RU" i="1" dirty="0" smtClean="0">
                <a:solidFill>
                  <a:srgbClr val="810101"/>
                </a:solidFill>
                <a:latin typeface="Times New Roman" pitchFamily="18" charset="0"/>
                <a:cs typeface="Times New Roman" pitchFamily="18" charset="0"/>
              </a:rPr>
              <a:t>.</a:t>
            </a:r>
          </a:p>
        </p:txBody>
      </p:sp>
      <p:pic>
        <p:nvPicPr>
          <p:cNvPr id="3" name="Содержимое 4" descr="1_3.jpg"/>
          <p:cNvPicPr>
            <a:picLocks noChangeAspect="1"/>
          </p:cNvPicPr>
          <p:nvPr/>
        </p:nvPicPr>
        <p:blipFill>
          <a:blip r:embed="rId3" cstate="screen"/>
          <a:stretch>
            <a:fillRect/>
          </a:stretch>
        </p:blipFill>
        <p:spPr bwMode="auto">
          <a:xfrm>
            <a:off x="4987860" y="411351"/>
            <a:ext cx="3339830" cy="4647693"/>
          </a:xfrm>
          <a:prstGeom prst="rect">
            <a:avLst/>
          </a:prstGeom>
          <a:noFill/>
          <a:ln w="9525">
            <a:noFill/>
            <a:miter lim="800000"/>
            <a:headEnd/>
            <a:tailEnd/>
          </a:ln>
          <a:effectLst>
            <a:softEdge rad="112500"/>
          </a:effectLst>
        </p:spPr>
      </p:pic>
      <p:sp>
        <p:nvSpPr>
          <p:cNvPr id="31749" name="Text Box 5"/>
          <p:cNvSpPr txBox="1">
            <a:spLocks noChangeArrowheads="1"/>
          </p:cNvSpPr>
          <p:nvPr/>
        </p:nvSpPr>
        <p:spPr bwMode="auto">
          <a:xfrm>
            <a:off x="214282" y="4559582"/>
            <a:ext cx="7143800" cy="2369880"/>
          </a:xfrm>
          <a:prstGeom prst="rect">
            <a:avLst/>
          </a:prstGeom>
          <a:noFill/>
          <a:ln w="9525">
            <a:noFill/>
            <a:miter lim="800000"/>
            <a:headEnd/>
            <a:tailEnd/>
          </a:ln>
          <a:effectLst/>
        </p:spPr>
        <p:txBody>
          <a:bodyPr wrap="square">
            <a:spAutoFit/>
          </a:bodyPr>
          <a:lstStyle/>
          <a:p>
            <a:pPr algn="ctr"/>
            <a:r>
              <a:rPr lang="ru-RU" sz="2400" dirty="0" smtClean="0">
                <a:solidFill>
                  <a:srgbClr val="C00000"/>
                </a:solidFill>
                <a:effectLst>
                  <a:outerShdw blurRad="38100" dist="38100" dir="2700000" algn="tl">
                    <a:srgbClr val="FFFFFF"/>
                  </a:outerShdw>
                </a:effectLst>
                <a:latin typeface="Times New Roman" pitchFamily="18" charset="0"/>
                <a:cs typeface="Times New Roman" pitchFamily="18" charset="0"/>
              </a:rPr>
              <a:t>Женщина призвана любить и продолжать </a:t>
            </a:r>
            <a:r>
              <a:rPr lang="ru-RU" sz="2400" dirty="0" err="1" smtClean="0">
                <a:solidFill>
                  <a:srgbClr val="C00000"/>
                </a:solidFill>
                <a:effectLst>
                  <a:outerShdw blurRad="38100" dist="38100" dir="2700000" algn="tl">
                    <a:srgbClr val="FFFFFF"/>
                  </a:outerShdw>
                </a:effectLst>
                <a:latin typeface="Times New Roman" pitchFamily="18" charset="0"/>
                <a:cs typeface="Times New Roman" pitchFamily="18" charset="0"/>
              </a:rPr>
              <a:t>жизнь,отвергая</a:t>
            </a:r>
            <a:r>
              <a:rPr lang="en-US" sz="2400" dirty="0" smtClean="0">
                <a:solidFill>
                  <a:srgbClr val="C00000"/>
                </a:solidFill>
                <a:effectLst>
                  <a:outerShdw blurRad="38100" dist="38100" dir="2700000" algn="tl">
                    <a:srgbClr val="FFFFFF"/>
                  </a:outerShdw>
                </a:effectLst>
                <a:latin typeface="Times New Roman" pitchFamily="18" charset="0"/>
                <a:cs typeface="Times New Roman" pitchFamily="18" charset="0"/>
              </a:rPr>
              <a:t> </a:t>
            </a:r>
            <a:r>
              <a:rPr lang="ru-RU" sz="2400" dirty="0" smtClean="0">
                <a:solidFill>
                  <a:srgbClr val="C00000"/>
                </a:solidFill>
                <a:effectLst>
                  <a:outerShdw blurRad="38100" dist="38100" dir="2700000" algn="tl">
                    <a:srgbClr val="FFFFFF"/>
                  </a:outerShdw>
                </a:effectLst>
                <a:latin typeface="Times New Roman" pitchFamily="18" charset="0"/>
                <a:cs typeface="Times New Roman" pitchFamily="18" charset="0"/>
              </a:rPr>
              <a:t>смерть!</a:t>
            </a:r>
          </a:p>
          <a:p>
            <a:pPr algn="ctr"/>
            <a:r>
              <a:rPr lang="ru-RU" sz="2400" b="1" i="1" dirty="0" smtClean="0">
                <a:ln>
                  <a:solidFill>
                    <a:srgbClr val="580000"/>
                  </a:solidFill>
                </a:ln>
                <a:solidFill>
                  <a:srgbClr val="F95D07"/>
                </a:solidFill>
                <a:latin typeface="Arial Narrow" pitchFamily="34" charset="0"/>
              </a:rPr>
              <a:t>Войне </a:t>
            </a:r>
            <a:r>
              <a:rPr lang="ru-RU" sz="2400" b="1" i="1" dirty="0">
                <a:ln>
                  <a:solidFill>
                    <a:srgbClr val="580000"/>
                  </a:solidFill>
                </a:ln>
                <a:solidFill>
                  <a:srgbClr val="F95D07"/>
                </a:solidFill>
                <a:latin typeface="Arial Narrow" pitchFamily="34" charset="0"/>
              </a:rPr>
              <a:t>говорят “нет!” матери, жёны, сёстры, дочери. Войны, будь они даже самые маленькие, - для женщин всегда великие. </a:t>
            </a:r>
            <a:endParaRPr lang="ru-RU" sz="2400" b="1" i="1" dirty="0" smtClean="0">
              <a:ln>
                <a:solidFill>
                  <a:srgbClr val="580000"/>
                </a:solidFill>
              </a:ln>
              <a:solidFill>
                <a:srgbClr val="F95D07"/>
              </a:solidFill>
              <a:latin typeface="Arial Narrow" pitchFamily="34" charset="0"/>
            </a:endParaRPr>
          </a:p>
          <a:p>
            <a:endParaRPr lang="ru-RU" sz="2800" i="1" dirty="0">
              <a:solidFill>
                <a:srgbClr val="990033"/>
              </a:solidFill>
              <a:latin typeface="Times New Roman" pitchFamily="18" charset="0"/>
              <a:cs typeface="Times New Roman" pitchFamily="18" charset="0"/>
            </a:endParaRPr>
          </a:p>
        </p:txBody>
      </p:sp>
      <p:sp>
        <p:nvSpPr>
          <p:cNvPr id="5" name="TextBox 4"/>
          <p:cNvSpPr txBox="1"/>
          <p:nvPr/>
        </p:nvSpPr>
        <p:spPr>
          <a:xfrm>
            <a:off x="0" y="1000108"/>
            <a:ext cx="4572032" cy="3693319"/>
          </a:xfrm>
          <a:prstGeom prst="rect">
            <a:avLst/>
          </a:prstGeom>
          <a:noFill/>
        </p:spPr>
        <p:txBody>
          <a:bodyPr wrap="square" rtlCol="0">
            <a:spAutoFit/>
          </a:bodyPr>
          <a:lstStyle/>
          <a:p>
            <a:pPr algn="ctr">
              <a:lnSpc>
                <a:spcPct val="90000"/>
              </a:lnSpc>
              <a:buFont typeface="Wingdings 2" pitchFamily="18" charset="2"/>
              <a:buNone/>
            </a:pPr>
            <a:r>
              <a:rPr lang="ru-RU" sz="2600" i="1" dirty="0" smtClean="0">
                <a:solidFill>
                  <a:srgbClr val="810101"/>
                </a:solidFill>
                <a:latin typeface="Times New Roman" pitchFamily="18" charset="0"/>
                <a:cs typeface="Times New Roman" pitchFamily="18" charset="0"/>
              </a:rPr>
              <a:t>В мир приходит женщина,</a:t>
            </a:r>
            <a:br>
              <a:rPr lang="ru-RU" sz="2600" i="1" dirty="0" smtClean="0">
                <a:solidFill>
                  <a:srgbClr val="810101"/>
                </a:solidFill>
                <a:latin typeface="Times New Roman" pitchFamily="18" charset="0"/>
                <a:cs typeface="Times New Roman" pitchFamily="18" charset="0"/>
              </a:rPr>
            </a:br>
            <a:r>
              <a:rPr lang="ru-RU" sz="2600" i="1" dirty="0" smtClean="0">
                <a:solidFill>
                  <a:srgbClr val="810101"/>
                </a:solidFill>
                <a:latin typeface="Times New Roman" pitchFamily="18" charset="0"/>
                <a:cs typeface="Times New Roman" pitchFamily="18" charset="0"/>
              </a:rPr>
              <a:t>Чтоб </a:t>
            </a:r>
            <a:r>
              <a:rPr lang="ru-RU" sz="2600" i="1" dirty="0" smtClean="0">
                <a:ln>
                  <a:solidFill>
                    <a:srgbClr val="FF0000"/>
                  </a:solidFill>
                </a:ln>
                <a:solidFill>
                  <a:srgbClr val="CC3300"/>
                </a:solidFill>
                <a:latin typeface="Times New Roman" pitchFamily="18" charset="0"/>
                <a:cs typeface="Times New Roman" pitchFamily="18" charset="0"/>
              </a:rPr>
              <a:t>очаг беречь</a:t>
            </a:r>
            <a:r>
              <a:rPr lang="ru-RU" sz="2600" i="1" dirty="0" smtClean="0">
                <a:solidFill>
                  <a:srgbClr val="810101"/>
                </a:solidFill>
                <a:latin typeface="Times New Roman" pitchFamily="18" charset="0"/>
                <a:cs typeface="Times New Roman" pitchFamily="18" charset="0"/>
              </a:rPr>
              <a:t>.</a:t>
            </a:r>
          </a:p>
          <a:p>
            <a:pPr algn="ctr">
              <a:lnSpc>
                <a:spcPct val="90000"/>
              </a:lnSpc>
              <a:buFont typeface="Wingdings 2" pitchFamily="18" charset="2"/>
              <a:buNone/>
            </a:pPr>
            <a:r>
              <a:rPr lang="ru-RU" sz="2600" i="1" dirty="0" smtClean="0">
                <a:solidFill>
                  <a:srgbClr val="810101"/>
                </a:solidFill>
                <a:latin typeface="Times New Roman" pitchFamily="18" charset="0"/>
                <a:cs typeface="Times New Roman" pitchFamily="18" charset="0"/>
              </a:rPr>
              <a:t>В мир приходит женщина.</a:t>
            </a:r>
            <a:br>
              <a:rPr lang="ru-RU" sz="2600" i="1" dirty="0" smtClean="0">
                <a:solidFill>
                  <a:srgbClr val="810101"/>
                </a:solidFill>
                <a:latin typeface="Times New Roman" pitchFamily="18" charset="0"/>
                <a:cs typeface="Times New Roman" pitchFamily="18" charset="0"/>
              </a:rPr>
            </a:br>
            <a:r>
              <a:rPr lang="ru-RU" sz="2600" i="1" dirty="0" smtClean="0">
                <a:solidFill>
                  <a:srgbClr val="810101"/>
                </a:solidFill>
                <a:latin typeface="Times New Roman" pitchFamily="18" charset="0"/>
                <a:cs typeface="Times New Roman" pitchFamily="18" charset="0"/>
              </a:rPr>
              <a:t>Чтоб </a:t>
            </a:r>
            <a:r>
              <a:rPr lang="ru-RU" sz="2600" i="1" dirty="0" smtClean="0">
                <a:ln>
                  <a:solidFill>
                    <a:srgbClr val="FF0000"/>
                  </a:solidFill>
                </a:ln>
                <a:solidFill>
                  <a:srgbClr val="CC3300"/>
                </a:solidFill>
                <a:latin typeface="Times New Roman" pitchFamily="18" charset="0"/>
                <a:cs typeface="Times New Roman" pitchFamily="18" charset="0"/>
              </a:rPr>
              <a:t>любимой быть</a:t>
            </a:r>
            <a:r>
              <a:rPr lang="ru-RU" sz="2600" i="1" dirty="0" smtClean="0">
                <a:solidFill>
                  <a:srgbClr val="810101"/>
                </a:solidFill>
                <a:latin typeface="Times New Roman" pitchFamily="18" charset="0"/>
                <a:cs typeface="Times New Roman" pitchFamily="18" charset="0"/>
              </a:rPr>
              <a:t>.</a:t>
            </a:r>
          </a:p>
          <a:p>
            <a:pPr algn="ctr">
              <a:lnSpc>
                <a:spcPct val="90000"/>
              </a:lnSpc>
              <a:buFont typeface="Wingdings 2" pitchFamily="18" charset="2"/>
              <a:buNone/>
            </a:pPr>
            <a:r>
              <a:rPr lang="ru-RU" sz="2600" i="1" dirty="0" smtClean="0">
                <a:solidFill>
                  <a:srgbClr val="810101"/>
                </a:solidFill>
                <a:latin typeface="Times New Roman" pitchFamily="18" charset="0"/>
                <a:cs typeface="Times New Roman" pitchFamily="18" charset="0"/>
              </a:rPr>
              <a:t>В мир приходит женщина,</a:t>
            </a:r>
            <a:br>
              <a:rPr lang="ru-RU" sz="2600" i="1" dirty="0" smtClean="0">
                <a:solidFill>
                  <a:srgbClr val="810101"/>
                </a:solidFill>
                <a:latin typeface="Times New Roman" pitchFamily="18" charset="0"/>
                <a:cs typeface="Times New Roman" pitchFamily="18" charset="0"/>
              </a:rPr>
            </a:br>
            <a:r>
              <a:rPr lang="ru-RU" sz="2600" i="1" dirty="0" smtClean="0">
                <a:solidFill>
                  <a:srgbClr val="810101"/>
                </a:solidFill>
                <a:latin typeface="Times New Roman" pitchFamily="18" charset="0"/>
                <a:cs typeface="Times New Roman" pitchFamily="18" charset="0"/>
              </a:rPr>
              <a:t>Чтоб </a:t>
            </a:r>
            <a:r>
              <a:rPr lang="ru-RU" sz="2600" i="1" dirty="0" smtClean="0">
                <a:ln>
                  <a:solidFill>
                    <a:srgbClr val="FF0000"/>
                  </a:solidFill>
                </a:ln>
                <a:solidFill>
                  <a:srgbClr val="CC3300"/>
                </a:solidFill>
                <a:latin typeface="Times New Roman" pitchFamily="18" charset="0"/>
                <a:cs typeface="Times New Roman" pitchFamily="18" charset="0"/>
              </a:rPr>
              <a:t>детей родить</a:t>
            </a:r>
            <a:r>
              <a:rPr lang="ru-RU" sz="2600" i="1" dirty="0" smtClean="0">
                <a:solidFill>
                  <a:srgbClr val="810101"/>
                </a:solidFill>
                <a:latin typeface="Times New Roman" pitchFamily="18" charset="0"/>
                <a:cs typeface="Times New Roman" pitchFamily="18" charset="0"/>
              </a:rPr>
              <a:t>.</a:t>
            </a:r>
          </a:p>
          <a:p>
            <a:pPr algn="ctr">
              <a:lnSpc>
                <a:spcPct val="90000"/>
              </a:lnSpc>
              <a:buFont typeface="Wingdings 2" pitchFamily="18" charset="2"/>
              <a:buNone/>
            </a:pPr>
            <a:r>
              <a:rPr lang="ru-RU" sz="2600" i="1" dirty="0" smtClean="0">
                <a:solidFill>
                  <a:srgbClr val="810101"/>
                </a:solidFill>
                <a:latin typeface="Times New Roman" pitchFamily="18" charset="0"/>
                <a:cs typeface="Times New Roman" pitchFamily="18" charset="0"/>
              </a:rPr>
              <a:t>В мир приходит женщина,</a:t>
            </a:r>
            <a:br>
              <a:rPr lang="ru-RU" sz="2600" i="1" dirty="0" smtClean="0">
                <a:solidFill>
                  <a:srgbClr val="810101"/>
                </a:solidFill>
                <a:latin typeface="Times New Roman" pitchFamily="18" charset="0"/>
                <a:cs typeface="Times New Roman" pitchFamily="18" charset="0"/>
              </a:rPr>
            </a:br>
            <a:r>
              <a:rPr lang="ru-RU" sz="2600" i="1" dirty="0" smtClean="0">
                <a:solidFill>
                  <a:srgbClr val="810101"/>
                </a:solidFill>
                <a:latin typeface="Times New Roman" pitchFamily="18" charset="0"/>
                <a:cs typeface="Times New Roman" pitchFamily="18" charset="0"/>
              </a:rPr>
              <a:t>Чтоб </a:t>
            </a:r>
            <a:r>
              <a:rPr lang="ru-RU" sz="2600" i="1" dirty="0" smtClean="0">
                <a:ln>
                  <a:solidFill>
                    <a:srgbClr val="FF0000"/>
                  </a:solidFill>
                </a:ln>
                <a:solidFill>
                  <a:srgbClr val="CC3300"/>
                </a:solidFill>
                <a:latin typeface="Times New Roman" pitchFamily="18" charset="0"/>
                <a:cs typeface="Times New Roman" pitchFamily="18" charset="0"/>
              </a:rPr>
              <a:t>цветком цвести</a:t>
            </a:r>
            <a:r>
              <a:rPr lang="ru-RU" sz="2600" i="1" dirty="0" smtClean="0">
                <a:solidFill>
                  <a:srgbClr val="810101"/>
                </a:solidFill>
                <a:latin typeface="Times New Roman" pitchFamily="18" charset="0"/>
                <a:cs typeface="Times New Roman" pitchFamily="18" charset="0"/>
              </a:rPr>
              <a:t>.</a:t>
            </a:r>
          </a:p>
          <a:p>
            <a:pPr algn="ctr">
              <a:lnSpc>
                <a:spcPct val="90000"/>
              </a:lnSpc>
              <a:buFont typeface="Wingdings 2" pitchFamily="18" charset="2"/>
              <a:buNone/>
            </a:pPr>
            <a:r>
              <a:rPr lang="ru-RU" sz="2600" i="1" dirty="0" smtClean="0">
                <a:solidFill>
                  <a:srgbClr val="810101"/>
                </a:solidFill>
                <a:latin typeface="Times New Roman" pitchFamily="18" charset="0"/>
                <a:cs typeface="Times New Roman" pitchFamily="18" charset="0"/>
              </a:rPr>
              <a:t>В мир приходит женщина,</a:t>
            </a:r>
            <a:br>
              <a:rPr lang="ru-RU" sz="2600" i="1" dirty="0" smtClean="0">
                <a:solidFill>
                  <a:srgbClr val="810101"/>
                </a:solidFill>
                <a:latin typeface="Times New Roman" pitchFamily="18" charset="0"/>
                <a:cs typeface="Times New Roman" pitchFamily="18" charset="0"/>
              </a:rPr>
            </a:br>
            <a:r>
              <a:rPr lang="ru-RU" sz="2600" i="1" dirty="0" smtClean="0">
                <a:solidFill>
                  <a:srgbClr val="810101"/>
                </a:solidFill>
                <a:latin typeface="Times New Roman" pitchFamily="18" charset="0"/>
                <a:cs typeface="Times New Roman" pitchFamily="18" charset="0"/>
              </a:rPr>
              <a:t>Чтобы </a:t>
            </a:r>
            <a:r>
              <a:rPr lang="ru-RU" sz="2600" i="1" dirty="0" smtClean="0">
                <a:ln>
                  <a:solidFill>
                    <a:srgbClr val="FF0000"/>
                  </a:solidFill>
                </a:ln>
                <a:solidFill>
                  <a:srgbClr val="CC3300"/>
                </a:solidFill>
                <a:latin typeface="Times New Roman" pitchFamily="18" charset="0"/>
                <a:cs typeface="Times New Roman" pitchFamily="18" charset="0"/>
              </a:rPr>
              <a:t>мир спасти</a:t>
            </a:r>
            <a:r>
              <a:rPr lang="en-US" sz="2600" i="1" dirty="0" smtClean="0">
                <a:ln>
                  <a:solidFill>
                    <a:srgbClr val="FF0000"/>
                  </a:solidFill>
                </a:ln>
                <a:solidFill>
                  <a:srgbClr val="CC3300"/>
                </a:solidFill>
                <a:latin typeface="Times New Roman" pitchFamily="18" charset="0"/>
                <a:cs typeface="Times New Roman" pitchFamily="18" charset="0"/>
              </a:rPr>
              <a:t>!</a:t>
            </a:r>
            <a:endParaRPr lang="ru-RU" sz="2600" i="1" dirty="0" smtClean="0">
              <a:ln>
                <a:solidFill>
                  <a:srgbClr val="FF0000"/>
                </a:solidFill>
              </a:ln>
              <a:solidFill>
                <a:srgbClr val="CC3300"/>
              </a:solidFill>
              <a:latin typeface="Times New Roman" pitchFamily="18" charset="0"/>
              <a:cs typeface="Times New Roman" pitchFamily="18" charset="0"/>
            </a:endParaRPr>
          </a:p>
        </p:txBody>
      </p:sp>
    </p:spTree>
  </p:cSld>
  <p:clrMapOvr>
    <a:masterClrMapping/>
  </p:clrMapOvr>
  <p:transition advTm="2678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1000"/>
                                        <p:tgtEl>
                                          <p:spTgt spid="3174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3000"/>
                            </p:stCondLst>
                            <p:childTnLst>
                              <p:par>
                                <p:cTn id="13" presetID="6" presetClass="emph" presetSubtype="0" fill="hold" nodeType="afterEffect">
                                  <p:stCondLst>
                                    <p:cond delay="0"/>
                                  </p:stCondLst>
                                  <p:childTnLst>
                                    <p:animScale>
                                      <p:cBhvr>
                                        <p:cTn id="14" dur="3000" fill="hold"/>
                                        <p:tgtEl>
                                          <p:spTgt spid="3"/>
                                        </p:tgtEl>
                                      </p:cBhvr>
                                      <p:by x="150000" y="150000"/>
                                    </p:animScale>
                                  </p:childTnLst>
                                </p:cTn>
                              </p:par>
                            </p:childTnLst>
                          </p:cTn>
                        </p:par>
                        <p:par>
                          <p:cTn id="15" fill="hold">
                            <p:stCondLst>
                              <p:cond delay="6000"/>
                            </p:stCondLst>
                            <p:childTnLst>
                              <p:par>
                                <p:cTn id="16" presetID="10" presetClass="entr" presetSubtype="0" fill="hold" nodeType="after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2000"/>
                                        <p:tgtEl>
                                          <p:spTgt spid="5">
                                            <p:txEl>
                                              <p:pRg st="0" end="0"/>
                                            </p:txEl>
                                          </p:spTgt>
                                        </p:tgtEl>
                                      </p:cBhvr>
                                    </p:animEffect>
                                  </p:childTnLst>
                                </p:cTn>
                              </p:par>
                            </p:childTnLst>
                          </p:cTn>
                        </p:par>
                        <p:par>
                          <p:cTn id="19" fill="hold">
                            <p:stCondLst>
                              <p:cond delay="8000"/>
                            </p:stCondLst>
                            <p:childTnLst>
                              <p:par>
                                <p:cTn id="20" presetID="10" presetClass="entr" presetSubtype="0" fill="hold" nodeType="after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2000"/>
                                        <p:tgtEl>
                                          <p:spTgt spid="5">
                                            <p:txEl>
                                              <p:pRg st="1" end="1"/>
                                            </p:txEl>
                                          </p:spTgt>
                                        </p:tgtEl>
                                      </p:cBhvr>
                                    </p:animEffect>
                                  </p:childTnLst>
                                </p:cTn>
                              </p:par>
                            </p:childTnLst>
                          </p:cTn>
                        </p:par>
                        <p:par>
                          <p:cTn id="23" fill="hold">
                            <p:stCondLst>
                              <p:cond delay="10000"/>
                            </p:stCondLst>
                            <p:childTnLst>
                              <p:par>
                                <p:cTn id="24" presetID="10" presetClass="entr" presetSubtype="0" fill="hold" nodeType="after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2000"/>
                                        <p:tgtEl>
                                          <p:spTgt spid="5">
                                            <p:txEl>
                                              <p:pRg st="2" end="2"/>
                                            </p:txEl>
                                          </p:spTgt>
                                        </p:tgtEl>
                                      </p:cBhvr>
                                    </p:animEffect>
                                  </p:childTnLst>
                                </p:cTn>
                              </p:par>
                            </p:childTnLst>
                          </p:cTn>
                        </p:par>
                        <p:par>
                          <p:cTn id="27" fill="hold">
                            <p:stCondLst>
                              <p:cond delay="12000"/>
                            </p:stCondLst>
                            <p:childTnLst>
                              <p:par>
                                <p:cTn id="28" presetID="10" presetClass="entr" presetSubtype="0" fill="hold"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2000"/>
                                        <p:tgtEl>
                                          <p:spTgt spid="5">
                                            <p:txEl>
                                              <p:pRg st="3" end="3"/>
                                            </p:txEl>
                                          </p:spTgt>
                                        </p:tgtEl>
                                      </p:cBhvr>
                                    </p:animEffect>
                                  </p:childTnLst>
                                </p:cTn>
                              </p:par>
                            </p:childTnLst>
                          </p:cTn>
                        </p:par>
                        <p:par>
                          <p:cTn id="31" fill="hold">
                            <p:stCondLst>
                              <p:cond delay="14000"/>
                            </p:stCondLst>
                            <p:childTnLst>
                              <p:par>
                                <p:cTn id="32" presetID="10" presetClass="entr" presetSubtype="0" fill="hold" nodeType="after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2000"/>
                                        <p:tgtEl>
                                          <p:spTgt spid="5">
                                            <p:txEl>
                                              <p:pRg st="4" end="4"/>
                                            </p:txEl>
                                          </p:spTgt>
                                        </p:tgtEl>
                                      </p:cBhvr>
                                    </p:animEffect>
                                  </p:childTnLst>
                                </p:cTn>
                              </p:par>
                            </p:childTnLst>
                          </p:cTn>
                        </p:par>
                        <p:par>
                          <p:cTn id="35" fill="hold">
                            <p:stCondLst>
                              <p:cond delay="16000"/>
                            </p:stCondLst>
                            <p:childTnLst>
                              <p:par>
                                <p:cTn id="36" presetID="10" presetClass="entr" presetSubtype="0" fill="hold" grpId="0" nodeType="afterEffect">
                                  <p:stCondLst>
                                    <p:cond delay="0"/>
                                  </p:stCondLst>
                                  <p:childTnLst>
                                    <p:set>
                                      <p:cBhvr>
                                        <p:cTn id="37" dur="1" fill="hold">
                                          <p:stCondLst>
                                            <p:cond delay="0"/>
                                          </p:stCondLst>
                                        </p:cTn>
                                        <p:tgtEl>
                                          <p:spTgt spid="31749"/>
                                        </p:tgtEl>
                                        <p:attrNameLst>
                                          <p:attrName>style.visibility</p:attrName>
                                        </p:attrNameLst>
                                      </p:cBhvr>
                                      <p:to>
                                        <p:strVal val="visible"/>
                                      </p:to>
                                    </p:set>
                                    <p:animEffect transition="in" filter="fade">
                                      <p:cBhvr>
                                        <p:cTn id="38" dur="2000"/>
                                        <p:tgtEl>
                                          <p:spTgt spid="31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P spid="317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p:cNvPicPr>
            <a:picLocks noChangeAspect="1" noChangeArrowheads="1"/>
          </p:cNvPicPr>
          <p:nvPr/>
        </p:nvPicPr>
        <p:blipFill>
          <a:blip r:embed="rId3" cstate="screen">
            <a:grayscl/>
          </a:blip>
          <a:srcRect/>
          <a:stretch>
            <a:fillRect/>
          </a:stretch>
        </p:blipFill>
        <p:spPr bwMode="auto">
          <a:xfrm>
            <a:off x="0" y="0"/>
            <a:ext cx="9309481" cy="6985104"/>
          </a:xfrm>
          <a:prstGeom prst="rect">
            <a:avLst/>
          </a:prstGeom>
          <a:noFill/>
          <a:ln w="9525">
            <a:noFill/>
            <a:miter lim="800000"/>
            <a:headEnd/>
            <a:tailEnd/>
          </a:ln>
          <a:effectLst/>
        </p:spPr>
      </p:pic>
      <p:pic>
        <p:nvPicPr>
          <p:cNvPr id="5" name="Picture 6"/>
          <p:cNvPicPr>
            <a:picLocks noChangeAspect="1" noChangeArrowheads="1"/>
          </p:cNvPicPr>
          <p:nvPr/>
        </p:nvPicPr>
        <p:blipFill>
          <a:blip r:embed="rId3" cstate="screen">
            <a:lum/>
          </a:blip>
          <a:srcRect/>
          <a:stretch>
            <a:fillRect/>
          </a:stretch>
        </p:blipFill>
        <p:spPr bwMode="auto">
          <a:xfrm>
            <a:off x="0" y="0"/>
            <a:ext cx="9309481" cy="6985104"/>
          </a:xfrm>
          <a:prstGeom prst="rect">
            <a:avLst/>
          </a:prstGeom>
          <a:noFill/>
          <a:ln w="9525">
            <a:noFill/>
            <a:miter lim="800000"/>
            <a:headEnd/>
            <a:tailEnd/>
          </a:ln>
          <a:effectLst/>
        </p:spPr>
      </p:pic>
    </p:spTree>
  </p:cSld>
  <p:clrMapOvr>
    <a:masterClrMapping/>
  </p:clrMapOvr>
  <p:transition advTm="19516">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fade">
                                      <p:cBhvr>
                                        <p:cTn id="7" dur="3000"/>
                                        <p:tgtEl>
                                          <p:spTgt spid="19462"/>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500" y="1071563"/>
            <a:ext cx="8215313" cy="3500437"/>
          </a:xfrm>
        </p:spPr>
        <p:txBody>
          <a:bodyPr>
            <a:normAutofit/>
          </a:bodyPr>
          <a:lstStyle/>
          <a:p>
            <a:pPr marL="274320" indent="-274320" algn="ctr" eaLnBrk="1" fontAlgn="auto" hangingPunct="1">
              <a:spcAft>
                <a:spcPts val="0"/>
              </a:spcAft>
              <a:buFont typeface="Wingdings 2"/>
              <a:buNone/>
              <a:defRPr/>
            </a:pPr>
            <a:r>
              <a:rPr lang="ru-RU" sz="2000" i="1" dirty="0" smtClean="0">
                <a:solidFill>
                  <a:srgbClr val="002060"/>
                </a:solidFill>
                <a:latin typeface="+mj-lt"/>
              </a:rPr>
              <a:t>В каждом доме хранят личные вещи, награды участников Великой Отечественной войны, которыми очень дорожат , ценность которых не измерить никакими деньгами. С особым трепетом вновь и вновь мы вчитываемся  в строки фронтовых писем, которые связывают нас с ушедшими неразрывной нитью памяти и верности…</a:t>
            </a:r>
          </a:p>
        </p:txBody>
      </p:sp>
      <p:sp>
        <p:nvSpPr>
          <p:cNvPr id="2" name="Заголовок 1"/>
          <p:cNvSpPr>
            <a:spLocks noGrp="1"/>
          </p:cNvSpPr>
          <p:nvPr>
            <p:ph type="title"/>
          </p:nvPr>
        </p:nvSpPr>
        <p:spPr>
          <a:xfrm>
            <a:off x="500034" y="357166"/>
            <a:ext cx="8072494" cy="642942"/>
          </a:xfrm>
        </p:spPr>
        <p:txBody>
          <a:bodyPr>
            <a:normAutofit fontScale="90000"/>
          </a:bodyPr>
          <a:lstStyle/>
          <a:p>
            <a:pPr algn="ctr" eaLnBrk="1" fontAlgn="auto" hangingPunct="1">
              <a:spcAft>
                <a:spcPts val="0"/>
              </a:spcAft>
              <a:defRPr/>
            </a:pPr>
            <a:r>
              <a:rPr lang="ru-RU" sz="4000" smtClean="0">
                <a:solidFill>
                  <a:srgbClr val="FF0000"/>
                </a:solidFill>
              </a:rPr>
              <a:t>Ожидаемый результат</a:t>
            </a:r>
            <a:endParaRPr lang="ru-RU" sz="4000">
              <a:solidFill>
                <a:srgbClr val="FF0000"/>
              </a:solidFill>
            </a:endParaRPr>
          </a:p>
        </p:txBody>
      </p:sp>
      <p:pic>
        <p:nvPicPr>
          <p:cNvPr id="4" name="Рисунок 3" descr="22iuna_2.JPG"/>
          <p:cNvPicPr>
            <a:picLocks noChangeAspect="1"/>
          </p:cNvPicPr>
          <p:nvPr/>
        </p:nvPicPr>
        <p:blipFill>
          <a:blip r:embed="rId3" cstate="screen"/>
          <a:stretch>
            <a:fillRect/>
          </a:stretch>
        </p:blipFill>
        <p:spPr>
          <a:xfrm>
            <a:off x="714348" y="2678902"/>
            <a:ext cx="2214578" cy="3321866"/>
          </a:xfrm>
          <a:prstGeom prst="rect">
            <a:avLst/>
          </a:prstGeom>
          <a:ln>
            <a:noFill/>
          </a:ln>
          <a:effectLst>
            <a:softEdge rad="112500"/>
          </a:effectLst>
        </p:spPr>
      </p:pic>
      <p:sp>
        <p:nvSpPr>
          <p:cNvPr id="6" name="TextBox 5"/>
          <p:cNvSpPr txBox="1"/>
          <p:nvPr/>
        </p:nvSpPr>
        <p:spPr>
          <a:xfrm>
            <a:off x="2643174" y="3071813"/>
            <a:ext cx="6143639" cy="2862322"/>
          </a:xfrm>
          <a:prstGeom prst="rect">
            <a:avLst/>
          </a:prstGeom>
          <a:noFill/>
        </p:spPr>
        <p:txBody>
          <a:bodyPr wrap="square">
            <a:spAutoFit/>
          </a:bodyPr>
          <a:lstStyle/>
          <a:p>
            <a:pPr marL="274320" indent="-274320" algn="r" fontAlgn="auto">
              <a:spcAft>
                <a:spcPts val="0"/>
              </a:spcAft>
              <a:buFont typeface="Wingdings 2"/>
              <a:buNone/>
              <a:defRPr/>
            </a:pPr>
            <a:r>
              <a:rPr lang="ru-RU" sz="2000" i="1" dirty="0">
                <a:solidFill>
                  <a:srgbClr val="002060"/>
                </a:solidFill>
                <a:latin typeface="+mn-lt"/>
              </a:rPr>
              <a:t>И все-таки , на наш взгляд, в музеях пусть хранятся копии, а письма </a:t>
            </a:r>
            <a:r>
              <a:rPr lang="ru-RU" sz="2000" i="1" dirty="0" smtClean="0">
                <a:solidFill>
                  <a:srgbClr val="002060"/>
                </a:solidFill>
                <a:latin typeface="+mn-lt"/>
              </a:rPr>
              <a:t>хранятся </a:t>
            </a:r>
            <a:r>
              <a:rPr lang="ru-RU" sz="2000" i="1" dirty="0">
                <a:solidFill>
                  <a:srgbClr val="002060"/>
                </a:solidFill>
                <a:latin typeface="+mn-lt"/>
              </a:rPr>
              <a:t>дома, чтобы  также с трепетом, прикасаясь к ним руками, чувствуя их дыхание, со слезами читали их внучки и правнучки, испытывая искреннее уважение и почитание к своим бабушкам, прабабушкам, которые сквозь десятилетия пронесли в своем сердце любовь и верность к  погибшим на фронте мужьям…</a:t>
            </a:r>
          </a:p>
        </p:txBody>
      </p:sp>
    </p:spTree>
  </p:cSld>
  <p:clrMapOvr>
    <a:masterClrMapping/>
  </p:clrMapOvr>
  <p:transition spd="med" advTm="25813">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1"/>
          <p:cNvSpPr>
            <a:spLocks noGrp="1"/>
          </p:cNvSpPr>
          <p:nvPr>
            <p:ph idx="1"/>
          </p:nvPr>
        </p:nvSpPr>
        <p:spPr>
          <a:xfrm>
            <a:off x="428596" y="214290"/>
            <a:ext cx="8320087" cy="2357454"/>
          </a:xfrm>
        </p:spPr>
        <p:txBody>
          <a:bodyPr/>
          <a:lstStyle/>
          <a:p>
            <a:pPr algn="ctr" eaLnBrk="1" hangingPunct="1">
              <a:buFont typeface="Wingdings 2" pitchFamily="18" charset="2"/>
              <a:buNone/>
            </a:pPr>
            <a:r>
              <a:rPr lang="ru-RU" sz="2000" dirty="0" smtClean="0">
                <a:solidFill>
                  <a:schemeClr val="bg1"/>
                </a:solidFill>
                <a:effectLst>
                  <a:outerShdw blurRad="38100" dist="38100" dir="2700000" algn="tl">
                    <a:srgbClr val="FFFFFF"/>
                  </a:outerShdw>
                </a:effectLst>
              </a:rPr>
              <a:t>Примечание.</a:t>
            </a:r>
          </a:p>
          <a:p>
            <a:pPr eaLnBrk="1" hangingPunct="1"/>
            <a:r>
              <a:rPr lang="ru-RU" sz="1600" dirty="0" smtClean="0">
                <a:solidFill>
                  <a:schemeClr val="bg1"/>
                </a:solidFill>
              </a:rPr>
              <a:t>Разрешение  на размещение  фотографии  ученицы Колесниковой  Алины  от ее мамы Колесниковой Светланы Васильевны получено.</a:t>
            </a:r>
          </a:p>
          <a:p>
            <a:pPr eaLnBrk="1" hangingPunct="1"/>
            <a:r>
              <a:rPr lang="ru-RU" sz="1600" dirty="0" smtClean="0">
                <a:solidFill>
                  <a:schemeClr val="bg1"/>
                </a:solidFill>
              </a:rPr>
              <a:t>Разрешение на использование материалов из семейного архива </a:t>
            </a:r>
            <a:r>
              <a:rPr lang="ru-RU" sz="1600" dirty="0" err="1" smtClean="0">
                <a:solidFill>
                  <a:schemeClr val="bg1"/>
                </a:solidFill>
              </a:rPr>
              <a:t>Валеевой</a:t>
            </a:r>
            <a:r>
              <a:rPr lang="ru-RU" sz="1600" dirty="0" smtClean="0">
                <a:solidFill>
                  <a:schemeClr val="bg1"/>
                </a:solidFill>
              </a:rPr>
              <a:t> Э.Р. получено.</a:t>
            </a:r>
          </a:p>
          <a:p>
            <a:pPr eaLnBrk="1" hangingPunct="1"/>
            <a:r>
              <a:rPr lang="ru-RU" sz="1600" dirty="0" smtClean="0">
                <a:solidFill>
                  <a:schemeClr val="bg1"/>
                </a:solidFill>
                <a:latin typeface="+mj-lt"/>
              </a:rPr>
              <a:t>Фронтовое письмо предоставлено сотрудниками Регионального музея истории </a:t>
            </a:r>
            <a:r>
              <a:rPr lang="ru-RU" sz="1600" dirty="0" err="1" smtClean="0">
                <a:solidFill>
                  <a:schemeClr val="bg1"/>
                </a:solidFill>
                <a:latin typeface="+mj-lt"/>
              </a:rPr>
              <a:t>Закамья</a:t>
            </a:r>
            <a:r>
              <a:rPr lang="ru-RU" sz="1600" dirty="0" smtClean="0">
                <a:solidFill>
                  <a:schemeClr val="bg1"/>
                </a:solidFill>
                <a:latin typeface="+mj-lt"/>
              </a:rPr>
              <a:t> и г. Нурлат (гл. хранитель: </a:t>
            </a:r>
            <a:r>
              <a:rPr lang="ru-RU" sz="1600" dirty="0" err="1" smtClean="0">
                <a:solidFill>
                  <a:schemeClr val="bg1"/>
                </a:solidFill>
                <a:latin typeface="+mj-lt"/>
              </a:rPr>
              <a:t>Бикметова</a:t>
            </a:r>
            <a:r>
              <a:rPr lang="ru-RU" sz="1600" dirty="0" smtClean="0">
                <a:solidFill>
                  <a:schemeClr val="bg1"/>
                </a:solidFill>
                <a:latin typeface="+mj-lt"/>
              </a:rPr>
              <a:t> М.Х.)</a:t>
            </a:r>
            <a:endParaRPr lang="ru-RU" sz="1800" i="1" dirty="0" smtClean="0">
              <a:solidFill>
                <a:schemeClr val="bg1"/>
              </a:solidFill>
              <a:latin typeface="Times New Roman" pitchFamily="18" charset="0"/>
              <a:cs typeface="Times New Roman" pitchFamily="18" charset="0"/>
            </a:endParaRPr>
          </a:p>
          <a:p>
            <a:pPr>
              <a:buFont typeface="Wingdings 2" pitchFamily="18" charset="2"/>
              <a:buNone/>
            </a:pPr>
            <a:endParaRPr lang="ru-RU" sz="1400" dirty="0" smtClean="0">
              <a:solidFill>
                <a:schemeClr val="bg1"/>
              </a:solidFill>
              <a:latin typeface="Arial" charset="0"/>
            </a:endParaRPr>
          </a:p>
          <a:p>
            <a:pPr eaLnBrk="1" hangingPunct="1">
              <a:spcBef>
                <a:spcPct val="0"/>
              </a:spcBef>
              <a:buClrTx/>
              <a:buSzTx/>
              <a:buFontTx/>
              <a:buNone/>
            </a:pPr>
            <a:endParaRPr lang="ru-RU" sz="700" dirty="0" smtClean="0">
              <a:solidFill>
                <a:schemeClr val="bg1"/>
              </a:solidFill>
              <a:latin typeface="Arial" charset="0"/>
            </a:endParaRPr>
          </a:p>
        </p:txBody>
      </p:sp>
      <p:sp>
        <p:nvSpPr>
          <p:cNvPr id="3" name="TextBox 2"/>
          <p:cNvSpPr txBox="1"/>
          <p:nvPr/>
        </p:nvSpPr>
        <p:spPr>
          <a:xfrm>
            <a:off x="500034" y="2428868"/>
            <a:ext cx="7429552" cy="4093428"/>
          </a:xfrm>
          <a:prstGeom prst="rect">
            <a:avLst/>
          </a:prstGeom>
          <a:noFill/>
        </p:spPr>
        <p:txBody>
          <a:bodyPr wrap="square" rtlCol="0">
            <a:spAutoFit/>
          </a:bodyPr>
          <a:lstStyle/>
          <a:p>
            <a:pPr eaLnBrk="1" hangingPunct="1">
              <a:buNone/>
            </a:pPr>
            <a:r>
              <a:rPr lang="ru-RU" sz="2800" b="1" i="1" dirty="0" smtClean="0">
                <a:solidFill>
                  <a:schemeClr val="bg1"/>
                </a:solidFill>
                <a:latin typeface="Times New Roman" pitchFamily="18" charset="0"/>
                <a:cs typeface="Times New Roman" pitchFamily="18" charset="0"/>
              </a:rPr>
              <a:t>Использованные материалы и ресурсы:</a:t>
            </a:r>
          </a:p>
          <a:p>
            <a:pPr eaLnBrk="1" hangingPunct="1"/>
            <a:r>
              <a:rPr lang="ru-RU" b="1" dirty="0" smtClean="0">
                <a:solidFill>
                  <a:schemeClr val="bg1"/>
                </a:solidFill>
              </a:rPr>
              <a:t>Слайд 1:</a:t>
            </a:r>
            <a:r>
              <a:rPr lang="ru-RU" dirty="0" smtClean="0">
                <a:solidFill>
                  <a:schemeClr val="bg1"/>
                </a:solidFill>
              </a:rPr>
              <a:t> </a:t>
            </a:r>
            <a:r>
              <a:rPr lang="ru-RU" sz="1600" b="1" spc="50" dirty="0" smtClean="0">
                <a:ln w="12700" cmpd="sng">
                  <a:solidFill>
                    <a:schemeClr val="accent6">
                      <a:satMod val="120000"/>
                      <a:shade val="80000"/>
                    </a:schemeClr>
                  </a:solidFill>
                  <a:prstDash val="solid"/>
                </a:ln>
                <a:solidFill>
                  <a:srgbClr val="FFC000"/>
                </a:solidFill>
                <a:effectLst>
                  <a:glow rad="53100">
                    <a:schemeClr val="bg1">
                      <a:alpha val="30000"/>
                    </a:schemeClr>
                  </a:glow>
                </a:effectLst>
              </a:rPr>
              <a:t>http://festival.1september.ru/articles/419722/</a:t>
            </a:r>
            <a:endParaRPr lang="ru-RU" sz="1600" dirty="0" smtClean="0">
              <a:solidFill>
                <a:srgbClr val="FFC000"/>
              </a:solidFill>
              <a:effectLst>
                <a:glow rad="53100">
                  <a:schemeClr val="bg1">
                    <a:alpha val="30000"/>
                  </a:schemeClr>
                </a:glow>
              </a:effectLst>
            </a:endParaRPr>
          </a:p>
          <a:p>
            <a:r>
              <a:rPr lang="ru-RU" b="1" dirty="0" smtClean="0">
                <a:solidFill>
                  <a:schemeClr val="bg1"/>
                </a:solidFill>
              </a:rPr>
              <a:t>Слайд №3</a:t>
            </a:r>
            <a:r>
              <a:rPr lang="ru-RU" dirty="0" smtClean="0">
                <a:solidFill>
                  <a:schemeClr val="bg1"/>
                </a:solidFill>
              </a:rPr>
              <a:t>. </a:t>
            </a:r>
            <a:r>
              <a:rPr lang="ru-RU" sz="1600" b="1" dirty="0" smtClean="0">
                <a:ln w="1905"/>
                <a:solidFill>
                  <a:srgbClr val="FFC000"/>
                </a:solidFill>
                <a:effectLst>
                  <a:glow rad="101600">
                    <a:schemeClr val="bg1">
                      <a:alpha val="60000"/>
                    </a:schemeClr>
                  </a:glow>
                  <a:innerShdw blurRad="69850" dist="43180" dir="5400000">
                    <a:srgbClr val="000000">
                      <a:alpha val="65000"/>
                    </a:srgbClr>
                  </a:innerShdw>
                </a:effectLst>
              </a:rPr>
              <a:t>Автор: </a:t>
            </a:r>
            <a:r>
              <a:rPr lang="en-US" sz="1600" b="1" dirty="0" err="1" smtClean="0">
                <a:ln w="1905"/>
                <a:solidFill>
                  <a:srgbClr val="FFC000"/>
                </a:solidFill>
                <a:effectLst>
                  <a:glow rad="101600">
                    <a:schemeClr val="bg1">
                      <a:alpha val="60000"/>
                    </a:schemeClr>
                  </a:glow>
                  <a:innerShdw blurRad="69850" dist="43180" dir="5400000">
                    <a:srgbClr val="000000">
                      <a:alpha val="65000"/>
                    </a:srgbClr>
                  </a:innerShdw>
                </a:effectLst>
              </a:rPr>
              <a:t>voron</a:t>
            </a:r>
            <a:r>
              <a:rPr lang="en-US" sz="1600" b="1" dirty="0" smtClean="0">
                <a:ln w="1905"/>
                <a:solidFill>
                  <a:srgbClr val="FFC000"/>
                </a:solidFill>
                <a:effectLst>
                  <a:glow rad="101600">
                    <a:schemeClr val="bg1">
                      <a:alpha val="60000"/>
                    </a:schemeClr>
                  </a:glow>
                  <a:innerShdw blurRad="69850" dist="43180" dir="5400000">
                    <a:srgbClr val="000000">
                      <a:alpha val="65000"/>
                    </a:srgbClr>
                  </a:innerShdw>
                </a:effectLst>
              </a:rPr>
              <a:t>-from-</a:t>
            </a:r>
            <a:r>
              <a:rPr lang="en-US" sz="1600" b="1" dirty="0" err="1" smtClean="0">
                <a:ln w="1905"/>
                <a:solidFill>
                  <a:srgbClr val="FFC000"/>
                </a:solidFill>
                <a:effectLst>
                  <a:glow rad="101600">
                    <a:schemeClr val="bg1">
                      <a:alpha val="60000"/>
                    </a:schemeClr>
                  </a:glow>
                  <a:innerShdw blurRad="69850" dist="43180" dir="5400000">
                    <a:srgbClr val="000000">
                      <a:alpha val="65000"/>
                    </a:srgbClr>
                  </a:innerShdw>
                </a:effectLst>
              </a:rPr>
              <a:t>vologda</a:t>
            </a:r>
            <a:r>
              <a:rPr lang="ru-RU" sz="1600" dirty="0" smtClean="0">
                <a:solidFill>
                  <a:srgbClr val="FFC000"/>
                </a:solidFill>
                <a:effectLst>
                  <a:glow rad="101600">
                    <a:schemeClr val="bg1">
                      <a:alpha val="60000"/>
                    </a:schemeClr>
                  </a:glow>
                  <a:innerShdw blurRad="69850" dist="43180" dir="5400000">
                    <a:srgbClr val="000000">
                      <a:alpha val="65000"/>
                    </a:srgbClr>
                  </a:innerShdw>
                </a:effectLst>
              </a:rPr>
              <a:t>   </a:t>
            </a:r>
            <a:r>
              <a:rPr lang="en-US" sz="1600" dirty="0" smtClean="0">
                <a:solidFill>
                  <a:schemeClr val="bg1"/>
                </a:solidFill>
                <a:effectLst>
                  <a:glow rad="101600">
                    <a:schemeClr val="bg1">
                      <a:alpha val="60000"/>
                    </a:schemeClr>
                  </a:glow>
                </a:effectLst>
                <a:hlinkClick r:id="rId3"/>
              </a:rPr>
              <a:t>http://fotki.yandex.ru/users/voron-from-vologda/view/33643/?page=0</a:t>
            </a:r>
            <a:endParaRPr lang="ru-RU" sz="1600" dirty="0" smtClean="0">
              <a:solidFill>
                <a:schemeClr val="bg1"/>
              </a:solidFill>
              <a:effectLst>
                <a:glow rad="101600">
                  <a:schemeClr val="bg1">
                    <a:alpha val="60000"/>
                  </a:schemeClr>
                </a:glow>
              </a:effectLst>
            </a:endParaRPr>
          </a:p>
          <a:p>
            <a:r>
              <a:rPr lang="ru-RU" b="1" dirty="0" smtClean="0">
                <a:solidFill>
                  <a:schemeClr val="bg1"/>
                </a:solidFill>
              </a:rPr>
              <a:t>Слайд 10:</a:t>
            </a:r>
            <a:r>
              <a:rPr lang="ru-R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hlinkClick r:id="rId4"/>
              </a:rPr>
              <a:t> </a:t>
            </a:r>
            <a:r>
              <a:rPr lang="ru-RU" dirty="0" smtClean="0">
                <a:solidFill>
                  <a:schemeClr val="bg1"/>
                </a:solidFill>
                <a:effectLst>
                  <a:glow rad="101600">
                    <a:schemeClr val="bg1">
                      <a:alpha val="60000"/>
                    </a:schemeClr>
                  </a:glow>
                </a:effectLst>
                <a:hlinkClick r:id="rId5"/>
              </a:rPr>
              <a:t>http://fotki.yandex.ru/users/beleberdin/view/636/</a:t>
            </a:r>
            <a:endParaRPr lang="ru-RU" dirty="0" smtClean="0">
              <a:solidFill>
                <a:schemeClr val="bg1"/>
              </a:solidFill>
              <a:effectLst>
                <a:glow rad="101600">
                  <a:schemeClr val="bg1">
                    <a:alpha val="60000"/>
                  </a:schemeClr>
                </a:glow>
              </a:effectLst>
            </a:endParaRPr>
          </a:p>
          <a:p>
            <a:pPr>
              <a:buNone/>
            </a:pPr>
            <a:r>
              <a:rPr lang="ru-RU" dirty="0" smtClean="0">
                <a:effectLst>
                  <a:glow rad="101600">
                    <a:schemeClr val="bg1">
                      <a:alpha val="60000"/>
                    </a:schemeClr>
                  </a:glow>
                </a:effectLst>
                <a:hlinkClick r:id="rId6"/>
              </a:rPr>
              <a:t>http://rushist.narod.ru/files/photo/vov.htm</a:t>
            </a:r>
            <a:endParaRPr lang="ru-RU" dirty="0" smtClean="0"/>
          </a:p>
          <a:p>
            <a:r>
              <a:rPr lang="ru-RU" b="1" dirty="0" smtClean="0">
                <a:solidFill>
                  <a:schemeClr val="bg1"/>
                </a:solidFill>
              </a:rPr>
              <a:t>Слайд 11:</a:t>
            </a:r>
            <a:r>
              <a:rPr lang="ru-R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hlinkClick r:id="rId4"/>
              </a:rPr>
              <a:t> </a:t>
            </a:r>
            <a:r>
              <a:rPr lang="ru-RU" dirty="0" smtClean="0">
                <a:effectLst>
                  <a:glow rad="101600">
                    <a:schemeClr val="bg1">
                      <a:alpha val="60000"/>
                    </a:schemeClr>
                  </a:glow>
                </a:effectLst>
                <a:hlinkClick r:id="rId7"/>
              </a:rPr>
              <a:t>http://old.sgu.ru/rus_hist/?wid=319</a:t>
            </a:r>
            <a:endParaRPr lang="ru-RU" dirty="0" smtClean="0">
              <a:effectLst>
                <a:glow rad="101600">
                  <a:schemeClr val="bg1">
                    <a:alpha val="60000"/>
                  </a:schemeClr>
                </a:glow>
              </a:effectLst>
            </a:endParaRPr>
          </a:p>
          <a:p>
            <a:r>
              <a:rPr lang="ru-RU" b="1" dirty="0" smtClean="0">
                <a:solidFill>
                  <a:schemeClr val="bg1"/>
                </a:solidFill>
              </a:rPr>
              <a:t>Слайд 14:</a:t>
            </a:r>
            <a:r>
              <a:rPr lang="ru-R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en-US" dirty="0" smtClean="0">
                <a:ln w="12700">
                  <a:noFill/>
                  <a:prstDash val="solid"/>
                </a:ln>
                <a:solidFill>
                  <a:srgbClr val="FFC000"/>
                </a:solidFill>
                <a:effectLst>
                  <a:glow rad="101600">
                    <a:schemeClr val="bg1">
                      <a:alpha val="60000"/>
                    </a:schemeClr>
                  </a:glow>
                  <a:outerShdw blurRad="41275" dist="20320" dir="1800000" algn="tl" rotWithShape="0">
                    <a:srgbClr val="000000">
                      <a:alpha val="40000"/>
                    </a:srgbClr>
                  </a:outerShdw>
                </a:effectLst>
              </a:rPr>
              <a:t>http://worldofchildren.ru/scenarios-and-holidays/62-scenfevr/1506-u-vojny-ne-zhenskoe-liczo-sczenarij-dlya-9-10-klassov.html</a:t>
            </a:r>
            <a:endParaRPr lang="ru-RU" dirty="0" smtClean="0">
              <a:ln w="12700">
                <a:noFill/>
                <a:prstDash val="solid"/>
              </a:ln>
              <a:solidFill>
                <a:srgbClr val="FFC000"/>
              </a:solidFill>
              <a:effectLst>
                <a:glow rad="101600">
                  <a:schemeClr val="bg1">
                    <a:alpha val="60000"/>
                  </a:schemeClr>
                </a:glow>
                <a:outerShdw blurRad="41275" dist="20320" dir="1800000" algn="tl" rotWithShape="0">
                  <a:srgbClr val="000000">
                    <a:alpha val="40000"/>
                  </a:srgbClr>
                </a:outerShdw>
              </a:effectLst>
            </a:endParaRPr>
          </a:p>
          <a:p>
            <a:r>
              <a:rPr lang="ru-RU" b="1" dirty="0" smtClean="0">
                <a:solidFill>
                  <a:schemeClr val="bg1"/>
                </a:solidFill>
              </a:rPr>
              <a:t>Слайд 16: </a:t>
            </a:r>
            <a:r>
              <a:rPr lang="en-US" dirty="0" smtClean="0">
                <a:solidFill>
                  <a:srgbClr val="FFC000"/>
                </a:solidFill>
                <a:effectLst>
                  <a:glow rad="101600">
                    <a:schemeClr val="bg1">
                      <a:alpha val="60000"/>
                    </a:schemeClr>
                  </a:glow>
                </a:effectLst>
              </a:rPr>
              <a:t>http://www.yarz.ru/newsr_2009-05-09.html</a:t>
            </a:r>
            <a:endParaRPr lang="ru-RU" dirty="0" smtClean="0">
              <a:solidFill>
                <a:srgbClr val="FFC000"/>
              </a:solidFill>
              <a:effectLst>
                <a:glow rad="101600">
                  <a:schemeClr val="bg1">
                    <a:alpha val="60000"/>
                  </a:schemeClr>
                </a:glow>
              </a:effectLst>
            </a:endParaRPr>
          </a:p>
          <a:p>
            <a:r>
              <a:rPr lang="ru-RU" b="1" dirty="0" smtClean="0">
                <a:solidFill>
                  <a:schemeClr val="bg1"/>
                </a:solidFill>
              </a:rPr>
              <a:t>Слайд 17:</a:t>
            </a:r>
            <a:r>
              <a:rPr lang="ru-R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en-US" dirty="0" smtClean="0">
                <a:solidFill>
                  <a:srgbClr val="FFC000"/>
                </a:solidFill>
                <a:effectLst>
                  <a:glow rad="101600">
                    <a:schemeClr val="bg1">
                      <a:alpha val="60000"/>
                    </a:schemeClr>
                  </a:glow>
                </a:effectLst>
                <a:hlinkClick r:id="rId8"/>
              </a:rPr>
              <a:t>http://nauka.relis.ru/25/0106/22iuna_2.JPG</a:t>
            </a:r>
            <a:endParaRPr lang="ru-RU" dirty="0" smtClean="0">
              <a:solidFill>
                <a:srgbClr val="FFC000"/>
              </a:solidFill>
              <a:effectLst>
                <a:glow rad="101600">
                  <a:schemeClr val="bg1">
                    <a:alpha val="60000"/>
                  </a:schemeClr>
                </a:glow>
              </a:effectLst>
            </a:endParaRPr>
          </a:p>
          <a:p>
            <a:r>
              <a:rPr lang="ru-RU" b="1" dirty="0" smtClean="0">
                <a:solidFill>
                  <a:schemeClr val="bg1"/>
                </a:solidFill>
              </a:rPr>
              <a:t>Слайд 19: </a:t>
            </a:r>
            <a:r>
              <a:rPr lang="en-US" b="1" dirty="0" smtClean="0">
                <a:solidFill>
                  <a:schemeClr val="bg1"/>
                </a:solidFill>
                <a:effectLst>
                  <a:glow rad="101600">
                    <a:schemeClr val="bg1">
                      <a:alpha val="60000"/>
                    </a:schemeClr>
                  </a:glow>
                </a:effectLst>
                <a:hlinkClick r:id="rId9"/>
              </a:rPr>
              <a:t>http://zed20001.narod.ru/images/2006/9.05.06.113.jpg</a:t>
            </a:r>
            <a:endParaRPr lang="ru-RU" b="1" dirty="0" smtClean="0">
              <a:solidFill>
                <a:schemeClr val="bg1"/>
              </a:solidFill>
              <a:effectLst>
                <a:glow rad="101600">
                  <a:schemeClr val="bg1">
                    <a:alpha val="60000"/>
                  </a:schemeClr>
                </a:glow>
              </a:effectLst>
            </a:endParaRPr>
          </a:p>
          <a:p>
            <a:pPr>
              <a:buNone/>
            </a:pPr>
            <a:r>
              <a:rPr lang="en-US" b="1" dirty="0" smtClean="0">
                <a:solidFill>
                  <a:srgbClr val="FFC000"/>
                </a:solidFill>
                <a:effectLst>
                  <a:glow rad="101600">
                    <a:schemeClr val="bg1">
                      <a:alpha val="60000"/>
                    </a:schemeClr>
                  </a:glow>
                </a:effectLst>
              </a:rPr>
              <a:t>http://www.start.crimea.ua/news/news_print.php?news_id=159752</a:t>
            </a:r>
            <a:endParaRPr lang="ru-RU" b="1" dirty="0" smtClean="0">
              <a:solidFill>
                <a:srgbClr val="FFC000"/>
              </a:solidFill>
              <a:effectLst>
                <a:glow rad="101600">
                  <a:schemeClr val="bg1">
                    <a:alpha val="60000"/>
                  </a:schemeClr>
                </a:glow>
              </a:effectLst>
            </a:endParaRPr>
          </a:p>
        </p:txBody>
      </p:sp>
    </p:spTree>
  </p:cSld>
  <p:clrMapOvr>
    <a:masterClrMapping/>
  </p:clrMapOvr>
  <p:transition advTm="17281">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fade">
                                      <p:cBhvr>
                                        <p:cTn id="7" dur="2000"/>
                                        <p:tgtEl>
                                          <p:spTgt spid="12290">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290">
                                            <p:txEl>
                                              <p:pRg st="1" end="1"/>
                                            </p:txEl>
                                          </p:spTgt>
                                        </p:tgtEl>
                                        <p:attrNameLst>
                                          <p:attrName>style.visibility</p:attrName>
                                        </p:attrNameLst>
                                      </p:cBhvr>
                                      <p:to>
                                        <p:strVal val="visible"/>
                                      </p:to>
                                    </p:set>
                                    <p:animEffect transition="in" filter="fade">
                                      <p:cBhvr>
                                        <p:cTn id="11" dur="2000"/>
                                        <p:tgtEl>
                                          <p:spTgt spid="12290">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animEffect transition="in" filter="fade">
                                      <p:cBhvr>
                                        <p:cTn id="15" dur="2000"/>
                                        <p:tgtEl>
                                          <p:spTgt spid="12290">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2290">
                                            <p:txEl>
                                              <p:pRg st="3" end="3"/>
                                            </p:txEl>
                                          </p:spTgt>
                                        </p:tgtEl>
                                        <p:attrNameLst>
                                          <p:attrName>style.visibility</p:attrName>
                                        </p:attrNameLst>
                                      </p:cBhvr>
                                      <p:to>
                                        <p:strVal val="visible"/>
                                      </p:to>
                                    </p:set>
                                    <p:animEffect transition="in" filter="fade">
                                      <p:cBhvr>
                                        <p:cTn id="19" dur="2000"/>
                                        <p:tgtEl>
                                          <p:spTgt spid="12290">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uiExpand="1" build="p"/>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9.05.06.113.jpg"/>
          <p:cNvPicPr>
            <a:picLocks noChangeAspect="1"/>
          </p:cNvPicPr>
          <p:nvPr/>
        </p:nvPicPr>
        <p:blipFill>
          <a:blip r:embed="rId3" cstate="screen"/>
          <a:stretch>
            <a:fillRect/>
          </a:stretch>
        </p:blipFill>
        <p:spPr>
          <a:xfrm>
            <a:off x="0" y="0"/>
            <a:ext cx="9144000" cy="6858000"/>
          </a:xfrm>
          <a:prstGeom prst="rect">
            <a:avLst/>
          </a:prstGeom>
        </p:spPr>
      </p:pic>
      <p:pic>
        <p:nvPicPr>
          <p:cNvPr id="47108" name="Picture 4"/>
          <p:cNvPicPr>
            <a:picLocks noChangeAspect="1" noChangeArrowheads="1" noCrop="1"/>
          </p:cNvPicPr>
          <p:nvPr/>
        </p:nvPicPr>
        <p:blipFill>
          <a:blip r:embed="rId4" cstate="screen"/>
          <a:srcRect/>
          <a:stretch>
            <a:fillRect/>
          </a:stretch>
        </p:blipFill>
        <p:spPr bwMode="auto">
          <a:xfrm>
            <a:off x="-214346" y="0"/>
            <a:ext cx="9679131" cy="6858000"/>
          </a:xfrm>
          <a:prstGeom prst="rect">
            <a:avLst/>
          </a:prstGeom>
          <a:noFill/>
          <a:ln w="9525">
            <a:noFill/>
            <a:miter lim="800000"/>
            <a:headEnd/>
            <a:tailEnd/>
          </a:ln>
        </p:spPr>
      </p:pic>
    </p:spTree>
  </p:cSld>
  <p:clrMapOvr>
    <a:masterClrMapping/>
  </p:clrMapOvr>
  <p:transition advTm="3192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47108"/>
                                        </p:tgtEl>
                                        <p:attrNameLst>
                                          <p:attrName>style.visibility</p:attrName>
                                        </p:attrNameLst>
                                      </p:cBhvr>
                                      <p:to>
                                        <p:strVal val="visible"/>
                                      </p:to>
                                    </p:set>
                                    <p:animEffect transition="in" filter="fade">
                                      <p:cBhvr>
                                        <p:cTn id="11" dur="5000"/>
                                        <p:tgtEl>
                                          <p:spTgt spid="47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357826"/>
            <a:ext cx="5929354" cy="1214446"/>
          </a:xfrm>
        </p:spPr>
        <p:txBody>
          <a:bodyPr>
            <a:normAutofit fontScale="77500" lnSpcReduction="20000"/>
          </a:bodyPr>
          <a:lstStyle/>
          <a:p>
            <a:pPr eaLnBrk="1" fontAlgn="auto" hangingPunct="1">
              <a:spcAft>
                <a:spcPts val="0"/>
              </a:spcAft>
              <a:buFont typeface="Wingdings" pitchFamily="2" charset="2"/>
              <a:buChar char="v"/>
              <a:defRPr/>
            </a:pPr>
            <a:r>
              <a:rPr lang="ru-RU" dirty="0" smtClean="0">
                <a:solidFill>
                  <a:srgbClr val="002060"/>
                </a:solidFill>
              </a:rPr>
              <a:t>МОУ «Нурлатская гимназия»</a:t>
            </a:r>
          </a:p>
          <a:p>
            <a:pPr eaLnBrk="1" fontAlgn="auto" hangingPunct="1">
              <a:spcAft>
                <a:spcPts val="0"/>
              </a:spcAft>
              <a:buFont typeface="Wingdings" pitchFamily="2" charset="2"/>
              <a:buChar char="v"/>
              <a:defRPr/>
            </a:pPr>
            <a:r>
              <a:rPr lang="ru-RU" dirty="0" smtClean="0">
                <a:solidFill>
                  <a:srgbClr val="002060"/>
                </a:solidFill>
              </a:rPr>
              <a:t>Учитель обществознания</a:t>
            </a:r>
          </a:p>
          <a:p>
            <a:pPr eaLnBrk="1" fontAlgn="auto" hangingPunct="1">
              <a:spcAft>
                <a:spcPts val="0"/>
              </a:spcAft>
              <a:buFont typeface="Wingdings 2"/>
              <a:buNone/>
              <a:defRPr/>
            </a:pPr>
            <a:r>
              <a:rPr lang="ru-RU" dirty="0" smtClean="0">
                <a:solidFill>
                  <a:srgbClr val="002060"/>
                </a:solidFill>
              </a:rPr>
              <a:t> и истории</a:t>
            </a:r>
            <a:endParaRPr lang="en-US" dirty="0" smtClean="0">
              <a:solidFill>
                <a:srgbClr val="002060"/>
              </a:solidFill>
            </a:endParaRPr>
          </a:p>
          <a:p>
            <a:pPr eaLnBrk="1" fontAlgn="auto" hangingPunct="1">
              <a:spcAft>
                <a:spcPts val="0"/>
              </a:spcAft>
              <a:buFont typeface="Wingdings" pitchFamily="2" charset="2"/>
              <a:buChar char="v"/>
              <a:defRPr/>
            </a:pPr>
            <a:r>
              <a:rPr lang="ru-RU" dirty="0" smtClean="0">
                <a:solidFill>
                  <a:srgbClr val="002060"/>
                </a:solidFill>
              </a:rPr>
              <a:t>88434524527</a:t>
            </a:r>
          </a:p>
          <a:p>
            <a:pPr eaLnBrk="1" fontAlgn="auto" hangingPunct="1">
              <a:spcAft>
                <a:spcPts val="0"/>
              </a:spcAft>
              <a:buFont typeface="Wingdings 2"/>
              <a:buNone/>
              <a:defRPr/>
            </a:pPr>
            <a:endParaRPr lang="en-US" dirty="0" smtClean="0">
              <a:solidFill>
                <a:srgbClr val="002060"/>
              </a:solidFill>
            </a:endParaRPr>
          </a:p>
          <a:p>
            <a:pPr eaLnBrk="1" fontAlgn="auto" hangingPunct="1">
              <a:spcAft>
                <a:spcPts val="0"/>
              </a:spcAft>
              <a:buFont typeface="Wingdings 2"/>
              <a:buNone/>
              <a:defRPr/>
            </a:pPr>
            <a:endParaRPr lang="en-US" dirty="0" smtClean="0">
              <a:solidFill>
                <a:srgbClr val="002060"/>
              </a:solidFill>
            </a:endParaRPr>
          </a:p>
          <a:p>
            <a:pPr eaLnBrk="1" fontAlgn="auto" hangingPunct="1">
              <a:spcAft>
                <a:spcPts val="0"/>
              </a:spcAft>
              <a:buFont typeface="Wingdings 2"/>
              <a:buNone/>
              <a:defRPr/>
            </a:pPr>
            <a:endParaRPr lang="ru-RU" dirty="0" smtClean="0">
              <a:solidFill>
                <a:srgbClr val="002060"/>
              </a:solidFill>
            </a:endParaRPr>
          </a:p>
        </p:txBody>
      </p:sp>
      <p:sp>
        <p:nvSpPr>
          <p:cNvPr id="2" name="Заголовок 1"/>
          <p:cNvSpPr>
            <a:spLocks noGrp="1"/>
          </p:cNvSpPr>
          <p:nvPr>
            <p:ph type="ctrTitle"/>
          </p:nvPr>
        </p:nvSpPr>
        <p:spPr>
          <a:xfrm>
            <a:off x="1142976" y="4143380"/>
            <a:ext cx="3643338" cy="1143008"/>
          </a:xfrm>
        </p:spPr>
        <p:txBody>
          <a:bodyPr>
            <a:normAutofit fontScale="90000"/>
          </a:bodyPr>
          <a:lstStyle/>
          <a:p>
            <a:pPr eaLnBrk="1" fontAlgn="auto" hangingPunct="1">
              <a:spcAft>
                <a:spcPts val="0"/>
              </a:spcAft>
              <a:defRPr/>
            </a:pPr>
            <a:r>
              <a:rPr lang="ru-RU" sz="3600" dirty="0" err="1" smtClean="0">
                <a:solidFill>
                  <a:srgbClr val="002060"/>
                </a:solidFill>
                <a:latin typeface="Annabelle" pitchFamily="66" charset="0"/>
              </a:rPr>
              <a:t>Сибгатова</a:t>
            </a:r>
            <a:r>
              <a:rPr lang="ru-RU" sz="3600" dirty="0" smtClean="0">
                <a:solidFill>
                  <a:srgbClr val="002060"/>
                </a:solidFill>
                <a:latin typeface="Annabelle" pitchFamily="66" charset="0"/>
              </a:rPr>
              <a:t> Дания </a:t>
            </a:r>
            <a:r>
              <a:rPr lang="ru-RU" sz="3600" dirty="0" err="1" smtClean="0">
                <a:solidFill>
                  <a:srgbClr val="002060"/>
                </a:solidFill>
                <a:latin typeface="Annabelle" pitchFamily="66" charset="0"/>
              </a:rPr>
              <a:t>Насыховна</a:t>
            </a:r>
            <a:endParaRPr lang="ru-RU" sz="3600" dirty="0">
              <a:solidFill>
                <a:srgbClr val="002060"/>
              </a:solidFill>
              <a:latin typeface="Annabelle" pitchFamily="66" charset="0"/>
            </a:endParaRPr>
          </a:p>
        </p:txBody>
      </p:sp>
      <p:sp>
        <p:nvSpPr>
          <p:cNvPr id="8196" name="Прямоугольник 4"/>
          <p:cNvSpPr>
            <a:spLocks noChangeArrowheads="1"/>
          </p:cNvSpPr>
          <p:nvPr/>
        </p:nvSpPr>
        <p:spPr bwMode="auto">
          <a:xfrm>
            <a:off x="3714744" y="642918"/>
            <a:ext cx="4572000" cy="2801938"/>
          </a:xfrm>
          <a:prstGeom prst="rect">
            <a:avLst/>
          </a:prstGeom>
          <a:noFill/>
          <a:ln w="9525">
            <a:noFill/>
            <a:miter lim="800000"/>
            <a:headEnd/>
            <a:tailEnd/>
          </a:ln>
        </p:spPr>
        <p:txBody>
          <a:bodyPr>
            <a:spAutoFit/>
          </a:bodyPr>
          <a:lstStyle/>
          <a:p>
            <a:pPr>
              <a:defRPr/>
            </a:pPr>
            <a:r>
              <a:rPr lang="ru-RU" sz="2400" b="1" dirty="0" smtClean="0">
                <a:solidFill>
                  <a:srgbClr val="002060"/>
                </a:solidFill>
                <a:latin typeface="Constantia" pitchFamily="18" charset="0"/>
              </a:rPr>
              <a:t>Участник проекта:</a:t>
            </a:r>
            <a:endParaRPr lang="ru-RU" sz="2400" b="1" dirty="0">
              <a:solidFill>
                <a:srgbClr val="002060"/>
              </a:solidFill>
              <a:latin typeface="Constantia" pitchFamily="18" charset="0"/>
            </a:endParaRPr>
          </a:p>
          <a:p>
            <a:pPr>
              <a:defRPr/>
            </a:pPr>
            <a:r>
              <a:rPr lang="ru-RU" sz="2400" dirty="0" smtClean="0">
                <a:solidFill>
                  <a:srgbClr val="002060"/>
                </a:solidFill>
                <a:latin typeface="Constantia" pitchFamily="18" charset="0"/>
              </a:rPr>
              <a:t>ученица </a:t>
            </a:r>
            <a:r>
              <a:rPr lang="ru-RU" sz="2400" dirty="0">
                <a:solidFill>
                  <a:srgbClr val="002060"/>
                </a:solidFill>
                <a:latin typeface="Constantia" pitchFamily="18" charset="0"/>
              </a:rPr>
              <a:t>10 А класса </a:t>
            </a:r>
          </a:p>
          <a:p>
            <a:pPr>
              <a:defRPr/>
            </a:pPr>
            <a:r>
              <a:rPr lang="ru-RU" sz="2400" dirty="0">
                <a:solidFill>
                  <a:srgbClr val="002060"/>
                </a:solidFill>
                <a:latin typeface="Constantia" pitchFamily="18" charset="0"/>
              </a:rPr>
              <a:t>Нурлатской гимназии</a:t>
            </a:r>
          </a:p>
          <a:p>
            <a:pPr>
              <a:defRPr/>
            </a:pPr>
            <a:r>
              <a:rPr lang="ru-RU" sz="3200" b="1" i="1" dirty="0">
                <a:solidFill>
                  <a:schemeClr val="bg1">
                    <a:lumMod val="95000"/>
                    <a:lumOff val="5000"/>
                  </a:schemeClr>
                </a:solidFill>
                <a:latin typeface="+mj-lt"/>
              </a:rPr>
              <a:t>Колесникова Алина</a:t>
            </a:r>
            <a:endParaRPr lang="en-US" sz="3200" b="1" i="1" dirty="0">
              <a:solidFill>
                <a:schemeClr val="bg1">
                  <a:lumMod val="95000"/>
                  <a:lumOff val="5000"/>
                </a:schemeClr>
              </a:solidFill>
              <a:latin typeface="+mj-lt"/>
            </a:endParaRPr>
          </a:p>
          <a:p>
            <a:pPr>
              <a:defRPr/>
            </a:pPr>
            <a:endParaRPr lang="en-US" sz="2400" dirty="0">
              <a:solidFill>
                <a:srgbClr val="002060"/>
              </a:solidFill>
              <a:latin typeface="Constantia" pitchFamily="18" charset="0"/>
            </a:endParaRPr>
          </a:p>
          <a:p>
            <a:pPr>
              <a:defRPr/>
            </a:pPr>
            <a:endParaRPr lang="en-US" sz="2400" dirty="0">
              <a:solidFill>
                <a:srgbClr val="002060"/>
              </a:solidFill>
              <a:latin typeface="Constantia" pitchFamily="18" charset="0"/>
            </a:endParaRPr>
          </a:p>
          <a:p>
            <a:pPr>
              <a:defRPr/>
            </a:pPr>
            <a:endParaRPr lang="ru-RU" sz="2400" dirty="0">
              <a:solidFill>
                <a:srgbClr val="002060"/>
              </a:solidFill>
              <a:latin typeface="Constantia" pitchFamily="18" charset="0"/>
            </a:endParaRPr>
          </a:p>
        </p:txBody>
      </p:sp>
      <p:pic>
        <p:nvPicPr>
          <p:cNvPr id="8" name="Picture 6" descr="P1020488"/>
          <p:cNvPicPr>
            <a:picLocks noChangeAspect="1" noChangeArrowheads="1"/>
          </p:cNvPicPr>
          <p:nvPr/>
        </p:nvPicPr>
        <p:blipFill>
          <a:blip r:embed="rId3" cstate="screen"/>
          <a:srcRect/>
          <a:stretch>
            <a:fillRect/>
          </a:stretch>
        </p:blipFill>
        <p:spPr bwMode="auto">
          <a:xfrm>
            <a:off x="5072066" y="3571876"/>
            <a:ext cx="3571875" cy="2857500"/>
          </a:xfrm>
          <a:prstGeom prst="rect">
            <a:avLst/>
          </a:prstGeom>
          <a:noFill/>
          <a:ln w="57150" cmpd="thickThin">
            <a:solidFill>
              <a:schemeClr val="accent6">
                <a:lumMod val="60000"/>
                <a:lumOff val="40000"/>
              </a:schemeClr>
            </a:solidFill>
            <a:miter lim="800000"/>
            <a:headEnd/>
            <a:tailEnd/>
          </a:ln>
        </p:spPr>
      </p:pic>
      <p:pic>
        <p:nvPicPr>
          <p:cNvPr id="7" name="Picture 2" descr="L:\фотография Колесниковой А\IMG5235A.jpg"/>
          <p:cNvPicPr>
            <a:picLocks noChangeAspect="1" noChangeArrowheads="1"/>
          </p:cNvPicPr>
          <p:nvPr/>
        </p:nvPicPr>
        <p:blipFill>
          <a:blip r:embed="rId4" cstate="screen"/>
          <a:srcRect/>
          <a:stretch>
            <a:fillRect/>
          </a:stretch>
        </p:blipFill>
        <p:spPr bwMode="auto">
          <a:xfrm>
            <a:off x="928662" y="361794"/>
            <a:ext cx="2286016" cy="30480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0" name="TextBox 9"/>
          <p:cNvSpPr txBox="1"/>
          <p:nvPr/>
        </p:nvSpPr>
        <p:spPr>
          <a:xfrm>
            <a:off x="1214414" y="3714752"/>
            <a:ext cx="3500462" cy="400110"/>
          </a:xfrm>
          <a:prstGeom prst="rect">
            <a:avLst/>
          </a:prstGeom>
          <a:noFill/>
        </p:spPr>
        <p:txBody>
          <a:bodyPr wrap="square" rtlCol="0">
            <a:spAutoFit/>
          </a:bodyPr>
          <a:lstStyle/>
          <a:p>
            <a:pPr algn="ctr"/>
            <a:r>
              <a:rPr lang="ru-RU" sz="2000" b="1" dirty="0" smtClean="0">
                <a:solidFill>
                  <a:srgbClr val="002060"/>
                </a:solidFill>
                <a:latin typeface="+mj-lt"/>
              </a:rPr>
              <a:t>Руководитель проекта:</a:t>
            </a:r>
            <a:endParaRPr lang="ru-RU" sz="2000" b="1" dirty="0">
              <a:solidFill>
                <a:srgbClr val="002060"/>
              </a:solidFill>
              <a:latin typeface="+mj-lt"/>
            </a:endParaRPr>
          </a:p>
        </p:txBody>
      </p:sp>
    </p:spTree>
  </p:cSld>
  <p:clrMapOvr>
    <a:masterClrMapping/>
  </p:clrMapOvr>
  <p:transition advTm="11406">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childTnLst>
                                </p:cTn>
                              </p:par>
                            </p:childTnLst>
                          </p:cTn>
                        </p:par>
                        <p:par>
                          <p:cTn id="28" fill="hold">
                            <p:stCondLst>
                              <p:cond delay="7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childTnLst>
                          </p:cTn>
                        </p:par>
                        <p:par>
                          <p:cTn id="32" fill="hold">
                            <p:stCondLst>
                              <p:cond delay="80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8196"/>
                                        </p:tgtEl>
                                        <p:attrNameLst>
                                          <p:attrName>style.visibility</p:attrName>
                                        </p:attrNameLst>
                                      </p:cBhvr>
                                      <p:to>
                                        <p:strVal val="visible"/>
                                      </p:to>
                                    </p:set>
                                    <p:animEffect transition="in" filter="fade">
                                      <p:cBhvr>
                                        <p:cTn id="39" dur="1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196"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188913"/>
            <a:ext cx="8424862" cy="5730875"/>
          </a:xfrm>
        </p:spPr>
        <p:txBody>
          <a:bodyPr>
            <a:normAutofit/>
          </a:bodyPr>
          <a:lstStyle/>
          <a:p>
            <a:pPr eaLnBrk="1" hangingPunct="1">
              <a:lnSpc>
                <a:spcPct val="150000"/>
              </a:lnSpc>
              <a:buFont typeface="Wingdings 2" pitchFamily="18" charset="2"/>
              <a:buNone/>
            </a:pPr>
            <a:r>
              <a:rPr lang="ru-RU" sz="1600" b="1" i="1" smtClean="0">
                <a:solidFill>
                  <a:srgbClr val="0D0D0D"/>
                </a:solidFill>
              </a:rPr>
              <a:t>В последнее десятилетие фонды многих музеев пополнились солдатскими фронтовыми письмами- треугольниками. Два-три поколения, сохранившие их, несут письма в музей, в надежде, что здесь их сберегут, они будут </a:t>
            </a:r>
            <a:r>
              <a:rPr lang="ru-RU" sz="1600" b="1" i="1" smtClean="0">
                <a:solidFill>
                  <a:srgbClr val="0D0D0D"/>
                </a:solidFill>
                <a:latin typeface="Arial" charset="0"/>
              </a:rPr>
              <a:t>ещё </a:t>
            </a:r>
            <a:r>
              <a:rPr lang="ru-RU" sz="1600" b="1" i="1" smtClean="0">
                <a:solidFill>
                  <a:srgbClr val="0D0D0D"/>
                </a:solidFill>
              </a:rPr>
              <a:t>в центре внимания людей, которым  дорога память о</a:t>
            </a:r>
            <a:r>
              <a:rPr lang="ru-RU" sz="1600" b="1" i="1" smtClean="0">
                <a:solidFill>
                  <a:srgbClr val="0D0D0D"/>
                </a:solidFill>
                <a:latin typeface="Arial" charset="0"/>
              </a:rPr>
              <a:t> </a:t>
            </a:r>
            <a:r>
              <a:rPr lang="ru-RU" sz="1600" b="1" i="1" smtClean="0">
                <a:solidFill>
                  <a:srgbClr val="0D0D0D"/>
                </a:solidFill>
              </a:rPr>
              <a:t>войне.</a:t>
            </a:r>
          </a:p>
          <a:p>
            <a:pPr eaLnBrk="1" hangingPunct="1">
              <a:lnSpc>
                <a:spcPct val="150000"/>
              </a:lnSpc>
              <a:buFont typeface="Wingdings 2" pitchFamily="18" charset="2"/>
              <a:buNone/>
            </a:pPr>
            <a:r>
              <a:rPr lang="ru-RU" sz="1600" b="1" i="1" smtClean="0">
                <a:solidFill>
                  <a:srgbClr val="0D0D0D"/>
                </a:solidFill>
              </a:rPr>
              <a:t>Они уже не уверены в том, что медали и фронтовые письма будут также волновать их внуков и правнуков. Ведь война все дальше отдаляется от нас, значит, отдаляет молодое поколение от поколения военного. Но это ведь неправильно. Величие подвига не должно стираться временем, иначе давно уже  исчезли бы со страниц истории российской  Александр Невский и Дмитрий Донской, Минин и Пожарский, Нахимов и Ушаков, Суворов и Кутузов…</a:t>
            </a:r>
          </a:p>
        </p:txBody>
      </p:sp>
      <p:pic>
        <p:nvPicPr>
          <p:cNvPr id="6" name="Рисунок 5" descr="975229.jpg"/>
          <p:cNvPicPr>
            <a:picLocks noChangeAspect="1"/>
          </p:cNvPicPr>
          <p:nvPr/>
        </p:nvPicPr>
        <p:blipFill>
          <a:blip r:embed="rId3" cstate="screen"/>
          <a:stretch>
            <a:fillRect/>
          </a:stretch>
        </p:blipFill>
        <p:spPr>
          <a:xfrm>
            <a:off x="1071538" y="4357694"/>
            <a:ext cx="3444414" cy="2295913"/>
          </a:xfrm>
          <a:prstGeom prst="rect">
            <a:avLst/>
          </a:prstGeom>
          <a:ln>
            <a:noFill/>
          </a:ln>
          <a:effectLst>
            <a:softEdge rad="112500"/>
          </a:effectLst>
        </p:spPr>
      </p:pic>
      <p:pic>
        <p:nvPicPr>
          <p:cNvPr id="7" name="Рисунок 6" descr="2e68d5d9bdd1.jpg"/>
          <p:cNvPicPr>
            <a:picLocks noChangeAspect="1"/>
          </p:cNvPicPr>
          <p:nvPr/>
        </p:nvPicPr>
        <p:blipFill>
          <a:blip r:embed="rId4" cstate="screen"/>
          <a:stretch>
            <a:fillRect/>
          </a:stretch>
        </p:blipFill>
        <p:spPr>
          <a:xfrm>
            <a:off x="4795700" y="4297280"/>
            <a:ext cx="3297516" cy="2343807"/>
          </a:xfrm>
          <a:prstGeom prst="rect">
            <a:avLst/>
          </a:prstGeom>
          <a:ln>
            <a:noFill/>
          </a:ln>
          <a:effectLst>
            <a:softEdge rad="112500"/>
          </a:effectLst>
        </p:spPr>
      </p:pic>
    </p:spTree>
  </p:cSld>
  <p:clrMapOvr>
    <a:masterClrMapping/>
  </p:clrMapOvr>
  <p:transition advTm="33547">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duotone>
              <a:prstClr val="black"/>
              <a:schemeClr val="accent6">
                <a:tint val="45000"/>
                <a:satMod val="400000"/>
              </a:schemeClr>
            </a:duotone>
            <a:lum bright="4000" contrast="26000"/>
          </a:blip>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312" y="857232"/>
            <a:ext cx="8929688" cy="2286000"/>
          </a:xfrm>
        </p:spPr>
        <p:txBody>
          <a:bodyPr>
            <a:normAutofit/>
          </a:bodyPr>
          <a:lstStyle/>
          <a:p>
            <a:pPr eaLnBrk="1" hangingPunct="1">
              <a:buFont typeface="Wingdings 2" pitchFamily="18" charset="2"/>
              <a:buNone/>
            </a:pPr>
            <a:r>
              <a:rPr lang="ru-RU" sz="2000" dirty="0" smtClean="0">
                <a:solidFill>
                  <a:srgbClr val="0D0D0D"/>
                </a:solidFill>
                <a:latin typeface="Arial" charset="0"/>
              </a:rPr>
              <a:t>с</a:t>
            </a:r>
            <a:r>
              <a:rPr lang="ru-RU" sz="2000" dirty="0" smtClean="0">
                <a:solidFill>
                  <a:srgbClr val="0D0D0D"/>
                </a:solidFill>
                <a:latin typeface="Annabelle" pitchFamily="66" charset="0"/>
              </a:rPr>
              <a:t>амое  дорогое, святое, значимое, что хранит человеческая память – произведение  литературы, музыки, архитектуры, творение человеческих рук  и сердца, наложившее </a:t>
            </a:r>
            <a:r>
              <a:rPr lang="en-US" sz="2000" dirty="0" smtClean="0">
                <a:solidFill>
                  <a:srgbClr val="0D0D0D"/>
                </a:solidFill>
                <a:latin typeface="Annabelle" pitchFamily="66" charset="0"/>
              </a:rPr>
              <a:t> </a:t>
            </a:r>
            <a:r>
              <a:rPr lang="ru-RU" sz="2000" dirty="0" smtClean="0">
                <a:solidFill>
                  <a:srgbClr val="0D0D0D"/>
                </a:solidFill>
                <a:latin typeface="Annabelle" pitchFamily="66" charset="0"/>
              </a:rPr>
              <a:t>отпечаток  на  их души.</a:t>
            </a:r>
            <a:endParaRPr lang="en-US" sz="2000" dirty="0" smtClean="0">
              <a:solidFill>
                <a:srgbClr val="0D0D0D"/>
              </a:solidFill>
              <a:latin typeface="Annabelle" pitchFamily="66" charset="0"/>
            </a:endParaRPr>
          </a:p>
          <a:p>
            <a:pPr eaLnBrk="1" hangingPunct="1">
              <a:buFont typeface="Wingdings 2" pitchFamily="18" charset="2"/>
              <a:buNone/>
            </a:pPr>
            <a:r>
              <a:rPr lang="ru-RU" sz="2000" dirty="0" smtClean="0">
                <a:solidFill>
                  <a:srgbClr val="0D0D0D"/>
                </a:solidFill>
                <a:latin typeface="+mj-lt"/>
              </a:rPr>
              <a:t>В нашей истории – это последнее письмо солдата с фронта…</a:t>
            </a:r>
          </a:p>
        </p:txBody>
      </p:sp>
      <p:sp>
        <p:nvSpPr>
          <p:cNvPr id="2" name="Заголовок 1"/>
          <p:cNvSpPr>
            <a:spLocks noGrp="1"/>
          </p:cNvSpPr>
          <p:nvPr>
            <p:ph type="title"/>
          </p:nvPr>
        </p:nvSpPr>
        <p:spPr>
          <a:xfrm>
            <a:off x="357188" y="214313"/>
            <a:ext cx="8229600" cy="785812"/>
          </a:xfrm>
        </p:spPr>
        <p:txBody>
          <a:bodyPr wrap="square" lIns="91440" tIns="45720" rIns="91440" bIns="45720" numCol="1" compatLnSpc="1">
            <a:prstTxWarp prst="textNoShape">
              <a:avLst/>
            </a:prstTxWarp>
          </a:bodyPr>
          <a:lstStyle/>
          <a:p>
            <a:pPr algn="ctr" eaLnBrk="1" hangingPunct="1"/>
            <a:r>
              <a:rPr lang="ru-RU" smtClean="0">
                <a:ln>
                  <a:noFill/>
                </a:ln>
                <a:solidFill>
                  <a:srgbClr val="FF0000"/>
                </a:solidFill>
                <a:effectLst>
                  <a:outerShdw blurRad="38100" dist="38100" dir="2700000" algn="tl">
                    <a:srgbClr val="FFFFFF"/>
                  </a:outerShdw>
                </a:effectLst>
              </a:rPr>
              <a:t>Памятник</a:t>
            </a:r>
            <a:r>
              <a:rPr lang="ru-RU" smtClean="0">
                <a:ln>
                  <a:noFill/>
                </a:ln>
                <a:solidFill>
                  <a:srgbClr val="FF0000"/>
                </a:solidFill>
                <a:effectLst>
                  <a:outerShdw blurRad="38100" dist="38100" dir="2700000" algn="tl">
                    <a:srgbClr val="FFFFFF"/>
                  </a:outerShdw>
                </a:effectLst>
                <a:latin typeface="Arial" charset="0"/>
              </a:rPr>
              <a:t> -</a:t>
            </a:r>
          </a:p>
        </p:txBody>
      </p:sp>
      <p:pic>
        <p:nvPicPr>
          <p:cNvPr id="6" name="Рисунок 5" descr="811026 копия.jpg"/>
          <p:cNvPicPr>
            <a:picLocks noChangeAspect="1"/>
          </p:cNvPicPr>
          <p:nvPr/>
        </p:nvPicPr>
        <p:blipFill>
          <a:blip r:embed="rId5" cstate="screen"/>
          <a:stretch>
            <a:fillRect/>
          </a:stretch>
        </p:blipFill>
        <p:spPr>
          <a:xfrm>
            <a:off x="3143240" y="2500306"/>
            <a:ext cx="5730838" cy="3920319"/>
          </a:xfrm>
          <a:prstGeom prst="rect">
            <a:avLst/>
          </a:prstGeom>
          <a:ln>
            <a:noFill/>
          </a:ln>
          <a:effectLst>
            <a:softEdge rad="112500"/>
          </a:effectLst>
        </p:spPr>
      </p:pic>
      <p:sp>
        <p:nvSpPr>
          <p:cNvPr id="7174" name="Text Box 6"/>
          <p:cNvSpPr txBox="1">
            <a:spLocks noChangeArrowheads="1"/>
          </p:cNvSpPr>
          <p:nvPr/>
        </p:nvSpPr>
        <p:spPr bwMode="auto">
          <a:xfrm>
            <a:off x="357158" y="2357430"/>
            <a:ext cx="2857520" cy="3970318"/>
          </a:xfrm>
          <a:prstGeom prst="rect">
            <a:avLst/>
          </a:prstGeom>
          <a:noFill/>
          <a:ln w="9525">
            <a:noFill/>
            <a:miter lim="800000"/>
            <a:headEnd/>
            <a:tailEnd/>
          </a:ln>
          <a:effectLst/>
        </p:spPr>
        <p:txBody>
          <a:bodyPr wrap="square">
            <a:spAutoFit/>
          </a:bodyPr>
          <a:lstStyle/>
          <a:p>
            <a:r>
              <a:rPr lang="ru-RU" i="1" dirty="0">
                <a:solidFill>
                  <a:srgbClr val="0D0D0D"/>
                </a:solidFill>
                <a:latin typeface="+mj-lt"/>
              </a:rPr>
              <a:t>Пожелтевшее, </a:t>
            </a:r>
          </a:p>
          <a:p>
            <a:r>
              <a:rPr lang="ru-RU" i="1" dirty="0">
                <a:solidFill>
                  <a:srgbClr val="0D0D0D"/>
                </a:solidFill>
                <a:latin typeface="+mj-lt"/>
              </a:rPr>
              <a:t>почти истлевшее </a:t>
            </a:r>
          </a:p>
          <a:p>
            <a:r>
              <a:rPr lang="ru-RU" i="1" dirty="0">
                <a:solidFill>
                  <a:srgbClr val="0D0D0D"/>
                </a:solidFill>
                <a:latin typeface="+mj-lt"/>
              </a:rPr>
              <a:t>письмо-треугольник,</a:t>
            </a:r>
          </a:p>
          <a:p>
            <a:r>
              <a:rPr lang="ru-RU" i="1" dirty="0">
                <a:solidFill>
                  <a:srgbClr val="0D0D0D"/>
                </a:solidFill>
                <a:latin typeface="+mj-lt"/>
              </a:rPr>
              <a:t> написанное на двойном</a:t>
            </a:r>
          </a:p>
          <a:p>
            <a:r>
              <a:rPr lang="ru-RU" i="1" dirty="0">
                <a:solidFill>
                  <a:srgbClr val="0D0D0D"/>
                </a:solidFill>
                <a:latin typeface="+mj-lt"/>
              </a:rPr>
              <a:t> листке неиспользованного</a:t>
            </a:r>
          </a:p>
          <a:p>
            <a:r>
              <a:rPr lang="ru-RU" i="1" dirty="0">
                <a:solidFill>
                  <a:srgbClr val="0D0D0D"/>
                </a:solidFill>
                <a:latin typeface="+mj-lt"/>
              </a:rPr>
              <a:t> ученического дневника…</a:t>
            </a:r>
          </a:p>
          <a:p>
            <a:r>
              <a:rPr lang="ru-RU" i="1" dirty="0">
                <a:solidFill>
                  <a:srgbClr val="0D0D0D"/>
                </a:solidFill>
                <a:latin typeface="+mj-lt"/>
              </a:rPr>
              <a:t> Сегодня многое уже </a:t>
            </a:r>
          </a:p>
          <a:p>
            <a:r>
              <a:rPr lang="ru-RU" i="1" dirty="0">
                <a:solidFill>
                  <a:srgbClr val="0D0D0D"/>
                </a:solidFill>
                <a:latin typeface="+mj-lt"/>
              </a:rPr>
              <a:t>нельзя прочитать. </a:t>
            </a:r>
          </a:p>
          <a:p>
            <a:r>
              <a:rPr lang="ru-RU" i="1" dirty="0">
                <a:solidFill>
                  <a:srgbClr val="0D0D0D"/>
                </a:solidFill>
                <a:latin typeface="+mj-lt"/>
              </a:rPr>
              <a:t>Но здесь каждая строчка </a:t>
            </a:r>
          </a:p>
          <a:p>
            <a:r>
              <a:rPr lang="ru-RU" i="1" dirty="0">
                <a:solidFill>
                  <a:srgbClr val="0D0D0D"/>
                </a:solidFill>
                <a:latin typeface="+mj-lt"/>
              </a:rPr>
              <a:t>дышит любовью и </a:t>
            </a:r>
          </a:p>
          <a:p>
            <a:r>
              <a:rPr lang="ru-RU" i="1" dirty="0">
                <a:solidFill>
                  <a:srgbClr val="0D0D0D"/>
                </a:solidFill>
                <a:latin typeface="+mj-lt"/>
              </a:rPr>
              <a:t>вниманием к ней- </a:t>
            </a:r>
            <a:r>
              <a:rPr lang="ru-RU" i="1" dirty="0">
                <a:solidFill>
                  <a:srgbClr val="990033"/>
                </a:solidFill>
                <a:latin typeface="+mj-lt"/>
              </a:rPr>
              <a:t>любимой</a:t>
            </a:r>
          </a:p>
          <a:p>
            <a:r>
              <a:rPr lang="ru-RU" i="1" dirty="0">
                <a:solidFill>
                  <a:srgbClr val="990033"/>
                </a:solidFill>
                <a:latin typeface="+mj-lt"/>
              </a:rPr>
              <a:t> </a:t>
            </a:r>
            <a:r>
              <a:rPr lang="ru-RU" i="1" dirty="0">
                <a:solidFill>
                  <a:srgbClr val="0D0D0D"/>
                </a:solidFill>
                <a:latin typeface="+mj-lt"/>
              </a:rPr>
              <a:t>и дорогим детям.</a:t>
            </a:r>
          </a:p>
        </p:txBody>
      </p:sp>
    </p:spTree>
  </p:cSld>
  <p:clrMapOvr>
    <a:overrideClrMapping bg1="dk1" tx1="lt1" bg2="dk2" tx2="lt2" accent1="accent1" accent2="accent2" accent3="accent3" accent4="accent4" accent5="accent5" accent6="accent6" hlink="hlink" folHlink="folHlink"/>
  </p:clrMapOvr>
  <p:transition advTm="25282">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7174"/>
                                        </p:tgtEl>
                                        <p:attrNameLst>
                                          <p:attrName>style.visibility</p:attrName>
                                        </p:attrNameLst>
                                      </p:cBhvr>
                                      <p:to>
                                        <p:strVal val="visible"/>
                                      </p:to>
                                    </p:set>
                                    <p:animEffect transition="in" filter="fade">
                                      <p:cBhvr>
                                        <p:cTn id="27" dur="20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P spid="71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descr="Vintage_Paper_Texture_by_KillxThexScenexStock.jpg"/>
          <p:cNvPicPr>
            <a:picLocks noChangeAspect="1"/>
          </p:cNvPicPr>
          <p:nvPr/>
        </p:nvPicPr>
        <p:blipFill>
          <a:blip r:embed="rId3" cstate="screen"/>
          <a:srcRect/>
          <a:stretch>
            <a:fillRect/>
          </a:stretch>
        </p:blipFill>
        <p:spPr bwMode="auto">
          <a:xfrm>
            <a:off x="571472" y="714356"/>
            <a:ext cx="5844459" cy="6000792"/>
          </a:xfrm>
          <a:prstGeom prst="heart">
            <a:avLst/>
          </a:prstGeom>
          <a:noFill/>
          <a:ln w="9525">
            <a:noFill/>
            <a:miter lim="800000"/>
            <a:headEnd/>
            <a:tailEnd/>
          </a:ln>
        </p:spPr>
      </p:pic>
      <p:sp>
        <p:nvSpPr>
          <p:cNvPr id="5" name="Содержимое 4"/>
          <p:cNvSpPr>
            <a:spLocks noGrp="1"/>
          </p:cNvSpPr>
          <p:nvPr>
            <p:ph idx="1"/>
          </p:nvPr>
        </p:nvSpPr>
        <p:spPr>
          <a:xfrm rot="20575928">
            <a:off x="556855" y="1351891"/>
            <a:ext cx="3881437" cy="3403600"/>
          </a:xfrm>
        </p:spPr>
        <p:txBody>
          <a:bodyPr/>
          <a:lstStyle/>
          <a:p>
            <a:pPr algn="r" eaLnBrk="1" hangingPunct="1">
              <a:buFont typeface="Wingdings 2" pitchFamily="18" charset="2"/>
              <a:buNone/>
            </a:pPr>
            <a:r>
              <a:rPr lang="ru-RU" sz="1800" b="1" i="1" dirty="0" smtClean="0">
                <a:solidFill>
                  <a:srgbClr val="104903"/>
                </a:solidFill>
                <a:latin typeface="Book Antiqua" pitchFamily="18" charset="0"/>
              </a:rPr>
              <a:t>Мы расскажем историю любви, которая была беспощадно разделена войной. История, которая не может пройти мимо сердца,  не затронув его и не проникнув в душу до слёз.</a:t>
            </a:r>
          </a:p>
        </p:txBody>
      </p:sp>
      <p:pic>
        <p:nvPicPr>
          <p:cNvPr id="6" name="Рисунок 5" descr="фото4.jpg"/>
          <p:cNvPicPr>
            <a:picLocks noChangeAspect="1"/>
          </p:cNvPicPr>
          <p:nvPr/>
        </p:nvPicPr>
        <p:blipFill>
          <a:blip r:embed="rId4" cstate="screen"/>
          <a:stretch>
            <a:fillRect/>
          </a:stretch>
        </p:blipFill>
        <p:spPr>
          <a:xfrm>
            <a:off x="5143504" y="1357298"/>
            <a:ext cx="3229882" cy="4439885"/>
          </a:xfrm>
          <a:prstGeom prst="rect">
            <a:avLst/>
          </a:prstGeom>
          <a:ln>
            <a:noFill/>
          </a:ln>
          <a:effectLst>
            <a:softEdge rad="112500"/>
          </a:effectLst>
        </p:spPr>
      </p:pic>
      <p:pic>
        <p:nvPicPr>
          <p:cNvPr id="12" name="Рисунок 11" descr="фото2.jpg"/>
          <p:cNvPicPr>
            <a:picLocks noChangeAspect="1"/>
          </p:cNvPicPr>
          <p:nvPr/>
        </p:nvPicPr>
        <p:blipFill>
          <a:blip r:embed="rId5" cstate="screen"/>
          <a:srcRect/>
          <a:stretch>
            <a:fillRect/>
          </a:stretch>
        </p:blipFill>
        <p:spPr>
          <a:xfrm>
            <a:off x="1857356" y="3286124"/>
            <a:ext cx="2010509" cy="2975495"/>
          </a:xfrm>
          <a:prstGeom prst="rect">
            <a:avLst/>
          </a:prstGeom>
          <a:ln>
            <a:noFill/>
          </a:ln>
          <a:effectLst>
            <a:softEdge rad="112500"/>
          </a:effectLst>
        </p:spPr>
      </p:pic>
      <p:pic>
        <p:nvPicPr>
          <p:cNvPr id="13" name="Picture 18" descr="кнопки"/>
          <p:cNvPicPr>
            <a:picLocks noChangeAspect="1" noChangeArrowheads="1"/>
          </p:cNvPicPr>
          <p:nvPr/>
        </p:nvPicPr>
        <p:blipFill>
          <a:blip r:embed="rId6" cstate="screen">
            <a:clrChange>
              <a:clrFrom>
                <a:srgbClr val="FFFFFF"/>
              </a:clrFrom>
              <a:clrTo>
                <a:srgbClr val="FFFFFF">
                  <a:alpha val="0"/>
                </a:srgbClr>
              </a:clrTo>
            </a:clrChange>
            <a:grayscl/>
          </a:blip>
          <a:srcRect/>
          <a:stretch>
            <a:fillRect/>
          </a:stretch>
        </p:blipFill>
        <p:spPr bwMode="auto">
          <a:xfrm>
            <a:off x="6715140" y="1357298"/>
            <a:ext cx="214313" cy="244475"/>
          </a:xfrm>
          <a:prstGeom prst="rect">
            <a:avLst/>
          </a:prstGeom>
          <a:noFill/>
          <a:ln w="9525">
            <a:noFill/>
            <a:miter lim="800000"/>
            <a:headEnd/>
            <a:tailEnd/>
          </a:ln>
        </p:spPr>
      </p:pic>
      <p:pic>
        <p:nvPicPr>
          <p:cNvPr id="14" name="Picture 18" descr="кнопки"/>
          <p:cNvPicPr>
            <a:picLocks noChangeAspect="1" noChangeArrowheads="1"/>
          </p:cNvPicPr>
          <p:nvPr/>
        </p:nvPicPr>
        <p:blipFill>
          <a:blip r:embed="rId6" cstate="screen">
            <a:clrChange>
              <a:clrFrom>
                <a:srgbClr val="FFFFFF"/>
              </a:clrFrom>
              <a:clrTo>
                <a:srgbClr val="FFFFFF">
                  <a:alpha val="0"/>
                </a:srgbClr>
              </a:clrTo>
            </a:clrChange>
            <a:grayscl/>
          </a:blip>
          <a:srcRect/>
          <a:stretch>
            <a:fillRect/>
          </a:stretch>
        </p:blipFill>
        <p:spPr bwMode="auto">
          <a:xfrm>
            <a:off x="2786050" y="3286124"/>
            <a:ext cx="214312" cy="244475"/>
          </a:xfrm>
          <a:prstGeom prst="rect">
            <a:avLst/>
          </a:prstGeom>
          <a:noFill/>
          <a:ln w="9525">
            <a:noFill/>
            <a:miter lim="800000"/>
            <a:headEnd/>
            <a:tailEnd/>
          </a:ln>
        </p:spPr>
      </p:pic>
      <p:sp>
        <p:nvSpPr>
          <p:cNvPr id="11" name="TextBox 10"/>
          <p:cNvSpPr txBox="1">
            <a:spLocks noChangeArrowheads="1"/>
          </p:cNvSpPr>
          <p:nvPr/>
        </p:nvSpPr>
        <p:spPr bwMode="auto">
          <a:xfrm>
            <a:off x="5643570" y="5643578"/>
            <a:ext cx="2232025" cy="701675"/>
          </a:xfrm>
          <a:prstGeom prst="rect">
            <a:avLst/>
          </a:prstGeom>
          <a:noFill/>
          <a:ln w="9525">
            <a:noFill/>
            <a:miter lim="800000"/>
            <a:headEnd/>
            <a:tailEnd/>
          </a:ln>
        </p:spPr>
        <p:txBody>
          <a:bodyPr>
            <a:spAutoFit/>
          </a:bodyPr>
          <a:lstStyle/>
          <a:p>
            <a:pPr algn="ctr"/>
            <a:r>
              <a:rPr lang="ru-RU" sz="2000" i="1" dirty="0" err="1">
                <a:solidFill>
                  <a:schemeClr val="tx2">
                    <a:lumMod val="10000"/>
                  </a:schemeClr>
                </a:solidFill>
                <a:latin typeface="Book Antiqua" pitchFamily="18" charset="0"/>
              </a:rPr>
              <a:t>Мифтахов</a:t>
            </a:r>
            <a:r>
              <a:rPr lang="ru-RU" sz="2000" i="1" dirty="0">
                <a:solidFill>
                  <a:schemeClr val="tx2">
                    <a:lumMod val="10000"/>
                  </a:schemeClr>
                </a:solidFill>
                <a:latin typeface="Book Antiqua" pitchFamily="18" charset="0"/>
              </a:rPr>
              <a:t> </a:t>
            </a:r>
            <a:r>
              <a:rPr lang="ru-RU" sz="2000" i="1" dirty="0" err="1">
                <a:solidFill>
                  <a:schemeClr val="tx2">
                    <a:lumMod val="10000"/>
                  </a:schemeClr>
                </a:solidFill>
                <a:latin typeface="Book Antiqua" pitchFamily="18" charset="0"/>
              </a:rPr>
              <a:t>Гималтдин</a:t>
            </a:r>
            <a:endParaRPr lang="ru-RU" sz="2000" i="1" dirty="0">
              <a:solidFill>
                <a:schemeClr val="tx2">
                  <a:lumMod val="10000"/>
                </a:schemeClr>
              </a:solidFill>
              <a:latin typeface="Book Antiqua" pitchFamily="18" charset="0"/>
            </a:endParaRPr>
          </a:p>
        </p:txBody>
      </p:sp>
      <p:sp>
        <p:nvSpPr>
          <p:cNvPr id="15" name="TextBox 14"/>
          <p:cNvSpPr txBox="1">
            <a:spLocks noChangeArrowheads="1"/>
          </p:cNvSpPr>
          <p:nvPr/>
        </p:nvSpPr>
        <p:spPr bwMode="auto">
          <a:xfrm>
            <a:off x="2000232" y="6000768"/>
            <a:ext cx="1943100" cy="641350"/>
          </a:xfrm>
          <a:prstGeom prst="rect">
            <a:avLst/>
          </a:prstGeom>
          <a:noFill/>
          <a:ln w="9525">
            <a:noFill/>
            <a:miter lim="800000"/>
            <a:headEnd/>
            <a:tailEnd/>
          </a:ln>
        </p:spPr>
        <p:txBody>
          <a:bodyPr>
            <a:spAutoFit/>
          </a:bodyPr>
          <a:lstStyle/>
          <a:p>
            <a:pPr algn="ctr"/>
            <a:r>
              <a:rPr lang="ru-RU" b="1" i="1" dirty="0" err="1">
                <a:solidFill>
                  <a:schemeClr val="tx2">
                    <a:lumMod val="10000"/>
                  </a:schemeClr>
                </a:solidFill>
                <a:latin typeface="Book Antiqua" pitchFamily="18" charset="0"/>
              </a:rPr>
              <a:t>Мифтахова</a:t>
            </a:r>
            <a:r>
              <a:rPr lang="ru-RU" b="1" i="1" dirty="0">
                <a:solidFill>
                  <a:schemeClr val="tx2">
                    <a:lumMod val="10000"/>
                  </a:schemeClr>
                </a:solidFill>
                <a:latin typeface="Book Antiqua" pitchFamily="18" charset="0"/>
              </a:rPr>
              <a:t> </a:t>
            </a:r>
            <a:r>
              <a:rPr lang="ru-RU" b="1" i="1" dirty="0" err="1">
                <a:solidFill>
                  <a:schemeClr val="tx2">
                    <a:lumMod val="10000"/>
                  </a:schemeClr>
                </a:solidFill>
                <a:latin typeface="Book Antiqua" pitchFamily="18" charset="0"/>
              </a:rPr>
              <a:t>Сания</a:t>
            </a:r>
            <a:endParaRPr lang="ru-RU" b="1" i="1" dirty="0">
              <a:solidFill>
                <a:schemeClr val="tx2">
                  <a:lumMod val="10000"/>
                </a:schemeClr>
              </a:solidFill>
              <a:latin typeface="Book Antiqua" pitchFamily="18" charset="0"/>
            </a:endParaRPr>
          </a:p>
        </p:txBody>
      </p:sp>
      <p:sp>
        <p:nvSpPr>
          <p:cNvPr id="10253" name="Text Box 13"/>
          <p:cNvSpPr txBox="1">
            <a:spLocks noChangeArrowheads="1"/>
          </p:cNvSpPr>
          <p:nvPr/>
        </p:nvSpPr>
        <p:spPr bwMode="auto">
          <a:xfrm>
            <a:off x="3643306" y="3071810"/>
            <a:ext cx="1676400" cy="2062103"/>
          </a:xfrm>
          <a:prstGeom prst="rect">
            <a:avLst/>
          </a:prstGeom>
          <a:noFill/>
          <a:ln w="9525">
            <a:noFill/>
            <a:miter lim="800000"/>
            <a:headEnd/>
            <a:tailEnd/>
          </a:ln>
          <a:effectLst/>
        </p:spPr>
        <p:txBody>
          <a:bodyPr>
            <a:spAutoFit/>
          </a:bodyPr>
          <a:lstStyle/>
          <a:p>
            <a:pPr algn="ctr"/>
            <a:r>
              <a:rPr lang="ru-RU" sz="1600" b="1" dirty="0">
                <a:solidFill>
                  <a:srgbClr val="339966"/>
                </a:solidFill>
                <a:latin typeface="+mj-lt"/>
              </a:rPr>
              <a:t>Молодой учитель полюбил свою ученицу и завоевал её сердце. Оказалось, на всю жизнь...</a:t>
            </a:r>
          </a:p>
        </p:txBody>
      </p:sp>
      <p:pic>
        <p:nvPicPr>
          <p:cNvPr id="18" name="Заголовок 2"/>
          <p:cNvPicPr>
            <a:picLocks noChangeArrowheads="1"/>
          </p:cNvPicPr>
          <p:nvPr/>
        </p:nvPicPr>
        <p:blipFill>
          <a:blip r:embed="rId7" cstate="screen"/>
          <a:srcRect/>
          <a:stretch>
            <a:fillRect/>
          </a:stretch>
        </p:blipFill>
        <p:spPr bwMode="auto">
          <a:xfrm>
            <a:off x="3428992" y="0"/>
            <a:ext cx="7688257" cy="714380"/>
          </a:xfrm>
          <a:prstGeom prst="rect">
            <a:avLst/>
          </a:prstGeom>
          <a:noFill/>
          <a:ln w="6350" cap="rnd">
            <a:noFill/>
            <a:miter lim="800000"/>
            <a:headEnd/>
            <a:tailEnd/>
          </a:ln>
        </p:spPr>
      </p:pic>
    </p:spTree>
  </p:cSld>
  <p:clrMapOvr>
    <a:masterClrMapping/>
  </p:clrMapOvr>
  <p:transition advTm="24203">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70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9000"/>
                            </p:stCondLst>
                            <p:childTnLst>
                              <p:par>
                                <p:cTn id="21" presetID="10" presetClass="entr" presetSubtype="0" fill="hold" grpId="0" nodeType="afterEffect">
                                  <p:stCondLst>
                                    <p:cond delay="0"/>
                                  </p:stCondLst>
                                  <p:childTnLst>
                                    <p:set>
                                      <p:cBhvr>
                                        <p:cTn id="22" dur="1" fill="hold">
                                          <p:stCondLst>
                                            <p:cond delay="0"/>
                                          </p:stCondLst>
                                        </p:cTn>
                                        <p:tgtEl>
                                          <p:spTgt spid="10253"/>
                                        </p:tgtEl>
                                        <p:attrNameLst>
                                          <p:attrName>style.visibility</p:attrName>
                                        </p:attrNameLst>
                                      </p:cBhvr>
                                      <p:to>
                                        <p:strVal val="visible"/>
                                      </p:to>
                                    </p:set>
                                    <p:animEffect transition="in" filter="fade">
                                      <p:cBhvr>
                                        <p:cTn id="23" dur="2000"/>
                                        <p:tgtEl>
                                          <p:spTgt spid="10253"/>
                                        </p:tgtEl>
                                      </p:cBhvr>
                                    </p:animEffect>
                                  </p:childTnLst>
                                </p:cTn>
                              </p:par>
                            </p:childTnLst>
                          </p:cTn>
                        </p:par>
                        <p:par>
                          <p:cTn id="24" fill="hold">
                            <p:stCondLst>
                              <p:cond delay="110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13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50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par>
                          <p:cTn id="36" fill="hold">
                            <p:stCondLst>
                              <p:cond delay="170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1" grpId="0"/>
      <p:bldP spid="15" grpId="0"/>
      <p:bldP spid="102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Vintage_Paper_Texture_by_KillxThexScenexStock.jpg"/>
          <p:cNvPicPr>
            <a:picLocks noChangeAspect="1"/>
          </p:cNvPicPr>
          <p:nvPr/>
        </p:nvPicPr>
        <p:blipFill>
          <a:blip r:embed="rId3" cstate="screen"/>
          <a:srcRect/>
          <a:stretch>
            <a:fillRect/>
          </a:stretch>
        </p:blipFill>
        <p:spPr bwMode="auto">
          <a:xfrm>
            <a:off x="142844" y="285728"/>
            <a:ext cx="3851275" cy="6121400"/>
          </a:xfrm>
          <a:prstGeom prst="rect">
            <a:avLst/>
          </a:prstGeom>
          <a:noFill/>
          <a:ln w="9525">
            <a:noFill/>
            <a:miter lim="800000"/>
            <a:headEnd/>
            <a:tailEnd/>
          </a:ln>
        </p:spPr>
      </p:pic>
      <p:sp>
        <p:nvSpPr>
          <p:cNvPr id="7" name="TextBox 6"/>
          <p:cNvSpPr txBox="1">
            <a:spLocks noChangeArrowheads="1"/>
          </p:cNvSpPr>
          <p:nvPr/>
        </p:nvSpPr>
        <p:spPr bwMode="auto">
          <a:xfrm>
            <a:off x="214282" y="642918"/>
            <a:ext cx="3500438" cy="2289175"/>
          </a:xfrm>
          <a:prstGeom prst="rect">
            <a:avLst/>
          </a:prstGeom>
          <a:noFill/>
          <a:ln w="9525">
            <a:noFill/>
            <a:miter lim="800000"/>
            <a:headEnd/>
            <a:tailEnd/>
          </a:ln>
        </p:spPr>
        <p:txBody>
          <a:bodyPr>
            <a:spAutoFit/>
          </a:bodyPr>
          <a:lstStyle/>
          <a:p>
            <a:r>
              <a:rPr lang="ru-RU" dirty="0" err="1">
                <a:solidFill>
                  <a:schemeClr val="tx2">
                    <a:lumMod val="25000"/>
                  </a:schemeClr>
                </a:solidFill>
                <a:latin typeface="+mj-lt"/>
              </a:rPr>
              <a:t>Гималтдин</a:t>
            </a:r>
            <a:r>
              <a:rPr lang="ru-RU" dirty="0">
                <a:solidFill>
                  <a:schemeClr val="tx2">
                    <a:lumMod val="25000"/>
                  </a:schemeClr>
                </a:solidFill>
                <a:latin typeface="+mj-lt"/>
              </a:rPr>
              <a:t> прекрасно рисовал, делал он это легко, </a:t>
            </a:r>
          </a:p>
          <a:p>
            <a:r>
              <a:rPr lang="ru-RU" dirty="0">
                <a:solidFill>
                  <a:schemeClr val="tx2">
                    <a:lumMod val="25000"/>
                  </a:schemeClr>
                </a:solidFill>
                <a:latin typeface="+mj-lt"/>
              </a:rPr>
              <a:t>с удовольствием, </a:t>
            </a:r>
          </a:p>
          <a:p>
            <a:r>
              <a:rPr lang="ru-RU" dirty="0">
                <a:solidFill>
                  <a:schemeClr val="tx2">
                    <a:lumMod val="25000"/>
                  </a:schemeClr>
                </a:solidFill>
                <a:latin typeface="+mj-lt"/>
              </a:rPr>
              <a:t>от души. От его картин и портретов исходила аура счастья и жизнелюбия, </a:t>
            </a:r>
          </a:p>
          <a:p>
            <a:r>
              <a:rPr lang="ru-RU" dirty="0">
                <a:solidFill>
                  <a:schemeClr val="tx2">
                    <a:lumMod val="25000"/>
                  </a:schemeClr>
                </a:solidFill>
                <a:latin typeface="+mj-lt"/>
              </a:rPr>
              <a:t>каждая работа излучала</a:t>
            </a:r>
          </a:p>
          <a:p>
            <a:r>
              <a:rPr lang="ru-RU" dirty="0">
                <a:solidFill>
                  <a:schemeClr val="tx2">
                    <a:lumMod val="25000"/>
                  </a:schemeClr>
                </a:solidFill>
                <a:latin typeface="+mj-lt"/>
              </a:rPr>
              <a:t> свет и тепло. </a:t>
            </a:r>
          </a:p>
        </p:txBody>
      </p:sp>
      <p:pic>
        <p:nvPicPr>
          <p:cNvPr id="13" name="Рисунок 12" descr="1941 15.IV в г.Чирчик.jpg"/>
          <p:cNvPicPr>
            <a:picLocks noChangeAspect="1"/>
          </p:cNvPicPr>
          <p:nvPr/>
        </p:nvPicPr>
        <p:blipFill>
          <a:blip r:embed="rId4" cstate="screen">
            <a:clrChange>
              <a:clrFrom>
                <a:srgbClr val="FFFFFF"/>
              </a:clrFrom>
              <a:clrTo>
                <a:srgbClr val="FFFFFF">
                  <a:alpha val="0"/>
                </a:srgbClr>
              </a:clrTo>
            </a:clrChange>
          </a:blip>
          <a:stretch>
            <a:fillRect/>
          </a:stretch>
        </p:blipFill>
        <p:spPr>
          <a:xfrm>
            <a:off x="3428992" y="1071546"/>
            <a:ext cx="5293255" cy="399794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3321" name="Rectangle 9"/>
          <p:cNvSpPr>
            <a:spLocks noChangeArrowheads="1"/>
          </p:cNvSpPr>
          <p:nvPr/>
        </p:nvSpPr>
        <p:spPr bwMode="auto">
          <a:xfrm>
            <a:off x="4356100" y="5300663"/>
            <a:ext cx="4467225" cy="915987"/>
          </a:xfrm>
          <a:prstGeom prst="rect">
            <a:avLst/>
          </a:prstGeom>
          <a:noFill/>
          <a:ln w="9525">
            <a:noFill/>
            <a:miter lim="800000"/>
            <a:headEnd/>
            <a:tailEnd/>
          </a:ln>
          <a:effectLst/>
        </p:spPr>
        <p:txBody>
          <a:bodyPr>
            <a:spAutoFit/>
          </a:bodyPr>
          <a:lstStyle/>
          <a:p>
            <a:pPr>
              <a:spcBef>
                <a:spcPct val="50000"/>
              </a:spcBef>
            </a:pPr>
            <a:r>
              <a:rPr lang="ru-RU" i="1" dirty="0">
                <a:solidFill>
                  <a:schemeClr val="folHlink"/>
                </a:solidFill>
              </a:rPr>
              <a:t>Несколько лет работали вместе - он учителем рисования,  она – учительницей начальных классов.</a:t>
            </a:r>
            <a:r>
              <a:rPr lang="ru-RU" dirty="0">
                <a:solidFill>
                  <a:schemeClr val="folHlink"/>
                </a:solidFill>
              </a:rPr>
              <a:t> </a:t>
            </a:r>
          </a:p>
        </p:txBody>
      </p:sp>
      <p:sp>
        <p:nvSpPr>
          <p:cNvPr id="13322" name="Rectangle 10"/>
          <p:cNvSpPr>
            <a:spLocks noChangeArrowheads="1"/>
          </p:cNvSpPr>
          <p:nvPr/>
        </p:nvSpPr>
        <p:spPr bwMode="auto">
          <a:xfrm>
            <a:off x="179388" y="3073400"/>
            <a:ext cx="4465637" cy="3139321"/>
          </a:xfrm>
          <a:prstGeom prst="rect">
            <a:avLst/>
          </a:prstGeom>
          <a:noFill/>
          <a:ln w="9525">
            <a:noFill/>
            <a:miter lim="800000"/>
            <a:headEnd/>
            <a:tailEnd/>
          </a:ln>
          <a:effectLst/>
        </p:spPr>
        <p:txBody>
          <a:bodyPr anchor="ctr">
            <a:spAutoFit/>
          </a:bodyPr>
          <a:lstStyle/>
          <a:p>
            <a:pPr algn="just" eaLnBrk="0" hangingPunct="0"/>
            <a:r>
              <a:rPr lang="ru-RU" dirty="0" smtClean="0">
                <a:solidFill>
                  <a:schemeClr val="tx2">
                    <a:lumMod val="25000"/>
                  </a:schemeClr>
                </a:solidFill>
                <a:latin typeface="+mj-lt"/>
              </a:rPr>
              <a:t> </a:t>
            </a:r>
            <a:r>
              <a:rPr lang="ru-RU" dirty="0">
                <a:solidFill>
                  <a:schemeClr val="tx2">
                    <a:lumMod val="25000"/>
                  </a:schemeClr>
                </a:solidFill>
                <a:latin typeface="+mj-lt"/>
              </a:rPr>
              <a:t>А в ней, как оказалось,</a:t>
            </a:r>
          </a:p>
          <a:p>
            <a:pPr algn="just" eaLnBrk="0" hangingPunct="0"/>
            <a:r>
              <a:rPr lang="ru-RU" dirty="0">
                <a:solidFill>
                  <a:schemeClr val="tx2">
                    <a:lumMod val="25000"/>
                  </a:schemeClr>
                </a:solidFill>
                <a:latin typeface="+mj-lt"/>
              </a:rPr>
              <a:t> был заложен от бога</a:t>
            </a:r>
          </a:p>
          <a:p>
            <a:pPr algn="just" eaLnBrk="0" hangingPunct="0"/>
            <a:r>
              <a:rPr lang="ru-RU" dirty="0">
                <a:solidFill>
                  <a:schemeClr val="tx2">
                    <a:lumMod val="25000"/>
                  </a:schemeClr>
                </a:solidFill>
                <a:latin typeface="+mj-lt"/>
              </a:rPr>
              <a:t> талант педагога, да и</a:t>
            </a:r>
          </a:p>
          <a:p>
            <a:pPr algn="just" eaLnBrk="0" hangingPunct="0"/>
            <a:r>
              <a:rPr lang="ru-RU" dirty="0">
                <a:solidFill>
                  <a:schemeClr val="tx2">
                    <a:lumMod val="25000"/>
                  </a:schemeClr>
                </a:solidFill>
                <a:latin typeface="+mj-lt"/>
              </a:rPr>
              <a:t> в семье её были </a:t>
            </a:r>
          </a:p>
          <a:p>
            <a:pPr algn="just" eaLnBrk="0" hangingPunct="0"/>
            <a:r>
              <a:rPr lang="ru-RU" dirty="0">
                <a:solidFill>
                  <a:schemeClr val="tx2">
                    <a:lumMod val="25000"/>
                  </a:schemeClr>
                </a:solidFill>
                <a:latin typeface="+mj-lt"/>
              </a:rPr>
              <a:t>грамотные люди:</a:t>
            </a:r>
            <a:endParaRPr lang="en-US" dirty="0">
              <a:solidFill>
                <a:schemeClr val="tx2">
                  <a:lumMod val="25000"/>
                </a:schemeClr>
              </a:solidFill>
              <a:latin typeface="+mj-lt"/>
            </a:endParaRPr>
          </a:p>
          <a:p>
            <a:pPr algn="just" eaLnBrk="0" hangingPunct="0"/>
            <a:r>
              <a:rPr lang="ru-RU" dirty="0">
                <a:solidFill>
                  <a:schemeClr val="tx2">
                    <a:lumMod val="25000"/>
                  </a:schemeClr>
                </a:solidFill>
                <a:latin typeface="+mj-lt"/>
              </a:rPr>
              <a:t> отец-мулла, а брат</a:t>
            </a:r>
          </a:p>
          <a:p>
            <a:pPr algn="just" eaLnBrk="0" hangingPunct="0"/>
            <a:r>
              <a:rPr lang="ru-RU" dirty="0">
                <a:solidFill>
                  <a:schemeClr val="tx2">
                    <a:lumMod val="25000"/>
                  </a:schemeClr>
                </a:solidFill>
                <a:latin typeface="+mj-lt"/>
              </a:rPr>
              <a:t> в те годы работал</a:t>
            </a:r>
          </a:p>
          <a:p>
            <a:pPr algn="just" eaLnBrk="0" hangingPunct="0"/>
            <a:r>
              <a:rPr lang="ru-RU" dirty="0">
                <a:solidFill>
                  <a:schemeClr val="tx2">
                    <a:lumMod val="25000"/>
                  </a:schemeClr>
                </a:solidFill>
                <a:latin typeface="+mj-lt"/>
              </a:rPr>
              <a:t> председателем </a:t>
            </a:r>
          </a:p>
          <a:p>
            <a:pPr algn="just" eaLnBrk="0" hangingPunct="0"/>
            <a:r>
              <a:rPr lang="ru-RU" dirty="0">
                <a:solidFill>
                  <a:schemeClr val="tx2">
                    <a:lumMod val="25000"/>
                  </a:schemeClr>
                </a:solidFill>
                <a:latin typeface="+mj-lt"/>
              </a:rPr>
              <a:t>сельсовета.</a:t>
            </a:r>
          </a:p>
          <a:p>
            <a:pPr algn="just" eaLnBrk="0" hangingPunct="0"/>
            <a:r>
              <a:rPr lang="ru-RU" dirty="0">
                <a:solidFill>
                  <a:schemeClr val="tx2">
                    <a:lumMod val="25000"/>
                  </a:schemeClr>
                </a:solidFill>
                <a:latin typeface="+mj-lt"/>
              </a:rPr>
              <a:t>И по окончании школы,</a:t>
            </a:r>
          </a:p>
          <a:p>
            <a:pPr algn="just" eaLnBrk="0" hangingPunct="0"/>
            <a:r>
              <a:rPr lang="ru-RU" dirty="0">
                <a:solidFill>
                  <a:schemeClr val="tx2">
                    <a:lumMod val="25000"/>
                  </a:schemeClr>
                </a:solidFill>
                <a:latin typeface="+mj-lt"/>
              </a:rPr>
              <a:t> она тоже стала учительницей.</a:t>
            </a:r>
          </a:p>
        </p:txBody>
      </p:sp>
      <p:pic>
        <p:nvPicPr>
          <p:cNvPr id="9" name="Заголовок 2"/>
          <p:cNvPicPr>
            <a:picLocks noChangeArrowheads="1"/>
          </p:cNvPicPr>
          <p:nvPr/>
        </p:nvPicPr>
        <p:blipFill>
          <a:blip r:embed="rId5" cstate="screen"/>
          <a:srcRect/>
          <a:stretch>
            <a:fillRect/>
          </a:stretch>
        </p:blipFill>
        <p:spPr bwMode="auto">
          <a:xfrm>
            <a:off x="3500430" y="357166"/>
            <a:ext cx="7688257" cy="714380"/>
          </a:xfrm>
          <a:prstGeom prst="rect">
            <a:avLst/>
          </a:prstGeom>
          <a:noFill/>
          <a:ln w="6350" cap="rnd">
            <a:noFill/>
            <a:miter lim="800000"/>
            <a:headEnd/>
            <a:tailEnd/>
          </a:ln>
        </p:spPr>
      </p:pic>
    </p:spTree>
  </p:cSld>
  <p:clrMapOvr>
    <a:masterClrMapping/>
  </p:clrMapOvr>
  <p:transition advTm="25734">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3000"/>
                                        <p:tgtEl>
                                          <p:spTgt spid="13"/>
                                        </p:tgtEl>
                                      </p:cBhvr>
                                    </p:animEffect>
                                  </p:childTnLst>
                                </p:cTn>
                              </p:par>
                            </p:childTnLst>
                          </p:cTn>
                        </p:par>
                        <p:par>
                          <p:cTn id="15" fill="hold">
                            <p:stCondLst>
                              <p:cond delay="5000"/>
                            </p:stCondLst>
                            <p:childTnLst>
                              <p:par>
                                <p:cTn id="16" presetID="10" presetClass="entr" presetSubtype="0" fill="hold" grpId="0" nodeType="afterEffect">
                                  <p:stCondLst>
                                    <p:cond delay="0"/>
                                  </p:stCondLst>
                                  <p:childTnLst>
                                    <p:set>
                                      <p:cBhvr>
                                        <p:cTn id="17" dur="1" fill="hold">
                                          <p:stCondLst>
                                            <p:cond delay="0"/>
                                          </p:stCondLst>
                                        </p:cTn>
                                        <p:tgtEl>
                                          <p:spTgt spid="13322"/>
                                        </p:tgtEl>
                                        <p:attrNameLst>
                                          <p:attrName>style.visibility</p:attrName>
                                        </p:attrNameLst>
                                      </p:cBhvr>
                                      <p:to>
                                        <p:strVal val="visible"/>
                                      </p:to>
                                    </p:set>
                                    <p:animEffect transition="in" filter="fade">
                                      <p:cBhvr>
                                        <p:cTn id="18" dur="2000"/>
                                        <p:tgtEl>
                                          <p:spTgt spid="13322"/>
                                        </p:tgtEl>
                                      </p:cBhvr>
                                    </p:animEffect>
                                  </p:childTnLst>
                                </p:cTn>
                              </p:par>
                            </p:childTnLst>
                          </p:cTn>
                        </p:par>
                        <p:par>
                          <p:cTn id="19" fill="hold">
                            <p:stCondLst>
                              <p:cond delay="7000"/>
                            </p:stCondLst>
                            <p:childTnLst>
                              <p:par>
                                <p:cTn id="20" presetID="10" presetClass="entr" presetSubtype="0" fill="hold" grpId="0" nodeType="afterEffect">
                                  <p:stCondLst>
                                    <p:cond delay="0"/>
                                  </p:stCondLst>
                                  <p:childTnLst>
                                    <p:set>
                                      <p:cBhvr>
                                        <p:cTn id="21" dur="1" fill="hold">
                                          <p:stCondLst>
                                            <p:cond delay="0"/>
                                          </p:stCondLst>
                                        </p:cTn>
                                        <p:tgtEl>
                                          <p:spTgt spid="13321"/>
                                        </p:tgtEl>
                                        <p:attrNameLst>
                                          <p:attrName>style.visibility</p:attrName>
                                        </p:attrNameLst>
                                      </p:cBhvr>
                                      <p:to>
                                        <p:strVal val="visible"/>
                                      </p:to>
                                    </p:set>
                                    <p:animEffect transition="in" filter="fade">
                                      <p:cBhvr>
                                        <p:cTn id="22" dur="2000"/>
                                        <p:tgtEl>
                                          <p:spTgt spid="13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321" grpId="0"/>
      <p:bldP spid="133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 name="Text Box 10"/>
          <p:cNvSpPr txBox="1">
            <a:spLocks noChangeArrowheads="1"/>
          </p:cNvSpPr>
          <p:nvPr/>
        </p:nvSpPr>
        <p:spPr bwMode="auto">
          <a:xfrm>
            <a:off x="285720" y="2000240"/>
            <a:ext cx="2214578" cy="3416320"/>
          </a:xfrm>
          <a:prstGeom prst="rect">
            <a:avLst/>
          </a:prstGeom>
          <a:noFill/>
          <a:ln w="9525">
            <a:noFill/>
            <a:miter lim="800000"/>
            <a:headEnd/>
            <a:tailEnd/>
          </a:ln>
          <a:effectLst/>
        </p:spPr>
        <p:txBody>
          <a:bodyPr wrap="square">
            <a:spAutoFit/>
          </a:bodyPr>
          <a:lstStyle/>
          <a:p>
            <a:pPr>
              <a:spcBef>
                <a:spcPct val="50000"/>
              </a:spcBef>
            </a:pPr>
            <a:r>
              <a:rPr lang="ru-RU" i="1" dirty="0">
                <a:solidFill>
                  <a:srgbClr val="CC3300"/>
                </a:solidFill>
              </a:rPr>
              <a:t>Ей было всего 14 лет, </a:t>
            </a:r>
            <a:r>
              <a:rPr lang="en-US" i="1" dirty="0">
                <a:solidFill>
                  <a:srgbClr val="CC3300"/>
                </a:solidFill>
              </a:rPr>
              <a:t> </a:t>
            </a:r>
            <a:r>
              <a:rPr lang="ru-RU" i="1" dirty="0">
                <a:solidFill>
                  <a:srgbClr val="CC3300"/>
                </a:solidFill>
              </a:rPr>
              <a:t>но они поженились и стали очень счастливой парой. Несмотря       на 17 лет разницы в возрасте, они прекрасно ладили и понимали друг друга. </a:t>
            </a:r>
          </a:p>
        </p:txBody>
      </p:sp>
      <p:pic>
        <p:nvPicPr>
          <p:cNvPr id="11" name="Рисунок 10" descr="Копия фото5.jpg"/>
          <p:cNvPicPr>
            <a:picLocks noChangeAspect="1"/>
          </p:cNvPicPr>
          <p:nvPr/>
        </p:nvPicPr>
        <p:blipFill>
          <a:blip r:embed="rId3" cstate="screen"/>
          <a:stretch>
            <a:fillRect/>
          </a:stretch>
        </p:blipFill>
        <p:spPr>
          <a:xfrm>
            <a:off x="2488741" y="839853"/>
            <a:ext cx="3734165" cy="2640254"/>
          </a:xfrm>
          <a:prstGeom prst="rect">
            <a:avLst/>
          </a:prstGeom>
          <a:solidFill>
            <a:srgbClr val="FFFFFF">
              <a:shade val="85000"/>
            </a:srgbClr>
          </a:solidFill>
          <a:ln w="88900" cap="sq">
            <a:solidFill>
              <a:schemeClr val="accent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Заголовок 2"/>
          <p:cNvPicPr>
            <a:picLocks noChangeArrowheads="1"/>
          </p:cNvPicPr>
          <p:nvPr/>
        </p:nvPicPr>
        <p:blipFill>
          <a:blip r:embed="rId4" cstate="screen"/>
          <a:srcRect/>
          <a:stretch>
            <a:fillRect/>
          </a:stretch>
        </p:blipFill>
        <p:spPr bwMode="auto">
          <a:xfrm>
            <a:off x="2928926" y="142852"/>
            <a:ext cx="8474075" cy="777875"/>
          </a:xfrm>
          <a:prstGeom prst="rect">
            <a:avLst/>
          </a:prstGeom>
          <a:noFill/>
          <a:ln w="6350" cap="rnd">
            <a:noFill/>
            <a:miter lim="800000"/>
            <a:headEnd/>
            <a:tailEnd/>
          </a:ln>
        </p:spPr>
      </p:pic>
      <p:pic>
        <p:nvPicPr>
          <p:cNvPr id="11281" name="Picture 17" descr="первый ребёнок 1933-34"/>
          <p:cNvPicPr>
            <a:picLocks noChangeAspect="1" noChangeArrowheads="1"/>
          </p:cNvPicPr>
          <p:nvPr/>
        </p:nvPicPr>
        <p:blipFill>
          <a:blip r:embed="rId5" cstate="screen"/>
          <a:srcRect/>
          <a:stretch>
            <a:fillRect/>
          </a:stretch>
        </p:blipFill>
        <p:spPr bwMode="auto">
          <a:xfrm>
            <a:off x="6072198" y="1714488"/>
            <a:ext cx="2744788" cy="3995737"/>
          </a:xfrm>
          <a:prstGeom prst="rect">
            <a:avLst/>
          </a:prstGeom>
          <a:solidFill>
            <a:srgbClr val="FFFFFF">
              <a:shade val="85000"/>
            </a:srgbClr>
          </a:solidFill>
          <a:ln w="88900" cap="sq">
            <a:solidFill>
              <a:schemeClr val="bg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286" name="Text Box 22"/>
          <p:cNvSpPr txBox="1">
            <a:spLocks noChangeArrowheads="1"/>
          </p:cNvSpPr>
          <p:nvPr/>
        </p:nvSpPr>
        <p:spPr bwMode="auto">
          <a:xfrm>
            <a:off x="357158" y="357166"/>
            <a:ext cx="2143140" cy="2062103"/>
          </a:xfrm>
          <a:prstGeom prst="rect">
            <a:avLst/>
          </a:prstGeom>
          <a:noFill/>
          <a:ln w="9525">
            <a:noFill/>
            <a:miter lim="800000"/>
            <a:headEnd/>
            <a:tailEnd/>
          </a:ln>
          <a:effectLst/>
        </p:spPr>
        <p:txBody>
          <a:bodyPr wrap="square">
            <a:spAutoFit/>
          </a:bodyPr>
          <a:lstStyle/>
          <a:p>
            <a:r>
              <a:rPr lang="ru-RU" sz="1600" dirty="0">
                <a:solidFill>
                  <a:schemeClr val="folHlink"/>
                </a:solidFill>
                <a:latin typeface="+mj-lt"/>
              </a:rPr>
              <a:t>Он был небольшого роста,</a:t>
            </a:r>
          </a:p>
          <a:p>
            <a:r>
              <a:rPr lang="ru-RU" sz="1600" dirty="0">
                <a:solidFill>
                  <a:schemeClr val="folHlink"/>
                </a:solidFill>
                <a:latin typeface="+mj-lt"/>
              </a:rPr>
              <a:t> не отличался красотой внешней,</a:t>
            </a:r>
          </a:p>
          <a:p>
            <a:r>
              <a:rPr lang="ru-RU" sz="1600" dirty="0">
                <a:solidFill>
                  <a:schemeClr val="folHlink"/>
                </a:solidFill>
                <a:latin typeface="+mj-lt"/>
              </a:rPr>
              <a:t> но покорил её богатством души.</a:t>
            </a:r>
          </a:p>
          <a:p>
            <a:r>
              <a:rPr lang="ru-RU" sz="1600" dirty="0">
                <a:solidFill>
                  <a:schemeClr val="folHlink"/>
                </a:solidFill>
                <a:latin typeface="+mj-lt"/>
              </a:rPr>
              <a:t> </a:t>
            </a:r>
            <a:r>
              <a:rPr lang="ru-RU" sz="1600" dirty="0" smtClean="0">
                <a:solidFill>
                  <a:schemeClr val="folHlink"/>
                </a:solidFill>
                <a:latin typeface="+mj-lt"/>
              </a:rPr>
              <a:t>    </a:t>
            </a:r>
            <a:endParaRPr lang="ru-RU" sz="1600" dirty="0">
              <a:solidFill>
                <a:schemeClr val="folHlink"/>
              </a:solidFill>
              <a:latin typeface="+mj-lt"/>
            </a:endParaRPr>
          </a:p>
          <a:p>
            <a:endParaRPr lang="ru-RU" sz="1600" dirty="0">
              <a:solidFill>
                <a:schemeClr val="folHlink"/>
              </a:solidFill>
            </a:endParaRPr>
          </a:p>
        </p:txBody>
      </p:sp>
      <p:sp>
        <p:nvSpPr>
          <p:cNvPr id="11287" name="Text Box 23"/>
          <p:cNvSpPr txBox="1">
            <a:spLocks noChangeArrowheads="1"/>
          </p:cNvSpPr>
          <p:nvPr/>
        </p:nvSpPr>
        <p:spPr bwMode="auto">
          <a:xfrm rot="21115019">
            <a:off x="3286116" y="3857628"/>
            <a:ext cx="2592387" cy="2047875"/>
          </a:xfrm>
          <a:prstGeom prst="rect">
            <a:avLst/>
          </a:prstGeom>
          <a:noFill/>
          <a:ln w="9525">
            <a:noFill/>
            <a:miter lim="800000"/>
            <a:headEnd/>
            <a:tailEnd/>
          </a:ln>
          <a:effectLst/>
        </p:spPr>
        <p:txBody>
          <a:bodyPr>
            <a:spAutoFit/>
          </a:bodyPr>
          <a:lstStyle/>
          <a:p>
            <a:r>
              <a:rPr lang="ru-RU" sz="1600" i="1" dirty="0">
                <a:solidFill>
                  <a:srgbClr val="CC3300"/>
                </a:solidFill>
              </a:rPr>
              <a:t>Большая разница в возрасте </a:t>
            </a:r>
          </a:p>
          <a:p>
            <a:r>
              <a:rPr lang="ru-RU" sz="1600" i="1" dirty="0">
                <a:solidFill>
                  <a:srgbClr val="CC3300"/>
                </a:solidFill>
              </a:rPr>
              <a:t>не помешала им любить друг друга,</a:t>
            </a:r>
          </a:p>
          <a:p>
            <a:r>
              <a:rPr lang="ru-RU" sz="1600" i="1" dirty="0">
                <a:solidFill>
                  <a:srgbClr val="CC3300"/>
                </a:solidFill>
              </a:rPr>
              <a:t> любить и верить в будущее, в надёжность их чувств…</a:t>
            </a:r>
          </a:p>
          <a:p>
            <a:endParaRPr lang="ru-RU" sz="1600" dirty="0">
              <a:solidFill>
                <a:srgbClr val="CC3300"/>
              </a:solidFill>
            </a:endParaRPr>
          </a:p>
        </p:txBody>
      </p:sp>
      <p:sp>
        <p:nvSpPr>
          <p:cNvPr id="11288" name="Text Box 24"/>
          <p:cNvSpPr txBox="1">
            <a:spLocks noChangeArrowheads="1"/>
          </p:cNvSpPr>
          <p:nvPr/>
        </p:nvSpPr>
        <p:spPr bwMode="auto">
          <a:xfrm>
            <a:off x="6072198" y="5688449"/>
            <a:ext cx="2571774" cy="1169551"/>
          </a:xfrm>
          <a:prstGeom prst="rect">
            <a:avLst/>
          </a:prstGeom>
          <a:noFill/>
          <a:ln w="9525">
            <a:noFill/>
            <a:miter lim="800000"/>
            <a:headEnd/>
            <a:tailEnd/>
          </a:ln>
          <a:effectLst/>
        </p:spPr>
        <p:txBody>
          <a:bodyPr wrap="square">
            <a:spAutoFit/>
          </a:bodyPr>
          <a:lstStyle/>
          <a:p>
            <a:r>
              <a:rPr lang="ru-RU" sz="1400" b="1" i="1" dirty="0">
                <a:solidFill>
                  <a:srgbClr val="663300"/>
                </a:solidFill>
              </a:rPr>
              <a:t>1933г. На портрете,</a:t>
            </a:r>
          </a:p>
          <a:p>
            <a:r>
              <a:rPr lang="ru-RU" sz="1400" b="1" i="1" dirty="0">
                <a:solidFill>
                  <a:srgbClr val="663300"/>
                </a:solidFill>
              </a:rPr>
              <a:t> написанном мужем, </a:t>
            </a:r>
          </a:p>
          <a:p>
            <a:r>
              <a:rPr lang="ru-RU" sz="1400" b="1" i="1" dirty="0">
                <a:solidFill>
                  <a:srgbClr val="663300"/>
                </a:solidFill>
              </a:rPr>
              <a:t>сын-первенец.</a:t>
            </a:r>
          </a:p>
          <a:p>
            <a:endParaRPr lang="ru-RU" sz="1400" dirty="0"/>
          </a:p>
          <a:p>
            <a:endParaRPr lang="ru-RU" sz="1400" dirty="0"/>
          </a:p>
        </p:txBody>
      </p:sp>
      <p:sp>
        <p:nvSpPr>
          <p:cNvPr id="9" name="TextBox 8"/>
          <p:cNvSpPr txBox="1"/>
          <p:nvPr/>
        </p:nvSpPr>
        <p:spPr>
          <a:xfrm>
            <a:off x="285720" y="5357826"/>
            <a:ext cx="3500462" cy="1200329"/>
          </a:xfrm>
          <a:prstGeom prst="rect">
            <a:avLst/>
          </a:prstGeom>
          <a:noFill/>
        </p:spPr>
        <p:txBody>
          <a:bodyPr wrap="square" rtlCol="0">
            <a:spAutoFit/>
          </a:bodyPr>
          <a:lstStyle/>
          <a:p>
            <a:r>
              <a:rPr lang="ru-RU" dirty="0" smtClean="0">
                <a:solidFill>
                  <a:schemeClr val="folHlink"/>
                </a:solidFill>
              </a:rPr>
              <a:t>Один за другим в молодой семье</a:t>
            </a:r>
          </a:p>
          <a:p>
            <a:r>
              <a:rPr lang="ru-RU" dirty="0" smtClean="0">
                <a:solidFill>
                  <a:schemeClr val="folHlink"/>
                </a:solidFill>
              </a:rPr>
              <a:t> родилось пятеро сыновей, </a:t>
            </a:r>
          </a:p>
          <a:p>
            <a:r>
              <a:rPr lang="ru-RU" dirty="0" smtClean="0">
                <a:solidFill>
                  <a:schemeClr val="folHlink"/>
                </a:solidFill>
              </a:rPr>
              <a:t> выжили только двое… </a:t>
            </a:r>
            <a:endParaRPr lang="ru-RU" dirty="0">
              <a:solidFill>
                <a:schemeClr val="folHlink"/>
              </a:solidFill>
            </a:endParaRPr>
          </a:p>
        </p:txBody>
      </p:sp>
    </p:spTree>
  </p:cSld>
  <p:clrMapOvr>
    <a:masterClrMapping/>
  </p:clrMapOvr>
  <p:transition advTm="25109">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0"/>
                                        <p:tgtEl>
                                          <p:spTgt spid="11"/>
                                        </p:tgtEl>
                                      </p:cBhvr>
                                    </p:animEffect>
                                  </p:childTnLst>
                                </p:cTn>
                              </p:par>
                            </p:childTnLst>
                          </p:cTn>
                        </p:par>
                        <p:par>
                          <p:cTn id="8" fill="hold">
                            <p:stCondLst>
                              <p:cond delay="3000"/>
                            </p:stCondLst>
                            <p:childTnLst>
                              <p:par>
                                <p:cTn id="9" presetID="10" presetClass="entr" presetSubtype="0" fill="hold" grpId="0" nodeType="afterEffect">
                                  <p:stCondLst>
                                    <p:cond delay="0"/>
                                  </p:stCondLst>
                                  <p:childTnLst>
                                    <p:set>
                                      <p:cBhvr>
                                        <p:cTn id="10" dur="1" fill="hold">
                                          <p:stCondLst>
                                            <p:cond delay="0"/>
                                          </p:stCondLst>
                                        </p:cTn>
                                        <p:tgtEl>
                                          <p:spTgt spid="11286"/>
                                        </p:tgtEl>
                                        <p:attrNameLst>
                                          <p:attrName>style.visibility</p:attrName>
                                        </p:attrNameLst>
                                      </p:cBhvr>
                                      <p:to>
                                        <p:strVal val="visible"/>
                                      </p:to>
                                    </p:set>
                                    <p:animEffect transition="in" filter="fade">
                                      <p:cBhvr>
                                        <p:cTn id="11" dur="1000"/>
                                        <p:tgtEl>
                                          <p:spTgt spid="1128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1281"/>
                                        </p:tgtEl>
                                        <p:attrNameLst>
                                          <p:attrName>style.visibility</p:attrName>
                                        </p:attrNameLst>
                                      </p:cBhvr>
                                      <p:to>
                                        <p:strVal val="visible"/>
                                      </p:to>
                                    </p:set>
                                    <p:animEffect transition="in" filter="fade">
                                      <p:cBhvr>
                                        <p:cTn id="15" dur="2000"/>
                                        <p:tgtEl>
                                          <p:spTgt spid="11281"/>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1274"/>
                                        </p:tgtEl>
                                        <p:attrNameLst>
                                          <p:attrName>style.visibility</p:attrName>
                                        </p:attrNameLst>
                                      </p:cBhvr>
                                      <p:to>
                                        <p:strVal val="visible"/>
                                      </p:to>
                                    </p:set>
                                    <p:animEffect transition="in" filter="fade">
                                      <p:cBhvr>
                                        <p:cTn id="19" dur="2000"/>
                                        <p:tgtEl>
                                          <p:spTgt spid="11274"/>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1288"/>
                                        </p:tgtEl>
                                        <p:attrNameLst>
                                          <p:attrName>style.visibility</p:attrName>
                                        </p:attrNameLst>
                                      </p:cBhvr>
                                      <p:to>
                                        <p:strVal val="visible"/>
                                      </p:to>
                                    </p:set>
                                    <p:animEffect transition="in" filter="fade">
                                      <p:cBhvr>
                                        <p:cTn id="27" dur="2000"/>
                                        <p:tgtEl>
                                          <p:spTgt spid="11288"/>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1287"/>
                                        </p:tgtEl>
                                        <p:attrNameLst>
                                          <p:attrName>style.visibility</p:attrName>
                                        </p:attrNameLst>
                                      </p:cBhvr>
                                      <p:to>
                                        <p:strVal val="visible"/>
                                      </p:to>
                                    </p:set>
                                    <p:animEffect transition="in" filter="fade">
                                      <p:cBhvr>
                                        <p:cTn id="31" dur="2000"/>
                                        <p:tgtEl>
                                          <p:spTgt spid="11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4" grpId="0"/>
      <p:bldP spid="11286" grpId="0"/>
      <p:bldP spid="11287" grpId="0"/>
      <p:bldP spid="1128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Рисунок 7" descr="Vintage_Paper_Texture_by_KillxThexScenexStock.jpg"/>
          <p:cNvPicPr>
            <a:picLocks noChangeAspect="1"/>
          </p:cNvPicPr>
          <p:nvPr/>
        </p:nvPicPr>
        <p:blipFill>
          <a:blip r:embed="rId3" cstate="screen"/>
          <a:srcRect/>
          <a:stretch>
            <a:fillRect/>
          </a:stretch>
        </p:blipFill>
        <p:spPr bwMode="auto">
          <a:xfrm>
            <a:off x="0" y="0"/>
            <a:ext cx="4140200" cy="6858000"/>
          </a:xfrm>
          <a:prstGeom prst="rect">
            <a:avLst/>
          </a:prstGeom>
          <a:noFill/>
          <a:ln w="9525">
            <a:noFill/>
            <a:miter lim="800000"/>
            <a:headEnd/>
            <a:tailEnd/>
          </a:ln>
        </p:spPr>
      </p:pic>
      <p:sp>
        <p:nvSpPr>
          <p:cNvPr id="13" name="TextBox 12"/>
          <p:cNvSpPr txBox="1"/>
          <p:nvPr/>
        </p:nvSpPr>
        <p:spPr>
          <a:xfrm>
            <a:off x="4284663" y="4797425"/>
            <a:ext cx="4679950" cy="2014538"/>
          </a:xfrm>
          <a:prstGeom prst="rect">
            <a:avLst/>
          </a:prstGeom>
          <a:noFill/>
        </p:spPr>
        <p:txBody>
          <a:bodyPr>
            <a:spAutoFit/>
          </a:bodyPr>
          <a:lstStyle/>
          <a:p>
            <a:pPr algn="just"/>
            <a:r>
              <a:rPr lang="ru-RU" dirty="0">
                <a:solidFill>
                  <a:srgbClr val="CC3300"/>
                </a:solidFill>
                <a:latin typeface="Cassandra" pitchFamily="66" charset="0"/>
              </a:rPr>
              <a:t>Те же нотки тревоги и заботы в последнем письме, которое он прислал из Сталинграда. </a:t>
            </a:r>
            <a:r>
              <a:rPr lang="ru-RU" dirty="0">
                <a:solidFill>
                  <a:srgbClr val="CC3300"/>
                </a:solidFill>
              </a:rPr>
              <a:t>Он прекрасно понимал. что его в любую минуту могут убить и словно чувствовал себя виноватым в её одиночестве. </a:t>
            </a:r>
          </a:p>
          <a:p>
            <a:pPr algn="just"/>
            <a:endParaRPr lang="ru-RU" dirty="0">
              <a:solidFill>
                <a:srgbClr val="CC3300"/>
              </a:solidFill>
              <a:latin typeface="Cassandra" pitchFamily="66" charset="0"/>
            </a:endParaRPr>
          </a:p>
        </p:txBody>
      </p:sp>
      <p:sp>
        <p:nvSpPr>
          <p:cNvPr id="12301" name="Rectangle 13"/>
          <p:cNvSpPr>
            <a:spLocks noChangeArrowheads="1"/>
          </p:cNvSpPr>
          <p:nvPr/>
        </p:nvSpPr>
        <p:spPr bwMode="auto">
          <a:xfrm>
            <a:off x="250825" y="533400"/>
            <a:ext cx="3457575" cy="5909310"/>
          </a:xfrm>
          <a:prstGeom prst="rect">
            <a:avLst/>
          </a:prstGeom>
          <a:noFill/>
          <a:ln w="9525">
            <a:noFill/>
            <a:miter lim="800000"/>
            <a:headEnd/>
            <a:tailEnd/>
          </a:ln>
          <a:effectLst/>
        </p:spPr>
        <p:txBody>
          <a:bodyPr anchor="ctr">
            <a:spAutoFit/>
          </a:bodyPr>
          <a:lstStyle/>
          <a:p>
            <a:pPr eaLnBrk="0" hangingPunct="0"/>
            <a:r>
              <a:rPr lang="ru-RU" dirty="0">
                <a:solidFill>
                  <a:schemeClr val="folHlink"/>
                </a:solidFill>
                <a:latin typeface="Century Schoolbook" pitchFamily="18" charset="0"/>
              </a:rPr>
              <a:t>Перед войной жили</a:t>
            </a:r>
          </a:p>
          <a:p>
            <a:pPr eaLnBrk="0" hangingPunct="0"/>
            <a:r>
              <a:rPr lang="ru-RU" dirty="0">
                <a:solidFill>
                  <a:schemeClr val="folHlink"/>
                </a:solidFill>
                <a:latin typeface="Century Schoolbook" pitchFamily="18" charset="0"/>
              </a:rPr>
              <a:t> и работали в Ташкенте.</a:t>
            </a:r>
          </a:p>
          <a:p>
            <a:pPr eaLnBrk="0" hangingPunct="0"/>
            <a:r>
              <a:rPr lang="ru-RU" dirty="0">
                <a:solidFill>
                  <a:schemeClr val="folHlink"/>
                </a:solidFill>
                <a:latin typeface="Century Schoolbook" pitchFamily="18" charset="0"/>
              </a:rPr>
              <a:t> Но её женское счастье длилось недолго. </a:t>
            </a:r>
            <a:endParaRPr lang="ru-RU" dirty="0" smtClean="0">
              <a:solidFill>
                <a:schemeClr val="folHlink"/>
              </a:solidFill>
              <a:latin typeface="Century Schoolbook" pitchFamily="18" charset="0"/>
            </a:endParaRPr>
          </a:p>
          <a:p>
            <a:pPr eaLnBrk="0" hangingPunct="0"/>
            <a:r>
              <a:rPr lang="ru-RU" dirty="0" smtClean="0">
                <a:solidFill>
                  <a:schemeClr val="folHlink"/>
                </a:solidFill>
                <a:latin typeface="Century Schoolbook" pitchFamily="18" charset="0"/>
              </a:rPr>
              <a:t>Когда </a:t>
            </a:r>
            <a:r>
              <a:rPr lang="ru-RU" dirty="0">
                <a:solidFill>
                  <a:schemeClr val="folHlink"/>
                </a:solidFill>
                <a:latin typeface="Century Schoolbook" pitchFamily="18" charset="0"/>
              </a:rPr>
              <a:t>началась война, они вернулись </a:t>
            </a:r>
            <a:r>
              <a:rPr lang="ru-RU" dirty="0" smtClean="0">
                <a:solidFill>
                  <a:schemeClr val="folHlink"/>
                </a:solidFill>
                <a:latin typeface="Century Schoolbook" pitchFamily="18" charset="0"/>
              </a:rPr>
              <a:t>в </a:t>
            </a:r>
            <a:r>
              <a:rPr lang="ru-RU" dirty="0">
                <a:solidFill>
                  <a:schemeClr val="folHlink"/>
                </a:solidFill>
                <a:latin typeface="Century Schoolbook" pitchFamily="18" charset="0"/>
              </a:rPr>
              <a:t>родные </a:t>
            </a:r>
            <a:r>
              <a:rPr lang="ru-RU" dirty="0" smtClean="0">
                <a:solidFill>
                  <a:schemeClr val="folHlink"/>
                </a:solidFill>
                <a:latin typeface="Century Schoolbook" pitchFamily="18" charset="0"/>
              </a:rPr>
              <a:t>края.</a:t>
            </a:r>
          </a:p>
          <a:p>
            <a:pPr eaLnBrk="0" hangingPunct="0"/>
            <a:r>
              <a:rPr lang="ru-RU" dirty="0" err="1" smtClean="0">
                <a:solidFill>
                  <a:schemeClr val="folHlink"/>
                </a:solidFill>
                <a:latin typeface="Century Schoolbook" pitchFamily="18" charset="0"/>
              </a:rPr>
              <a:t>Гималтдин</a:t>
            </a:r>
            <a:r>
              <a:rPr lang="ru-RU" dirty="0" smtClean="0">
                <a:solidFill>
                  <a:schemeClr val="folHlink"/>
                </a:solidFill>
                <a:latin typeface="Century Schoolbook" pitchFamily="18" charset="0"/>
              </a:rPr>
              <a:t> </a:t>
            </a:r>
            <a:r>
              <a:rPr lang="ru-RU" dirty="0" err="1">
                <a:solidFill>
                  <a:schemeClr val="folHlink"/>
                </a:solidFill>
                <a:latin typeface="Century Schoolbook" pitchFamily="18" charset="0"/>
              </a:rPr>
              <a:t>Мифтахов</a:t>
            </a:r>
            <a:r>
              <a:rPr lang="ru-RU" dirty="0">
                <a:solidFill>
                  <a:schemeClr val="folHlink"/>
                </a:solidFill>
                <a:latin typeface="Century Schoolbook" pitchFamily="18" charset="0"/>
              </a:rPr>
              <a:t> ушёл на фронт добровольцем. Не мог он - учитель, остаться дома, когда враг топтал </a:t>
            </a:r>
            <a:r>
              <a:rPr lang="ru-RU" dirty="0" smtClean="0">
                <a:solidFill>
                  <a:schemeClr val="folHlink"/>
                </a:solidFill>
                <a:latin typeface="Century Schoolbook" pitchFamily="18" charset="0"/>
              </a:rPr>
              <a:t>землю его многонациональной Родины.</a:t>
            </a:r>
          </a:p>
          <a:p>
            <a:pPr eaLnBrk="0" hangingPunct="0"/>
            <a:r>
              <a:rPr lang="ru-RU" dirty="0" smtClean="0">
                <a:solidFill>
                  <a:schemeClr val="folHlink"/>
                </a:solidFill>
                <a:latin typeface="Century Schoolbook" pitchFamily="18" charset="0"/>
              </a:rPr>
              <a:t>Перед </a:t>
            </a:r>
            <a:r>
              <a:rPr lang="ru-RU" dirty="0">
                <a:solidFill>
                  <a:schemeClr val="folHlink"/>
                </a:solidFill>
                <a:latin typeface="Century Schoolbook" pitchFamily="18" charset="0"/>
              </a:rPr>
              <a:t>уходом он отправил её с детьми в дер. Степное </a:t>
            </a:r>
            <a:r>
              <a:rPr lang="ru-RU" dirty="0" smtClean="0">
                <a:solidFill>
                  <a:schemeClr val="folHlink"/>
                </a:solidFill>
                <a:latin typeface="Century Schoolbook" pitchFamily="18" charset="0"/>
              </a:rPr>
              <a:t>Озеро.</a:t>
            </a:r>
          </a:p>
          <a:p>
            <a:pPr eaLnBrk="0" hangingPunct="0"/>
            <a:r>
              <a:rPr lang="ru-RU" dirty="0" smtClean="0">
                <a:solidFill>
                  <a:schemeClr val="folHlink"/>
                </a:solidFill>
                <a:latin typeface="Century Schoolbook" pitchFamily="18" charset="0"/>
              </a:rPr>
              <a:t>Он </a:t>
            </a:r>
            <a:r>
              <a:rPr lang="ru-RU" dirty="0">
                <a:solidFill>
                  <a:schemeClr val="folHlink"/>
                </a:solidFill>
                <a:latin typeface="Century Schoolbook" pitchFamily="18" charset="0"/>
              </a:rPr>
              <a:t>всегда очень волновался за неё: </a:t>
            </a:r>
          </a:p>
          <a:p>
            <a:pPr eaLnBrk="0" hangingPunct="0"/>
            <a:r>
              <a:rPr lang="ru-RU" dirty="0">
                <a:solidFill>
                  <a:schemeClr val="folHlink"/>
                </a:solidFill>
                <a:latin typeface="Century Schoolbook" pitchFamily="18" charset="0"/>
              </a:rPr>
              <a:t>как она там среди чужих для неё людей одна, с детьми, ведь младшему было всего несколько месяцев от роду?</a:t>
            </a:r>
            <a:r>
              <a:rPr lang="ru-RU" dirty="0">
                <a:latin typeface="Century Schoolbook" pitchFamily="18" charset="0"/>
              </a:rPr>
              <a:t> </a:t>
            </a:r>
          </a:p>
        </p:txBody>
      </p:sp>
      <p:pic>
        <p:nvPicPr>
          <p:cNvPr id="7" name="Рисунок 6" descr="письмо 1 стр.цв..jpg"/>
          <p:cNvPicPr>
            <a:picLocks noChangeAspect="1"/>
          </p:cNvPicPr>
          <p:nvPr/>
        </p:nvPicPr>
        <p:blipFill>
          <a:blip r:embed="rId4" cstate="screen">
            <a:clrChange>
              <a:clrFrom>
                <a:srgbClr val="FFFFFF"/>
              </a:clrFrom>
              <a:clrTo>
                <a:srgbClr val="FFFFFF">
                  <a:alpha val="0"/>
                </a:srgbClr>
              </a:clrTo>
            </a:clrChange>
          </a:blip>
          <a:srcRect/>
          <a:stretch>
            <a:fillRect/>
          </a:stretch>
        </p:blipFill>
        <p:spPr bwMode="auto">
          <a:xfrm rot="-780796">
            <a:off x="4809427" y="2012891"/>
            <a:ext cx="3571875" cy="2516188"/>
          </a:xfrm>
          <a:prstGeom prst="rect">
            <a:avLst/>
          </a:prstGeom>
          <a:noFill/>
          <a:ln w="9525">
            <a:noFill/>
            <a:miter lim="800000"/>
            <a:headEnd/>
            <a:tailEnd/>
          </a:ln>
          <a:effectLst>
            <a:outerShdw algn="tl" rotWithShape="0">
              <a:srgbClr val="000000">
                <a:alpha val="70000"/>
              </a:srgbClr>
            </a:outerShdw>
          </a:effectLst>
        </p:spPr>
      </p:pic>
      <p:pic>
        <p:nvPicPr>
          <p:cNvPr id="9" name="Рисунок 8" descr="открытие памятника 030.jpg"/>
          <p:cNvPicPr>
            <a:picLocks noChangeAspect="1"/>
          </p:cNvPicPr>
          <p:nvPr/>
        </p:nvPicPr>
        <p:blipFill>
          <a:blip r:embed="rId5" cstate="screen">
            <a:clrChange>
              <a:clrFrom>
                <a:srgbClr val="FFFFFF"/>
              </a:clrFrom>
              <a:clrTo>
                <a:srgbClr val="FFFFFF">
                  <a:alpha val="0"/>
                </a:srgbClr>
              </a:clrTo>
            </a:clrChange>
          </a:blip>
          <a:srcRect/>
          <a:stretch>
            <a:fillRect/>
          </a:stretch>
        </p:blipFill>
        <p:spPr bwMode="auto">
          <a:xfrm rot="464973">
            <a:off x="4607461" y="783165"/>
            <a:ext cx="4378325" cy="2643188"/>
          </a:xfrm>
          <a:prstGeom prst="rect">
            <a:avLst/>
          </a:prstGeom>
          <a:noFill/>
          <a:ln w="9525">
            <a:noFill/>
            <a:miter lim="800000"/>
            <a:headEnd/>
            <a:tailEnd/>
          </a:ln>
          <a:effectLst>
            <a:outerShdw algn="tl" rotWithShape="0">
              <a:srgbClr val="000000">
                <a:alpha val="70000"/>
              </a:srgbClr>
            </a:outerShdw>
          </a:effectLst>
        </p:spPr>
      </p:pic>
      <p:pic>
        <p:nvPicPr>
          <p:cNvPr id="14" name="Заголовок 2"/>
          <p:cNvPicPr>
            <a:picLocks noChangeArrowheads="1"/>
          </p:cNvPicPr>
          <p:nvPr/>
        </p:nvPicPr>
        <p:blipFill>
          <a:blip r:embed="rId6" cstate="screen"/>
          <a:srcRect/>
          <a:stretch>
            <a:fillRect/>
          </a:stretch>
        </p:blipFill>
        <p:spPr bwMode="auto">
          <a:xfrm>
            <a:off x="3929058" y="142852"/>
            <a:ext cx="7188191" cy="642942"/>
          </a:xfrm>
          <a:prstGeom prst="rect">
            <a:avLst/>
          </a:prstGeom>
          <a:noFill/>
          <a:ln w="6350" cap="rnd">
            <a:noFill/>
            <a:miter lim="800000"/>
            <a:headEnd/>
            <a:tailEnd/>
          </a:ln>
        </p:spPr>
      </p:pic>
    </p:spTree>
  </p:cSld>
  <p:clrMapOvr>
    <a:masterClrMapping/>
  </p:clrMapOvr>
  <p:transition advTm="33875">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301">
                                            <p:txEl>
                                              <p:pRg st="0" end="0"/>
                                            </p:txEl>
                                          </p:spTgt>
                                        </p:tgtEl>
                                        <p:attrNameLst>
                                          <p:attrName>style.visibility</p:attrName>
                                        </p:attrNameLst>
                                      </p:cBhvr>
                                      <p:to>
                                        <p:strVal val="visible"/>
                                      </p:to>
                                    </p:set>
                                    <p:animEffect transition="in" filter="fade">
                                      <p:cBhvr>
                                        <p:cTn id="7" dur="1000"/>
                                        <p:tgtEl>
                                          <p:spTgt spid="12301">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301">
                                            <p:txEl>
                                              <p:pRg st="1" end="1"/>
                                            </p:txEl>
                                          </p:spTgt>
                                        </p:tgtEl>
                                        <p:attrNameLst>
                                          <p:attrName>style.visibility</p:attrName>
                                        </p:attrNameLst>
                                      </p:cBhvr>
                                      <p:to>
                                        <p:strVal val="visible"/>
                                      </p:to>
                                    </p:set>
                                    <p:animEffect transition="in" filter="fade">
                                      <p:cBhvr>
                                        <p:cTn id="11" dur="1000"/>
                                        <p:tgtEl>
                                          <p:spTgt spid="12301">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301">
                                            <p:txEl>
                                              <p:pRg st="2" end="2"/>
                                            </p:txEl>
                                          </p:spTgt>
                                        </p:tgtEl>
                                        <p:attrNameLst>
                                          <p:attrName>style.visibility</p:attrName>
                                        </p:attrNameLst>
                                      </p:cBhvr>
                                      <p:to>
                                        <p:strVal val="visible"/>
                                      </p:to>
                                    </p:set>
                                    <p:animEffect transition="in" filter="fade">
                                      <p:cBhvr>
                                        <p:cTn id="15" dur="1000"/>
                                        <p:tgtEl>
                                          <p:spTgt spid="12301">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301">
                                            <p:txEl>
                                              <p:pRg st="3" end="3"/>
                                            </p:txEl>
                                          </p:spTgt>
                                        </p:tgtEl>
                                        <p:attrNameLst>
                                          <p:attrName>style.visibility</p:attrName>
                                        </p:attrNameLst>
                                      </p:cBhvr>
                                      <p:to>
                                        <p:strVal val="visible"/>
                                      </p:to>
                                    </p:set>
                                    <p:animEffect transition="in" filter="fade">
                                      <p:cBhvr>
                                        <p:cTn id="19" dur="1000"/>
                                        <p:tgtEl>
                                          <p:spTgt spid="12301">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2301">
                                            <p:txEl>
                                              <p:pRg st="4" end="4"/>
                                            </p:txEl>
                                          </p:spTgt>
                                        </p:tgtEl>
                                        <p:attrNameLst>
                                          <p:attrName>style.visibility</p:attrName>
                                        </p:attrNameLst>
                                      </p:cBhvr>
                                      <p:to>
                                        <p:strVal val="visible"/>
                                      </p:to>
                                    </p:set>
                                    <p:animEffect transition="in" filter="fade">
                                      <p:cBhvr>
                                        <p:cTn id="23" dur="1000"/>
                                        <p:tgtEl>
                                          <p:spTgt spid="12301">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2301">
                                            <p:txEl>
                                              <p:pRg st="5" end="5"/>
                                            </p:txEl>
                                          </p:spTgt>
                                        </p:tgtEl>
                                        <p:attrNameLst>
                                          <p:attrName>style.visibility</p:attrName>
                                        </p:attrNameLst>
                                      </p:cBhvr>
                                      <p:to>
                                        <p:strVal val="visible"/>
                                      </p:to>
                                    </p:set>
                                    <p:animEffect transition="in" filter="fade">
                                      <p:cBhvr>
                                        <p:cTn id="27" dur="1000"/>
                                        <p:tgtEl>
                                          <p:spTgt spid="12301">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2301">
                                            <p:txEl>
                                              <p:pRg st="6" end="6"/>
                                            </p:txEl>
                                          </p:spTgt>
                                        </p:tgtEl>
                                        <p:attrNameLst>
                                          <p:attrName>style.visibility</p:attrName>
                                        </p:attrNameLst>
                                      </p:cBhvr>
                                      <p:to>
                                        <p:strVal val="visible"/>
                                      </p:to>
                                    </p:set>
                                    <p:animEffect transition="in" filter="fade">
                                      <p:cBhvr>
                                        <p:cTn id="31" dur="1000"/>
                                        <p:tgtEl>
                                          <p:spTgt spid="12301">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2301">
                                            <p:txEl>
                                              <p:pRg st="7" end="7"/>
                                            </p:txEl>
                                          </p:spTgt>
                                        </p:tgtEl>
                                        <p:attrNameLst>
                                          <p:attrName>style.visibility</p:attrName>
                                        </p:attrNameLst>
                                      </p:cBhvr>
                                      <p:to>
                                        <p:strVal val="visible"/>
                                      </p:to>
                                    </p:set>
                                    <p:animEffect transition="in" filter="fade">
                                      <p:cBhvr>
                                        <p:cTn id="35" dur="1000"/>
                                        <p:tgtEl>
                                          <p:spTgt spid="12301">
                                            <p:txEl>
                                              <p:pRg st="7" end="7"/>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3000"/>
                                        <p:tgtEl>
                                          <p:spTgt spid="7"/>
                                        </p:tgtEl>
                                      </p:cBhvr>
                                    </p:animEffect>
                                  </p:childTnLst>
                                </p:cTn>
                              </p:par>
                            </p:childTnLst>
                          </p:cTn>
                        </p:par>
                        <p:par>
                          <p:cTn id="40" fill="hold">
                            <p:stCondLst>
                              <p:cond delay="11000"/>
                            </p:stCondLst>
                            <p:childTnLst>
                              <p:par>
                                <p:cTn id="41" presetID="10"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3000"/>
                                        <p:tgtEl>
                                          <p:spTgt spid="9"/>
                                        </p:tgtEl>
                                      </p:cBhvr>
                                    </p:animEffect>
                                  </p:childTnLst>
                                </p:cTn>
                              </p:par>
                            </p:childTnLst>
                          </p:cTn>
                        </p:par>
                        <p:par>
                          <p:cTn id="44" fill="hold">
                            <p:stCondLst>
                              <p:cond delay="1400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письмо 2.jpg"/>
          <p:cNvPicPr>
            <a:picLocks noChangeAspect="1"/>
          </p:cNvPicPr>
          <p:nvPr/>
        </p:nvPicPr>
        <p:blipFill>
          <a:blip r:embed="rId3" cstate="screen">
            <a:clrChange>
              <a:clrFrom>
                <a:srgbClr val="FFFFFF"/>
              </a:clrFrom>
              <a:clrTo>
                <a:srgbClr val="FFFFFF">
                  <a:alpha val="0"/>
                </a:srgbClr>
              </a:clrTo>
            </a:clrChange>
          </a:blip>
          <a:srcRect/>
          <a:stretch>
            <a:fillRect/>
          </a:stretch>
        </p:blipFill>
        <p:spPr bwMode="auto">
          <a:xfrm>
            <a:off x="0" y="552450"/>
            <a:ext cx="8675688" cy="6305550"/>
          </a:xfrm>
          <a:prstGeom prst="rect">
            <a:avLst/>
          </a:prstGeom>
          <a:noFill/>
          <a:ln w="9525">
            <a:noFill/>
            <a:miter lim="800000"/>
            <a:headEnd/>
            <a:tailEnd/>
          </a:ln>
        </p:spPr>
      </p:pic>
      <p:sp>
        <p:nvSpPr>
          <p:cNvPr id="16394" name="Rectangle 10"/>
          <p:cNvSpPr>
            <a:spLocks noChangeArrowheads="1"/>
          </p:cNvSpPr>
          <p:nvPr/>
        </p:nvSpPr>
        <p:spPr bwMode="auto">
          <a:xfrm>
            <a:off x="428596" y="1214422"/>
            <a:ext cx="8137525" cy="1835150"/>
          </a:xfrm>
          <a:prstGeom prst="rect">
            <a:avLst/>
          </a:prstGeom>
          <a:noFill/>
          <a:ln w="9525">
            <a:noFill/>
            <a:miter lim="800000"/>
            <a:headEnd/>
            <a:tailEnd/>
          </a:ln>
          <a:effectLst/>
        </p:spPr>
        <p:txBody>
          <a:bodyPr/>
          <a:lstStyle/>
          <a:p>
            <a:pPr algn="ctr"/>
            <a:r>
              <a:rPr lang="ru-RU" sz="2800" dirty="0" err="1">
                <a:solidFill>
                  <a:schemeClr val="tx2">
                    <a:lumMod val="25000"/>
                  </a:schemeClr>
                </a:solidFill>
                <a:latin typeface="Courier New" pitchFamily="49" charset="0"/>
                <a:cs typeface="Courier New" pitchFamily="49" charset="0"/>
              </a:rPr>
              <a:t>Гималтдин</a:t>
            </a:r>
            <a:r>
              <a:rPr lang="ru-RU" sz="2800" dirty="0">
                <a:solidFill>
                  <a:schemeClr val="tx2">
                    <a:lumMod val="25000"/>
                  </a:schemeClr>
                </a:solidFill>
                <a:latin typeface="Courier New" pitchFamily="49" charset="0"/>
                <a:cs typeface="Courier New" pitchFamily="49" charset="0"/>
              </a:rPr>
              <a:t> </a:t>
            </a:r>
            <a:r>
              <a:rPr lang="ru-RU" sz="2800" dirty="0" err="1">
                <a:solidFill>
                  <a:schemeClr val="tx2">
                    <a:lumMod val="25000"/>
                  </a:schemeClr>
                </a:solidFill>
                <a:latin typeface="Courier New" pitchFamily="49" charset="0"/>
                <a:cs typeface="Courier New" pitchFamily="49" charset="0"/>
              </a:rPr>
              <a:t>Мифтахов</a:t>
            </a:r>
            <a:r>
              <a:rPr lang="ru-RU" sz="2800" dirty="0">
                <a:solidFill>
                  <a:schemeClr val="tx2">
                    <a:lumMod val="25000"/>
                  </a:schemeClr>
                </a:solidFill>
                <a:latin typeface="Courier New" pitchFamily="49" charset="0"/>
                <a:cs typeface="Courier New" pitchFamily="49" charset="0"/>
              </a:rPr>
              <a:t> прошёл страшные испытания в лагере </a:t>
            </a:r>
            <a:r>
              <a:rPr lang="ru-RU" sz="2800" dirty="0" err="1" smtClean="0">
                <a:solidFill>
                  <a:schemeClr val="tx2">
                    <a:lumMod val="25000"/>
                  </a:schemeClr>
                </a:solidFill>
                <a:latin typeface="Courier New" pitchFamily="49" charset="0"/>
                <a:cs typeface="Courier New" pitchFamily="49" charset="0"/>
              </a:rPr>
              <a:t>Суслонгер</a:t>
            </a:r>
            <a:r>
              <a:rPr lang="ru-RU" sz="2800" dirty="0" smtClean="0">
                <a:solidFill>
                  <a:schemeClr val="tx2">
                    <a:lumMod val="25000"/>
                  </a:schemeClr>
                </a:solidFill>
                <a:latin typeface="Courier New" pitchFamily="49" charset="0"/>
                <a:cs typeface="Courier New" pitchFamily="49" charset="0"/>
              </a:rPr>
              <a:t>,</a:t>
            </a:r>
            <a:r>
              <a:rPr lang="ru-RU" sz="2800" dirty="0" smtClean="0">
                <a:solidFill>
                  <a:schemeClr val="bg1">
                    <a:lumMod val="95000"/>
                    <a:lumOff val="5000"/>
                  </a:schemeClr>
                </a:solidFill>
                <a:latin typeface="Courier New" pitchFamily="49" charset="0"/>
                <a:cs typeface="Courier New" pitchFamily="49" charset="0"/>
              </a:rPr>
              <a:t> </a:t>
            </a:r>
            <a:endParaRPr lang="ru-RU" sz="2800" dirty="0">
              <a:solidFill>
                <a:schemeClr val="bg1">
                  <a:lumMod val="95000"/>
                  <a:lumOff val="5000"/>
                </a:schemeClr>
              </a:solidFill>
              <a:latin typeface="Courier New" pitchFamily="49" charset="0"/>
              <a:cs typeface="Courier New" pitchFamily="49" charset="0"/>
            </a:endParaRPr>
          </a:p>
          <a:p>
            <a:pPr algn="ctr"/>
            <a:r>
              <a:rPr lang="ru-RU" sz="2800" dirty="0">
                <a:solidFill>
                  <a:schemeClr val="tx2">
                    <a:lumMod val="25000"/>
                  </a:schemeClr>
                </a:solidFill>
                <a:latin typeface="Courier New" pitchFamily="49" charset="0"/>
                <a:cs typeface="Courier New" pitchFamily="49" charset="0"/>
              </a:rPr>
              <a:t>чудом выжил и был отправлен на Восточный фронт. </a:t>
            </a:r>
          </a:p>
          <a:p>
            <a:pPr algn="ctr"/>
            <a:r>
              <a:rPr lang="ru-RU" sz="2800" dirty="0">
                <a:solidFill>
                  <a:schemeClr val="tx2">
                    <a:lumMod val="25000"/>
                  </a:schemeClr>
                </a:solidFill>
                <a:latin typeface="Courier New" pitchFamily="49" charset="0"/>
                <a:cs typeface="Courier New" pitchFamily="49" charset="0"/>
              </a:rPr>
              <a:t>Когда он получил от неё посылку, в ответном письме</a:t>
            </a:r>
          </a:p>
          <a:p>
            <a:pPr algn="ctr"/>
            <a:r>
              <a:rPr lang="ru-RU" sz="2800" dirty="0">
                <a:solidFill>
                  <a:schemeClr val="tx2">
                    <a:lumMod val="25000"/>
                  </a:schemeClr>
                </a:solidFill>
                <a:latin typeface="Courier New" pitchFamily="49" charset="0"/>
                <a:cs typeface="Courier New" pitchFamily="49" charset="0"/>
              </a:rPr>
              <a:t> очень просил не делать этого больше. «тебе и так </a:t>
            </a:r>
          </a:p>
          <a:p>
            <a:pPr algn="ctr"/>
            <a:r>
              <a:rPr lang="ru-RU" sz="2800" dirty="0">
                <a:solidFill>
                  <a:schemeClr val="tx2">
                    <a:lumMod val="25000"/>
                  </a:schemeClr>
                </a:solidFill>
                <a:latin typeface="Courier New" pitchFamily="49" charset="0"/>
                <a:cs typeface="Courier New" pitchFamily="49" charset="0"/>
              </a:rPr>
              <a:t>очень нелегко, двое детей на руках, не отрывай </a:t>
            </a:r>
          </a:p>
          <a:p>
            <a:pPr algn="ctr"/>
            <a:r>
              <a:rPr lang="ru-RU" sz="2800" dirty="0">
                <a:solidFill>
                  <a:schemeClr val="tx2">
                    <a:lumMod val="25000"/>
                  </a:schemeClr>
                </a:solidFill>
                <a:latin typeface="Courier New" pitchFamily="49" charset="0"/>
                <a:cs typeface="Courier New" pitchFamily="49" charset="0"/>
              </a:rPr>
              <a:t>от них кусок для меня..». </a:t>
            </a:r>
          </a:p>
        </p:txBody>
      </p:sp>
      <p:pic>
        <p:nvPicPr>
          <p:cNvPr id="7" name="Заголовок 2"/>
          <p:cNvPicPr>
            <a:picLocks noChangeArrowheads="1"/>
          </p:cNvPicPr>
          <p:nvPr/>
        </p:nvPicPr>
        <p:blipFill>
          <a:blip r:embed="rId4" cstate="screen"/>
          <a:srcRect/>
          <a:stretch>
            <a:fillRect/>
          </a:stretch>
        </p:blipFill>
        <p:spPr bwMode="auto">
          <a:xfrm>
            <a:off x="2571736" y="142852"/>
            <a:ext cx="7688257" cy="714380"/>
          </a:xfrm>
          <a:prstGeom prst="rect">
            <a:avLst/>
          </a:prstGeom>
          <a:noFill/>
          <a:ln w="6350" cap="rnd">
            <a:noFill/>
            <a:miter lim="800000"/>
            <a:headEnd/>
            <a:tailEnd/>
          </a:ln>
        </p:spPr>
      </p:pic>
    </p:spTree>
  </p:cSld>
  <p:clrMapOvr>
    <a:masterClrMapping/>
  </p:clrMapOvr>
  <p:transition advTm="18531">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94">
                                            <p:txEl>
                                              <p:pRg st="0" end="0"/>
                                            </p:txEl>
                                          </p:spTgt>
                                        </p:tgtEl>
                                        <p:attrNameLst>
                                          <p:attrName>style.visibility</p:attrName>
                                        </p:attrNameLst>
                                      </p:cBhvr>
                                      <p:to>
                                        <p:strVal val="visible"/>
                                      </p:to>
                                    </p:set>
                                    <p:animEffect transition="in" filter="fade">
                                      <p:cBhvr>
                                        <p:cTn id="11" dur="2000"/>
                                        <p:tgtEl>
                                          <p:spTgt spid="16394">
                                            <p:txEl>
                                              <p:pRg st="0" end="0"/>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6394">
                                            <p:txEl>
                                              <p:pRg st="1" end="1"/>
                                            </p:txEl>
                                          </p:spTgt>
                                        </p:tgtEl>
                                        <p:attrNameLst>
                                          <p:attrName>style.visibility</p:attrName>
                                        </p:attrNameLst>
                                      </p:cBhvr>
                                      <p:to>
                                        <p:strVal val="visible"/>
                                      </p:to>
                                    </p:set>
                                    <p:animEffect transition="in" filter="fade">
                                      <p:cBhvr>
                                        <p:cTn id="15" dur="2000"/>
                                        <p:tgtEl>
                                          <p:spTgt spid="16394">
                                            <p:txEl>
                                              <p:pRg st="1" end="1"/>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6394">
                                            <p:txEl>
                                              <p:pRg st="2" end="2"/>
                                            </p:txEl>
                                          </p:spTgt>
                                        </p:tgtEl>
                                        <p:attrNameLst>
                                          <p:attrName>style.visibility</p:attrName>
                                        </p:attrNameLst>
                                      </p:cBhvr>
                                      <p:to>
                                        <p:strVal val="visible"/>
                                      </p:to>
                                    </p:set>
                                    <p:animEffect transition="in" filter="fade">
                                      <p:cBhvr>
                                        <p:cTn id="19" dur="2000"/>
                                        <p:tgtEl>
                                          <p:spTgt spid="16394">
                                            <p:txEl>
                                              <p:pRg st="2" end="2"/>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16394">
                                            <p:txEl>
                                              <p:pRg st="3" end="3"/>
                                            </p:txEl>
                                          </p:spTgt>
                                        </p:tgtEl>
                                        <p:attrNameLst>
                                          <p:attrName>style.visibility</p:attrName>
                                        </p:attrNameLst>
                                      </p:cBhvr>
                                      <p:to>
                                        <p:strVal val="visible"/>
                                      </p:to>
                                    </p:set>
                                    <p:animEffect transition="in" filter="fade">
                                      <p:cBhvr>
                                        <p:cTn id="23" dur="2000"/>
                                        <p:tgtEl>
                                          <p:spTgt spid="16394">
                                            <p:txEl>
                                              <p:pRg st="3" end="3"/>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16394">
                                            <p:txEl>
                                              <p:pRg st="4" end="4"/>
                                            </p:txEl>
                                          </p:spTgt>
                                        </p:tgtEl>
                                        <p:attrNameLst>
                                          <p:attrName>style.visibility</p:attrName>
                                        </p:attrNameLst>
                                      </p:cBhvr>
                                      <p:to>
                                        <p:strVal val="visible"/>
                                      </p:to>
                                    </p:set>
                                    <p:animEffect transition="in" filter="fade">
                                      <p:cBhvr>
                                        <p:cTn id="27" dur="2000"/>
                                        <p:tgtEl>
                                          <p:spTgt spid="16394">
                                            <p:txEl>
                                              <p:pRg st="4" end="4"/>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16394">
                                            <p:txEl>
                                              <p:pRg st="5" end="5"/>
                                            </p:txEl>
                                          </p:spTgt>
                                        </p:tgtEl>
                                        <p:attrNameLst>
                                          <p:attrName>style.visibility</p:attrName>
                                        </p:attrNameLst>
                                      </p:cBhvr>
                                      <p:to>
                                        <p:strVal val="visible"/>
                                      </p:to>
                                    </p:set>
                                    <p:animEffect transition="in" filter="fade">
                                      <p:cBhvr>
                                        <p:cTn id="31" dur="2000"/>
                                        <p:tgtEl>
                                          <p:spTgt spid="163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
  <TotalTime>2149</TotalTime>
  <Words>1708</Words>
  <Application>Microsoft Office PowerPoint</Application>
  <PresentationFormat>Экран (4:3)</PresentationFormat>
  <Paragraphs>151</Paragraphs>
  <Slides>19</Slides>
  <Notes>19</Notes>
  <HiddenSlides>0</HiddenSlides>
  <MMClips>1</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Бумажная</vt:lpstr>
      <vt:lpstr>«Забытый памятник  незабытой войны» (Последнее  письмо  бойца)</vt:lpstr>
      <vt:lpstr>Сибгатова Дания Насыховна</vt:lpstr>
      <vt:lpstr>Слайд 3</vt:lpstr>
      <vt:lpstr>Памятник -</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Ожидаемый результат</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«Забытый памятник  незабытой войны» </dc:title>
  <cp:lastModifiedBy>Admin</cp:lastModifiedBy>
  <cp:revision>190</cp:revision>
  <dcterms:modified xsi:type="dcterms:W3CDTF">2010-03-03T15:29:11Z</dcterms:modified>
</cp:coreProperties>
</file>