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7" r:id="rId1"/>
  </p:sldMasterIdLst>
  <p:notesMasterIdLst>
    <p:notesMasterId r:id="rId8"/>
  </p:notesMasterIdLst>
  <p:sldIdLst>
    <p:sldId id="257" r:id="rId2"/>
    <p:sldId id="273" r:id="rId3"/>
    <p:sldId id="275" r:id="rId4"/>
    <p:sldId id="276" r:id="rId5"/>
    <p:sldId id="274" r:id="rId6"/>
    <p:sldId id="27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9E2E"/>
    <a:srgbClr val="D77624"/>
    <a:srgbClr val="7F0424"/>
    <a:srgbClr val="339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9" autoAdjust="0"/>
    <p:restoredTop sz="94672" autoAdjust="0"/>
  </p:normalViewPr>
  <p:slideViewPr>
    <p:cSldViewPr snapToGrid="0" snapToObjects="1">
      <p:cViewPr varScale="1">
        <p:scale>
          <a:sx n="80" d="100"/>
          <a:sy n="80" d="100"/>
        </p:scale>
        <p:origin x="-8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35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FB6D7-D122-EA43-8E87-D34F8FB8FB9E}" type="datetimeFigureOut">
              <a:rPr lang="en-US" smtClean="0"/>
              <a:pPr/>
              <a:t>3/15/12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1DEAE-8228-F549-B8F1-886C31DF9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30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ED291F-C858-4EA2-8E5D-46D2E702CD14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7CDC74-D517-4604-BE51-456CEEBF4FDE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7E703-3CBD-4203-A88A-6EA3B091A52A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Te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95343" y="1407356"/>
            <a:ext cx="7176837" cy="2391362"/>
          </a:xfrm>
        </p:spPr>
        <p:txBody>
          <a:bodyPr>
            <a:normAutofit/>
          </a:bodyPr>
          <a:lstStyle>
            <a:lvl1pPr marL="0" indent="0" algn="l">
              <a:lnSpc>
                <a:spcPts val="4800"/>
              </a:lnSpc>
              <a:spcBef>
                <a:spcPts val="0"/>
              </a:spcBef>
              <a:buNone/>
              <a:defRPr sz="4500" kern="1200" spc="-50" baseline="0">
                <a:solidFill>
                  <a:srgbClr val="339CA1"/>
                </a:solidFill>
                <a:latin typeface="DIN-Medium"/>
                <a:cs typeface="DIN-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Presentation Title Here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995343" y="630286"/>
            <a:ext cx="7176837" cy="710410"/>
          </a:xfr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 sz="3400" spc="-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MIT Leaders for Global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583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D776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63562" y="1623717"/>
            <a:ext cx="7814016" cy="341176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1800" b="1" i="0" spc="0">
                <a:solidFill>
                  <a:srgbClr val="D77624"/>
                </a:solidFill>
                <a:latin typeface="DIN"/>
              </a:defRPr>
            </a:lvl1pPr>
          </a:lstStyle>
          <a:p>
            <a:pPr lvl="0"/>
            <a:r>
              <a:rPr lang="en-US" dirty="0" smtClean="0"/>
              <a:t>Vision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74854" y="3175319"/>
            <a:ext cx="7814016" cy="340528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1800" b="1" i="0" spc="0">
                <a:solidFill>
                  <a:srgbClr val="D77624"/>
                </a:solidFill>
                <a:latin typeface="DIN"/>
              </a:defRPr>
            </a:lvl1pPr>
          </a:lstStyle>
          <a:p>
            <a:pPr lvl="0"/>
            <a:r>
              <a:rPr lang="en-US" dirty="0" smtClean="0"/>
              <a:t>Mission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74387" y="3515847"/>
            <a:ext cx="7814016" cy="2469104"/>
          </a:xfrm>
        </p:spPr>
        <p:txBody>
          <a:bodyPr tIns="0"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1800" b="0" i="0" spc="0">
                <a:solidFill>
                  <a:schemeClr val="tx1"/>
                </a:solidFill>
                <a:latin typeface="DIN-Medium"/>
              </a:defRPr>
            </a:lvl1pPr>
          </a:lstStyle>
          <a:p>
            <a:pPr lvl="0"/>
            <a:r>
              <a:rPr lang="en-US" dirty="0" smtClean="0"/>
              <a:t>To generate cutting edge knowledge at the intersection of engineering and management, and to educate leaders to address the world’s most challenging operations problems.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63562" y="1964893"/>
            <a:ext cx="7814016" cy="1210426"/>
          </a:xfrm>
        </p:spPr>
        <p:txBody>
          <a:bodyPr tIns="0"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1800" b="0" i="0" spc="0">
                <a:solidFill>
                  <a:schemeClr val="tx1"/>
                </a:solidFill>
                <a:latin typeface="DIN-Medium"/>
              </a:defRPr>
            </a:lvl1pPr>
          </a:lstStyle>
          <a:p>
            <a:pPr lvl="0"/>
            <a:r>
              <a:rPr lang="en-US" dirty="0" smtClean="0"/>
              <a:t>A partnership between MIT and industry that is the premier program for developing leaders of operations-oriented companies equipped with both a management perspective and deep technical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218193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D776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63562" y="1704846"/>
            <a:ext cx="7814016" cy="4421317"/>
          </a:xfrm>
        </p:spPr>
        <p:txBody>
          <a:bodyPr/>
          <a:lstStyle>
            <a:lvl1pPr>
              <a:buClr>
                <a:srgbClr val="D77624"/>
              </a:buClr>
              <a:defRPr/>
            </a:lvl1pPr>
            <a:lvl2pPr>
              <a:buClr>
                <a:srgbClr val="D77624"/>
              </a:buClr>
              <a:defRPr/>
            </a:lvl2pPr>
            <a:lvl3pPr>
              <a:buClr>
                <a:srgbClr val="D77624"/>
              </a:buClr>
              <a:defRPr/>
            </a:lvl3pPr>
            <a:lvl4pPr>
              <a:buClr>
                <a:srgbClr val="D77624"/>
              </a:buClr>
              <a:defRPr/>
            </a:lvl4pPr>
            <a:lvl5pPr>
              <a:buClr>
                <a:srgbClr val="D77624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161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D776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3"/>
          </p:nvPr>
        </p:nvSpPr>
        <p:spPr>
          <a:xfrm>
            <a:off x="663562" y="1714620"/>
            <a:ext cx="3832238" cy="4372481"/>
          </a:xfrm>
        </p:spPr>
        <p:txBody>
          <a:bodyPr/>
          <a:lstStyle>
            <a:lvl1pPr>
              <a:buClr>
                <a:srgbClr val="D77624"/>
              </a:buClr>
              <a:defRPr sz="2800"/>
            </a:lvl1pPr>
            <a:lvl2pPr>
              <a:buClr>
                <a:srgbClr val="D77624"/>
              </a:buClr>
              <a:defRPr sz="2400"/>
            </a:lvl2pPr>
            <a:lvl3pPr>
              <a:buClr>
                <a:srgbClr val="D77624"/>
              </a:buClr>
              <a:defRPr sz="2000"/>
            </a:lvl3pPr>
            <a:lvl4pPr>
              <a:buClr>
                <a:srgbClr val="D77624"/>
              </a:buClr>
              <a:defRPr sz="1800"/>
            </a:lvl4pPr>
            <a:lvl5pPr>
              <a:buClr>
                <a:srgbClr val="D77624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4620"/>
            <a:ext cx="3829378" cy="4372481"/>
          </a:xfrm>
        </p:spPr>
        <p:txBody>
          <a:bodyPr/>
          <a:lstStyle>
            <a:lvl1pPr>
              <a:buClr>
                <a:srgbClr val="D77624"/>
              </a:buClr>
              <a:defRPr sz="2800"/>
            </a:lvl1pPr>
            <a:lvl2pPr>
              <a:buClr>
                <a:srgbClr val="D77624"/>
              </a:buClr>
              <a:defRPr sz="2400"/>
            </a:lvl2pPr>
            <a:lvl3pPr>
              <a:buClr>
                <a:srgbClr val="D77624"/>
              </a:buClr>
              <a:defRPr sz="2000"/>
            </a:lvl3pPr>
            <a:lvl4pPr>
              <a:buClr>
                <a:srgbClr val="D77624"/>
              </a:buClr>
              <a:defRPr sz="1800"/>
            </a:lvl4pPr>
            <a:lvl5pPr>
              <a:buClr>
                <a:srgbClr val="D77624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273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63562" y="1729627"/>
            <a:ext cx="3833826" cy="639762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rgbClr val="D776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63562" y="2369389"/>
            <a:ext cx="3833826" cy="3717712"/>
          </a:xfrm>
        </p:spPr>
        <p:txBody>
          <a:bodyPr/>
          <a:lstStyle>
            <a:lvl1pPr>
              <a:buClr>
                <a:srgbClr val="D77624"/>
              </a:buClr>
              <a:defRPr sz="2400"/>
            </a:lvl1pPr>
            <a:lvl2pPr>
              <a:buClr>
                <a:srgbClr val="D77624"/>
              </a:buClr>
              <a:defRPr sz="2000"/>
            </a:lvl2pPr>
            <a:lvl3pPr>
              <a:buClr>
                <a:srgbClr val="D77624"/>
              </a:buClr>
              <a:defRPr sz="1800"/>
            </a:lvl3pPr>
            <a:lvl4pPr>
              <a:buClr>
                <a:srgbClr val="D77624"/>
              </a:buClr>
              <a:defRPr sz="1600"/>
            </a:lvl4pPr>
            <a:lvl5pPr>
              <a:buClr>
                <a:srgbClr val="D77624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9627"/>
            <a:ext cx="3832553" cy="639762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rgbClr val="D776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9389"/>
            <a:ext cx="3832553" cy="3717712"/>
          </a:xfrm>
        </p:spPr>
        <p:txBody>
          <a:bodyPr/>
          <a:lstStyle>
            <a:lvl1pPr>
              <a:buClr>
                <a:srgbClr val="D77624"/>
              </a:buClr>
              <a:defRPr sz="2400"/>
            </a:lvl1pPr>
            <a:lvl2pPr>
              <a:buClr>
                <a:srgbClr val="D77624"/>
              </a:buClr>
              <a:defRPr sz="2000"/>
            </a:lvl2pPr>
            <a:lvl3pPr>
              <a:buClr>
                <a:srgbClr val="D77624"/>
              </a:buClr>
              <a:defRPr sz="1800"/>
            </a:lvl3pPr>
            <a:lvl4pPr>
              <a:buClr>
                <a:srgbClr val="D77624"/>
              </a:buClr>
              <a:defRPr sz="1600"/>
            </a:lvl4pPr>
            <a:lvl5pPr>
              <a:buClr>
                <a:srgbClr val="D77624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3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D776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436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D776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63562" y="1899357"/>
            <a:ext cx="2801951" cy="8391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DIN-Medium"/>
                <a:ea typeface="+mj-ea"/>
                <a:cs typeface="DIN-Medium"/>
              </a:defRPr>
            </a:lvl1pPr>
          </a:lstStyle>
          <a:p>
            <a:pPr>
              <a:lnSpc>
                <a:spcPts val="2000"/>
              </a:lnSpc>
            </a:pPr>
            <a:r>
              <a:rPr lang="en-US" sz="2000" dirty="0" smtClean="0">
                <a:solidFill>
                  <a:srgbClr val="D77624"/>
                </a:solidFill>
              </a:rPr>
              <a:t>Click to edit Master title style</a:t>
            </a:r>
            <a:endParaRPr lang="en-US" sz="2000" dirty="0">
              <a:solidFill>
                <a:srgbClr val="D77624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75050" y="1899357"/>
            <a:ext cx="4902528" cy="4226805"/>
          </a:xfrm>
        </p:spPr>
        <p:txBody>
          <a:bodyPr/>
          <a:lstStyle>
            <a:lvl1pPr>
              <a:buClr>
                <a:srgbClr val="D77624"/>
              </a:buClr>
              <a:defRPr sz="2400"/>
            </a:lvl1pPr>
            <a:lvl2pPr>
              <a:buClr>
                <a:srgbClr val="D77624"/>
              </a:buClr>
              <a:defRPr sz="2000"/>
            </a:lvl2pPr>
            <a:lvl3pPr>
              <a:buClr>
                <a:srgbClr val="D77624"/>
              </a:buClr>
              <a:defRPr sz="2000"/>
            </a:lvl3pPr>
            <a:lvl4pPr>
              <a:buClr>
                <a:srgbClr val="D77624"/>
              </a:buClr>
              <a:defRPr sz="1800"/>
            </a:lvl4pPr>
            <a:lvl5pPr>
              <a:buClr>
                <a:srgbClr val="D77624"/>
              </a:buCl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63562" y="2738529"/>
            <a:ext cx="2801951" cy="3387634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998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D776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663562" y="1739171"/>
            <a:ext cx="7814016" cy="298840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63562" y="5587662"/>
            <a:ext cx="7814016" cy="58453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3"/>
          </p:nvPr>
        </p:nvSpPr>
        <p:spPr>
          <a:xfrm>
            <a:off x="670826" y="4932743"/>
            <a:ext cx="7806752" cy="58453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2400">
                <a:solidFill>
                  <a:srgbClr val="D7762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5670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95343" y="1407356"/>
            <a:ext cx="7176837" cy="2391362"/>
          </a:xfrm>
        </p:spPr>
        <p:txBody>
          <a:bodyPr>
            <a:normAutofit/>
          </a:bodyPr>
          <a:lstStyle>
            <a:lvl1pPr marL="0" indent="0" algn="l">
              <a:lnSpc>
                <a:spcPts val="4800"/>
              </a:lnSpc>
              <a:spcBef>
                <a:spcPts val="0"/>
              </a:spcBef>
              <a:buNone/>
              <a:defRPr sz="4500" kern="1200" spc="-50" baseline="0">
                <a:solidFill>
                  <a:srgbClr val="829E2E"/>
                </a:solidFill>
                <a:latin typeface="DIN-Medium"/>
                <a:cs typeface="DIN-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Presentation Title Here</a:t>
            </a:r>
            <a:endParaRPr lang="en-US" dirty="0"/>
          </a:p>
        </p:txBody>
      </p:sp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995343" y="630286"/>
            <a:ext cx="7176837" cy="710410"/>
          </a:xfr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 sz="3400" spc="-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MIT Leaders for Global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944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829E2E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63562" y="1623717"/>
            <a:ext cx="7814016" cy="341176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1800" b="1" i="0" spc="0">
                <a:solidFill>
                  <a:srgbClr val="829E2E"/>
                </a:solidFill>
                <a:latin typeface="DIN"/>
              </a:defRPr>
            </a:lvl1pPr>
          </a:lstStyle>
          <a:p>
            <a:pPr lvl="0"/>
            <a:r>
              <a:rPr lang="en-US" dirty="0" smtClean="0"/>
              <a:t>Vision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74854" y="3175319"/>
            <a:ext cx="7814016" cy="340528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1800" b="1" i="0" spc="0">
                <a:solidFill>
                  <a:srgbClr val="829E2E"/>
                </a:solidFill>
                <a:latin typeface="DIN"/>
              </a:defRPr>
            </a:lvl1pPr>
          </a:lstStyle>
          <a:p>
            <a:pPr lvl="0"/>
            <a:r>
              <a:rPr lang="en-US" dirty="0" smtClean="0"/>
              <a:t>Mission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74387" y="3515847"/>
            <a:ext cx="7814016" cy="2469104"/>
          </a:xfrm>
        </p:spPr>
        <p:txBody>
          <a:bodyPr tIns="0"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1800" b="0" i="0" spc="0">
                <a:solidFill>
                  <a:schemeClr val="tx1"/>
                </a:solidFill>
                <a:latin typeface="DIN-Medium"/>
              </a:defRPr>
            </a:lvl1pPr>
          </a:lstStyle>
          <a:p>
            <a:pPr lvl="0"/>
            <a:r>
              <a:rPr lang="en-US" dirty="0" smtClean="0"/>
              <a:t>To generate cutting edge knowledge at the intersection of engineering and management, and to educate leaders to address the world’s most challenging operations problems.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63562" y="1964893"/>
            <a:ext cx="7814016" cy="1210426"/>
          </a:xfrm>
        </p:spPr>
        <p:txBody>
          <a:bodyPr tIns="0"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1800" b="0" i="0" spc="0">
                <a:solidFill>
                  <a:schemeClr val="tx1"/>
                </a:solidFill>
                <a:latin typeface="DIN-Medium"/>
              </a:defRPr>
            </a:lvl1pPr>
          </a:lstStyle>
          <a:p>
            <a:pPr lvl="0"/>
            <a:r>
              <a:rPr lang="en-US" dirty="0" smtClean="0"/>
              <a:t>A partnership between MIT and industry that is the premier program for developing leaders of operations-oriented companies equipped with both a management perspective and deep technical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919597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829E2E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63562" y="1704846"/>
            <a:ext cx="7814016" cy="4421317"/>
          </a:xfrm>
        </p:spPr>
        <p:txBody>
          <a:bodyPr/>
          <a:lstStyle>
            <a:lvl1pPr>
              <a:buClr>
                <a:srgbClr val="829E2E"/>
              </a:buClr>
              <a:defRPr/>
            </a:lvl1pPr>
            <a:lvl2pPr>
              <a:buClr>
                <a:srgbClr val="829E2E"/>
              </a:buClr>
              <a:defRPr/>
            </a:lvl2pPr>
            <a:lvl3pPr>
              <a:buClr>
                <a:srgbClr val="829E2E"/>
              </a:buClr>
              <a:defRPr/>
            </a:lvl3pPr>
            <a:lvl4pPr>
              <a:buClr>
                <a:srgbClr val="829E2E"/>
              </a:buClr>
              <a:defRPr/>
            </a:lvl4pPr>
            <a:lvl5pPr>
              <a:buClr>
                <a:srgbClr val="829E2E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89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 - Te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63562" y="1623717"/>
            <a:ext cx="7814016" cy="341176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1800" b="1" i="0" spc="0">
                <a:solidFill>
                  <a:srgbClr val="339CA1"/>
                </a:solidFill>
                <a:latin typeface="DIN"/>
              </a:defRPr>
            </a:lvl1pPr>
          </a:lstStyle>
          <a:p>
            <a:pPr lvl="0"/>
            <a:r>
              <a:rPr lang="en-US" dirty="0" smtClean="0"/>
              <a:t>Vision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74854" y="3175319"/>
            <a:ext cx="7814016" cy="340528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1800" b="1" i="0" spc="0">
                <a:solidFill>
                  <a:srgbClr val="339CA1"/>
                </a:solidFill>
                <a:latin typeface="DIN"/>
              </a:defRPr>
            </a:lvl1pPr>
          </a:lstStyle>
          <a:p>
            <a:pPr lvl="0"/>
            <a:r>
              <a:rPr lang="en-US" dirty="0" smtClean="0"/>
              <a:t>Mission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74387" y="3515847"/>
            <a:ext cx="7814016" cy="2469104"/>
          </a:xfrm>
        </p:spPr>
        <p:txBody>
          <a:bodyPr tIns="0"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1800" b="0" i="0" spc="0">
                <a:solidFill>
                  <a:schemeClr val="tx1"/>
                </a:solidFill>
                <a:latin typeface="DIN-Medium"/>
              </a:defRPr>
            </a:lvl1pPr>
          </a:lstStyle>
          <a:p>
            <a:pPr lvl="0"/>
            <a:r>
              <a:rPr lang="en-US" dirty="0" smtClean="0"/>
              <a:t>To generate cutting edge knowledge at the intersection of engineering and management, and to educate leaders to address the world’s most challenging operations problems.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63562" y="1964893"/>
            <a:ext cx="7814016" cy="1210426"/>
          </a:xfrm>
        </p:spPr>
        <p:txBody>
          <a:bodyPr tIns="0"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1800" b="0" i="0" spc="0">
                <a:solidFill>
                  <a:schemeClr val="tx1"/>
                </a:solidFill>
                <a:latin typeface="DIN-Medium"/>
              </a:defRPr>
            </a:lvl1pPr>
          </a:lstStyle>
          <a:p>
            <a:pPr lvl="0"/>
            <a:r>
              <a:rPr lang="en-US" dirty="0" smtClean="0"/>
              <a:t>A partnership between MIT and industry that is the premier program for developing leaders of operations-oriented companies equipped with both a management perspective and deep technical understanding.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227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829E2E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3"/>
          </p:nvPr>
        </p:nvSpPr>
        <p:spPr>
          <a:xfrm>
            <a:off x="663562" y="1714620"/>
            <a:ext cx="3832238" cy="4372481"/>
          </a:xfrm>
        </p:spPr>
        <p:txBody>
          <a:bodyPr/>
          <a:lstStyle>
            <a:lvl1pPr>
              <a:buClr>
                <a:srgbClr val="829E2E"/>
              </a:buClr>
              <a:defRPr sz="2800"/>
            </a:lvl1pPr>
            <a:lvl2pPr>
              <a:buClr>
                <a:srgbClr val="829E2E"/>
              </a:buClr>
              <a:defRPr sz="2400"/>
            </a:lvl2pPr>
            <a:lvl3pPr>
              <a:buClr>
                <a:srgbClr val="829E2E"/>
              </a:buClr>
              <a:defRPr sz="2000"/>
            </a:lvl3pPr>
            <a:lvl4pPr>
              <a:buClr>
                <a:srgbClr val="829E2E"/>
              </a:buClr>
              <a:defRPr sz="1800"/>
            </a:lvl4pPr>
            <a:lvl5pPr>
              <a:buClr>
                <a:srgbClr val="829E2E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4620"/>
            <a:ext cx="3829378" cy="4372481"/>
          </a:xfrm>
        </p:spPr>
        <p:txBody>
          <a:bodyPr/>
          <a:lstStyle>
            <a:lvl1pPr>
              <a:buClr>
                <a:srgbClr val="829E2E"/>
              </a:buClr>
              <a:defRPr sz="2800"/>
            </a:lvl1pPr>
            <a:lvl2pPr>
              <a:buClr>
                <a:srgbClr val="829E2E"/>
              </a:buClr>
              <a:defRPr sz="2400"/>
            </a:lvl2pPr>
            <a:lvl3pPr>
              <a:buClr>
                <a:srgbClr val="829E2E"/>
              </a:buClr>
              <a:defRPr sz="2000"/>
            </a:lvl3pPr>
            <a:lvl4pPr>
              <a:buClr>
                <a:srgbClr val="829E2E"/>
              </a:buClr>
              <a:defRPr sz="1800"/>
            </a:lvl4pPr>
            <a:lvl5pPr>
              <a:buClr>
                <a:srgbClr val="829E2E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82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829E2E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63562" y="1729627"/>
            <a:ext cx="3833826" cy="639762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rgbClr val="829E2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63562" y="2369389"/>
            <a:ext cx="3833826" cy="3717712"/>
          </a:xfrm>
        </p:spPr>
        <p:txBody>
          <a:bodyPr/>
          <a:lstStyle>
            <a:lvl1pPr>
              <a:buClr>
                <a:srgbClr val="829E2E"/>
              </a:buClr>
              <a:defRPr sz="2400"/>
            </a:lvl1pPr>
            <a:lvl2pPr>
              <a:buClr>
                <a:srgbClr val="829E2E"/>
              </a:buClr>
              <a:defRPr sz="2000"/>
            </a:lvl2pPr>
            <a:lvl3pPr>
              <a:buClr>
                <a:srgbClr val="829E2E"/>
              </a:buClr>
              <a:defRPr sz="1800"/>
            </a:lvl3pPr>
            <a:lvl4pPr>
              <a:buClr>
                <a:srgbClr val="829E2E"/>
              </a:buClr>
              <a:defRPr sz="1600"/>
            </a:lvl4pPr>
            <a:lvl5pPr>
              <a:buClr>
                <a:srgbClr val="829E2E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9627"/>
            <a:ext cx="3832553" cy="639762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rgbClr val="829E2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9389"/>
            <a:ext cx="3832553" cy="3717712"/>
          </a:xfrm>
        </p:spPr>
        <p:txBody>
          <a:bodyPr/>
          <a:lstStyle>
            <a:lvl1pPr>
              <a:buClr>
                <a:srgbClr val="829E2E"/>
              </a:buClr>
              <a:defRPr sz="2400"/>
            </a:lvl1pPr>
            <a:lvl2pPr>
              <a:buClr>
                <a:srgbClr val="829E2E"/>
              </a:buClr>
              <a:defRPr sz="2000"/>
            </a:lvl2pPr>
            <a:lvl3pPr>
              <a:buClr>
                <a:srgbClr val="829E2E"/>
              </a:buClr>
              <a:defRPr sz="1800"/>
            </a:lvl3pPr>
            <a:lvl4pPr>
              <a:buClr>
                <a:srgbClr val="829E2E"/>
              </a:buClr>
              <a:defRPr sz="1600"/>
            </a:lvl4pPr>
            <a:lvl5pPr>
              <a:buClr>
                <a:srgbClr val="829E2E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10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829E2E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8125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LGO Vision and Mission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829E2E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63562" y="1899357"/>
            <a:ext cx="2801951" cy="8391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DIN-Medium"/>
                <a:ea typeface="+mj-ea"/>
                <a:cs typeface="DIN-Medium"/>
              </a:defRPr>
            </a:lvl1pPr>
          </a:lstStyle>
          <a:p>
            <a:pPr>
              <a:lnSpc>
                <a:spcPts val="2000"/>
              </a:lnSpc>
            </a:pPr>
            <a:r>
              <a:rPr lang="en-US" sz="2000" dirty="0" smtClean="0">
                <a:solidFill>
                  <a:srgbClr val="829E2E"/>
                </a:solidFill>
              </a:rPr>
              <a:t>Click to edit Master title style</a:t>
            </a:r>
            <a:endParaRPr lang="en-US" sz="2000" dirty="0">
              <a:solidFill>
                <a:srgbClr val="829E2E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75050" y="1899357"/>
            <a:ext cx="4902528" cy="4226805"/>
          </a:xfrm>
        </p:spPr>
        <p:txBody>
          <a:bodyPr/>
          <a:lstStyle>
            <a:lvl1pPr>
              <a:buClr>
                <a:srgbClr val="829E2E"/>
              </a:buClr>
              <a:defRPr sz="2400"/>
            </a:lvl1pPr>
            <a:lvl2pPr>
              <a:buClr>
                <a:srgbClr val="829E2E"/>
              </a:buClr>
              <a:defRPr sz="2000"/>
            </a:lvl2pPr>
            <a:lvl3pPr>
              <a:buClr>
                <a:srgbClr val="829E2E"/>
              </a:buClr>
              <a:defRPr sz="2000"/>
            </a:lvl3pPr>
            <a:lvl4pPr>
              <a:buClr>
                <a:srgbClr val="829E2E"/>
              </a:buClr>
              <a:defRPr sz="1800"/>
            </a:lvl4pPr>
            <a:lvl5pPr>
              <a:buClr>
                <a:srgbClr val="829E2E"/>
              </a:buCl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63562" y="2738529"/>
            <a:ext cx="2801951" cy="3387634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9499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829E2E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663562" y="1739171"/>
            <a:ext cx="7814016" cy="298840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63562" y="5587662"/>
            <a:ext cx="7814016" cy="58453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670826" y="4932743"/>
            <a:ext cx="7806752" cy="58453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2400">
                <a:solidFill>
                  <a:srgbClr val="829E2E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02913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95343" y="1407356"/>
            <a:ext cx="7176837" cy="2391362"/>
          </a:xfrm>
        </p:spPr>
        <p:txBody>
          <a:bodyPr>
            <a:normAutofit/>
          </a:bodyPr>
          <a:lstStyle>
            <a:lvl1pPr marL="0" indent="0" algn="l">
              <a:lnSpc>
                <a:spcPts val="4800"/>
              </a:lnSpc>
              <a:spcBef>
                <a:spcPts val="0"/>
              </a:spcBef>
              <a:buNone/>
              <a:defRPr sz="4500" kern="1200" spc="-50" baseline="0">
                <a:solidFill>
                  <a:srgbClr val="7F0424"/>
                </a:solidFill>
                <a:latin typeface="DIN-Medium"/>
                <a:cs typeface="DIN-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Presentation Title Here</a:t>
            </a:r>
            <a:endParaRPr lang="en-US" dirty="0"/>
          </a:p>
        </p:txBody>
      </p:sp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995343" y="630286"/>
            <a:ext cx="7176837" cy="710410"/>
          </a:xfr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 sz="34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MIT Leaders for Global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5044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7F04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63562" y="1623717"/>
            <a:ext cx="7814016" cy="341176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1800" b="1" i="0" spc="0">
                <a:solidFill>
                  <a:srgbClr val="7F0424"/>
                </a:solidFill>
                <a:latin typeface="DIN"/>
              </a:defRPr>
            </a:lvl1pPr>
          </a:lstStyle>
          <a:p>
            <a:pPr lvl="0"/>
            <a:r>
              <a:rPr lang="en-US" dirty="0" smtClean="0"/>
              <a:t>Vision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74854" y="3175319"/>
            <a:ext cx="7814016" cy="340528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buNone/>
              <a:defRPr sz="1800" b="1" i="0" spc="0">
                <a:solidFill>
                  <a:srgbClr val="7F0424"/>
                </a:solidFill>
                <a:latin typeface="DIN"/>
              </a:defRPr>
            </a:lvl1pPr>
          </a:lstStyle>
          <a:p>
            <a:pPr lvl="0"/>
            <a:r>
              <a:rPr lang="en-US" dirty="0" smtClean="0"/>
              <a:t>Mission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74387" y="3515847"/>
            <a:ext cx="7814016" cy="2469104"/>
          </a:xfrm>
        </p:spPr>
        <p:txBody>
          <a:bodyPr tIns="0"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1800" b="0" i="0" spc="0">
                <a:solidFill>
                  <a:schemeClr val="tx1"/>
                </a:solidFill>
                <a:latin typeface="DIN-Medium"/>
              </a:defRPr>
            </a:lvl1pPr>
          </a:lstStyle>
          <a:p>
            <a:pPr lvl="0"/>
            <a:r>
              <a:rPr lang="en-US" dirty="0" smtClean="0"/>
              <a:t>To generate cutting edge knowledge at the intersection of engineering and management, and to educate leaders to address the world’s most challenging operations problems.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63562" y="1964893"/>
            <a:ext cx="7814016" cy="1210426"/>
          </a:xfrm>
        </p:spPr>
        <p:txBody>
          <a:bodyPr tIns="0">
            <a:norm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1800" b="0" i="0" spc="0">
                <a:solidFill>
                  <a:schemeClr val="tx1"/>
                </a:solidFill>
                <a:latin typeface="DIN-Medium"/>
              </a:defRPr>
            </a:lvl1pPr>
          </a:lstStyle>
          <a:p>
            <a:pPr lvl="0"/>
            <a:r>
              <a:rPr lang="en-US" dirty="0" smtClean="0"/>
              <a:t>A partnership between MIT and industry that is the premier program for developing leaders of operations-oriented companies equipped with both a management perspective and deep technical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3526540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7F04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63562" y="1704846"/>
            <a:ext cx="7814016" cy="4421317"/>
          </a:xfrm>
        </p:spPr>
        <p:txBody>
          <a:bodyPr/>
          <a:lstStyle>
            <a:lvl1pPr>
              <a:buClr>
                <a:srgbClr val="7F0424"/>
              </a:buClr>
              <a:defRPr/>
            </a:lvl1pPr>
            <a:lvl2pPr>
              <a:buClr>
                <a:srgbClr val="7F0424"/>
              </a:buClr>
              <a:defRPr/>
            </a:lvl2pPr>
            <a:lvl3pPr>
              <a:buClr>
                <a:srgbClr val="7F0424"/>
              </a:buClr>
              <a:defRPr/>
            </a:lvl3pPr>
            <a:lvl4pPr>
              <a:buClr>
                <a:srgbClr val="7F0424"/>
              </a:buClr>
              <a:defRPr/>
            </a:lvl4pPr>
            <a:lvl5pPr>
              <a:buClr>
                <a:srgbClr val="7F0424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12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7F04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3"/>
          </p:nvPr>
        </p:nvSpPr>
        <p:spPr>
          <a:xfrm>
            <a:off x="663562" y="1714620"/>
            <a:ext cx="3832238" cy="4372481"/>
          </a:xfrm>
        </p:spPr>
        <p:txBody>
          <a:bodyPr/>
          <a:lstStyle>
            <a:lvl1pPr>
              <a:buClr>
                <a:srgbClr val="7F0424"/>
              </a:buClr>
              <a:defRPr sz="2800"/>
            </a:lvl1pPr>
            <a:lvl2pPr>
              <a:buClr>
                <a:srgbClr val="7F0424"/>
              </a:buClr>
              <a:defRPr sz="2400"/>
            </a:lvl2pPr>
            <a:lvl3pPr>
              <a:buClr>
                <a:srgbClr val="7F0424"/>
              </a:buClr>
              <a:defRPr sz="2000"/>
            </a:lvl3pPr>
            <a:lvl4pPr>
              <a:buClr>
                <a:srgbClr val="7F0424"/>
              </a:buClr>
              <a:defRPr sz="1800"/>
            </a:lvl4pPr>
            <a:lvl5pPr>
              <a:buClr>
                <a:srgbClr val="7F0424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4620"/>
            <a:ext cx="3829378" cy="4372481"/>
          </a:xfrm>
        </p:spPr>
        <p:txBody>
          <a:bodyPr/>
          <a:lstStyle>
            <a:lvl1pPr>
              <a:buClr>
                <a:srgbClr val="7F0424"/>
              </a:buClr>
              <a:defRPr sz="2800"/>
            </a:lvl1pPr>
            <a:lvl2pPr>
              <a:buClr>
                <a:srgbClr val="7F0424"/>
              </a:buClr>
              <a:defRPr sz="2400"/>
            </a:lvl2pPr>
            <a:lvl3pPr>
              <a:buClr>
                <a:srgbClr val="7F0424"/>
              </a:buClr>
              <a:defRPr sz="2000"/>
            </a:lvl3pPr>
            <a:lvl4pPr>
              <a:buClr>
                <a:srgbClr val="7F0424"/>
              </a:buClr>
              <a:defRPr sz="1800"/>
            </a:lvl4pPr>
            <a:lvl5pPr>
              <a:buClr>
                <a:srgbClr val="7F0424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20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7F04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63562" y="1729627"/>
            <a:ext cx="3833826" cy="639762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rgbClr val="7F04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63562" y="2369389"/>
            <a:ext cx="3833826" cy="3717712"/>
          </a:xfrm>
        </p:spPr>
        <p:txBody>
          <a:bodyPr/>
          <a:lstStyle>
            <a:lvl1pPr>
              <a:buClr>
                <a:srgbClr val="7F0424"/>
              </a:buClr>
              <a:defRPr sz="2400"/>
            </a:lvl1pPr>
            <a:lvl2pPr>
              <a:buClr>
                <a:srgbClr val="7F0424"/>
              </a:buClr>
              <a:defRPr sz="2000"/>
            </a:lvl2pPr>
            <a:lvl3pPr>
              <a:buClr>
                <a:srgbClr val="7F0424"/>
              </a:buClr>
              <a:defRPr sz="1800"/>
            </a:lvl3pPr>
            <a:lvl4pPr>
              <a:buClr>
                <a:srgbClr val="7F0424"/>
              </a:buClr>
              <a:defRPr sz="1600"/>
            </a:lvl4pPr>
            <a:lvl5pPr>
              <a:buClr>
                <a:srgbClr val="7F0424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9627"/>
            <a:ext cx="3832553" cy="639762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rgbClr val="7F04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9389"/>
            <a:ext cx="3832553" cy="3717712"/>
          </a:xfrm>
        </p:spPr>
        <p:txBody>
          <a:bodyPr/>
          <a:lstStyle>
            <a:lvl1pPr>
              <a:buClr>
                <a:srgbClr val="7F0424"/>
              </a:buClr>
              <a:defRPr sz="2400"/>
            </a:lvl1pPr>
            <a:lvl2pPr>
              <a:buClr>
                <a:srgbClr val="7F0424"/>
              </a:buClr>
              <a:defRPr sz="2000"/>
            </a:lvl2pPr>
            <a:lvl3pPr>
              <a:buClr>
                <a:srgbClr val="7F0424"/>
              </a:buClr>
              <a:defRPr sz="1800"/>
            </a:lvl3pPr>
            <a:lvl4pPr>
              <a:buClr>
                <a:srgbClr val="7F0424"/>
              </a:buClr>
              <a:defRPr sz="1600"/>
            </a:lvl4pPr>
            <a:lvl5pPr>
              <a:buClr>
                <a:srgbClr val="7F0424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606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 - Te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63562" y="1704846"/>
            <a:ext cx="7814016" cy="4421317"/>
          </a:xfrm>
        </p:spPr>
        <p:txBody>
          <a:bodyPr/>
          <a:lstStyle>
            <a:lvl1pPr>
              <a:buClr>
                <a:srgbClr val="339CA1"/>
              </a:buClr>
              <a:defRPr/>
            </a:lvl1pPr>
            <a:lvl2pPr>
              <a:buClr>
                <a:srgbClr val="339CA1"/>
              </a:buClr>
              <a:defRPr/>
            </a:lvl2pPr>
            <a:lvl3pPr>
              <a:buClr>
                <a:srgbClr val="339CA1"/>
              </a:buClr>
              <a:defRPr/>
            </a:lvl3pPr>
            <a:lvl4pPr>
              <a:buClr>
                <a:srgbClr val="339CA1"/>
              </a:buClr>
              <a:defRPr/>
            </a:lvl4pPr>
            <a:lvl5pPr>
              <a:buClr>
                <a:srgbClr val="339CA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0537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7F04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472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7F04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63562" y="1899357"/>
            <a:ext cx="2801951" cy="8391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DIN-Medium"/>
                <a:ea typeface="+mj-ea"/>
                <a:cs typeface="DIN-Medium"/>
              </a:defRPr>
            </a:lvl1pPr>
          </a:lstStyle>
          <a:p>
            <a:pPr>
              <a:lnSpc>
                <a:spcPts val="2000"/>
              </a:lnSpc>
            </a:pPr>
            <a:r>
              <a:rPr lang="en-US" sz="2000" dirty="0" smtClean="0">
                <a:solidFill>
                  <a:srgbClr val="7F0424"/>
                </a:solidFill>
              </a:rPr>
              <a:t>Click to edit Master title style</a:t>
            </a:r>
            <a:endParaRPr lang="en-US" sz="2000" dirty="0">
              <a:solidFill>
                <a:srgbClr val="7F0424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75050" y="1899357"/>
            <a:ext cx="4902528" cy="4226805"/>
          </a:xfrm>
        </p:spPr>
        <p:txBody>
          <a:bodyPr/>
          <a:lstStyle>
            <a:lvl1pPr>
              <a:buClr>
                <a:srgbClr val="7F0424"/>
              </a:buClr>
              <a:defRPr sz="2400"/>
            </a:lvl1pPr>
            <a:lvl2pPr>
              <a:buClr>
                <a:srgbClr val="7F0424"/>
              </a:buClr>
              <a:defRPr sz="2000"/>
            </a:lvl2pPr>
            <a:lvl3pPr>
              <a:buClr>
                <a:srgbClr val="7F0424"/>
              </a:buClr>
              <a:defRPr sz="2000"/>
            </a:lvl3pPr>
            <a:lvl4pPr>
              <a:buClr>
                <a:srgbClr val="7F0424"/>
              </a:buClr>
              <a:defRPr sz="1800"/>
            </a:lvl4pPr>
            <a:lvl5pPr>
              <a:buClr>
                <a:srgbClr val="7F0424"/>
              </a:buCl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63562" y="2738529"/>
            <a:ext cx="2801951" cy="3387634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64350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7F0424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663562" y="1739171"/>
            <a:ext cx="7814016" cy="298840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63562" y="5587662"/>
            <a:ext cx="7814016" cy="58453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670826" y="4932743"/>
            <a:ext cx="7806752" cy="58453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2400">
                <a:solidFill>
                  <a:srgbClr val="7F042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59946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34188" y="14605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Page </a:t>
            </a:r>
            <a:fld id="{EFE579A0-43B9-4E3E-989A-2E7B4EF184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ipartite Templa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LGO Tripartite Partnership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r>
              <a:rPr lang="en-US" smtClean="0"/>
              <a:t>PAGE </a:t>
            </a:r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0680" y="4049828"/>
            <a:ext cx="2173739" cy="870197"/>
          </a:xfrm>
        </p:spPr>
        <p:txBody>
          <a:bodyPr/>
          <a:lstStyle>
            <a:lvl1pPr marL="0" indent="0">
              <a:buNone/>
              <a:defRPr baseline="0">
                <a:solidFill>
                  <a:srgbClr val="7F0424"/>
                </a:solidFill>
              </a:defRPr>
            </a:lvl1pPr>
          </a:lstStyle>
          <a:p>
            <a:pPr lvl="0"/>
            <a:r>
              <a:rPr lang="en-US" dirty="0" smtClean="0"/>
              <a:t>MIT School of Engineering</a:t>
            </a:r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975727" y="5049541"/>
            <a:ext cx="2593377" cy="870197"/>
          </a:xfrm>
        </p:spPr>
        <p:txBody>
          <a:bodyPr/>
          <a:lstStyle>
            <a:lvl1pPr marL="0" indent="0">
              <a:buNone/>
              <a:defRPr baseline="0">
                <a:solidFill>
                  <a:srgbClr val="339CA1"/>
                </a:solidFill>
              </a:defRPr>
            </a:lvl1pPr>
          </a:lstStyle>
          <a:p>
            <a:pPr lvl="0"/>
            <a:r>
              <a:rPr lang="en-US" dirty="0" smtClean="0"/>
              <a:t>MIT Sloan School of Management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831438" y="2341461"/>
            <a:ext cx="2593377" cy="870197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Industry partners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645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34188" y="14605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Page </a:t>
            </a:r>
            <a:fld id="{DA95F7FB-2A8D-4FFA-A8B2-7255CDFF8E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3 - Te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3"/>
          </p:nvPr>
        </p:nvSpPr>
        <p:spPr>
          <a:xfrm>
            <a:off x="663562" y="1723691"/>
            <a:ext cx="3832238" cy="4372481"/>
          </a:xfrm>
        </p:spPr>
        <p:txBody>
          <a:bodyPr/>
          <a:lstStyle>
            <a:lvl1pPr>
              <a:buClr>
                <a:srgbClr val="339CA1"/>
              </a:buClr>
              <a:defRPr sz="2800"/>
            </a:lvl1pPr>
            <a:lvl2pPr>
              <a:buClr>
                <a:srgbClr val="339CA1"/>
              </a:buClr>
              <a:defRPr sz="2400"/>
            </a:lvl2pPr>
            <a:lvl3pPr>
              <a:buClr>
                <a:srgbClr val="339CA1"/>
              </a:buClr>
              <a:defRPr sz="2000"/>
            </a:lvl3pPr>
            <a:lvl4pPr>
              <a:buClr>
                <a:srgbClr val="339CA1"/>
              </a:buClr>
              <a:defRPr sz="1800"/>
            </a:lvl4pPr>
            <a:lvl5pPr>
              <a:buClr>
                <a:srgbClr val="339CA1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3691"/>
            <a:ext cx="3829378" cy="4372481"/>
          </a:xfrm>
        </p:spPr>
        <p:txBody>
          <a:bodyPr/>
          <a:lstStyle>
            <a:lvl1pPr>
              <a:buClr>
                <a:srgbClr val="339CA1"/>
              </a:buClr>
              <a:defRPr sz="2800"/>
            </a:lvl1pPr>
            <a:lvl2pPr>
              <a:buClr>
                <a:srgbClr val="339CA1"/>
              </a:buClr>
              <a:defRPr sz="2400"/>
            </a:lvl2pPr>
            <a:lvl3pPr>
              <a:buClr>
                <a:srgbClr val="339CA1"/>
              </a:buClr>
              <a:defRPr sz="2000"/>
            </a:lvl3pPr>
            <a:lvl4pPr>
              <a:buClr>
                <a:srgbClr val="339CA1"/>
              </a:buClr>
              <a:defRPr sz="1800"/>
            </a:lvl4pPr>
            <a:lvl5pPr>
              <a:buClr>
                <a:srgbClr val="339CA1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9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4 - Te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63562" y="1729627"/>
            <a:ext cx="3833826" cy="639762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rgbClr val="339CA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63562" y="2369389"/>
            <a:ext cx="3833826" cy="3717712"/>
          </a:xfrm>
        </p:spPr>
        <p:txBody>
          <a:bodyPr/>
          <a:lstStyle>
            <a:lvl1pPr>
              <a:buClr>
                <a:srgbClr val="339CA1"/>
              </a:buClr>
              <a:defRPr sz="2400"/>
            </a:lvl1pPr>
            <a:lvl2pPr>
              <a:buClr>
                <a:srgbClr val="339CA1"/>
              </a:buClr>
              <a:defRPr sz="2000"/>
            </a:lvl2pPr>
            <a:lvl3pPr>
              <a:buClr>
                <a:srgbClr val="339CA1"/>
              </a:buClr>
              <a:defRPr sz="1800"/>
            </a:lvl3pPr>
            <a:lvl4pPr>
              <a:buClr>
                <a:srgbClr val="339CA1"/>
              </a:buClr>
              <a:defRPr sz="1600"/>
            </a:lvl4pPr>
            <a:lvl5pPr>
              <a:buClr>
                <a:srgbClr val="339CA1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9627"/>
            <a:ext cx="3832553" cy="639762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rgbClr val="339CA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9389"/>
            <a:ext cx="3832553" cy="3717712"/>
          </a:xfrm>
        </p:spPr>
        <p:txBody>
          <a:bodyPr/>
          <a:lstStyle>
            <a:lvl1pPr>
              <a:buClr>
                <a:srgbClr val="339CA1"/>
              </a:buClr>
              <a:defRPr sz="2400"/>
            </a:lvl1pPr>
            <a:lvl2pPr>
              <a:buClr>
                <a:srgbClr val="339CA1"/>
              </a:buClr>
              <a:defRPr sz="2000"/>
            </a:lvl2pPr>
            <a:lvl3pPr>
              <a:buClr>
                <a:srgbClr val="339CA1"/>
              </a:buClr>
              <a:defRPr sz="1800"/>
            </a:lvl3pPr>
            <a:lvl4pPr>
              <a:buClr>
                <a:srgbClr val="339CA1"/>
              </a:buClr>
              <a:defRPr sz="1600"/>
            </a:lvl4pPr>
            <a:lvl5pPr>
              <a:buClr>
                <a:srgbClr val="339CA1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01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5 - Te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00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6 - Te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63562" y="1899357"/>
            <a:ext cx="2801951" cy="8391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DIN-Medium"/>
                <a:ea typeface="+mj-ea"/>
                <a:cs typeface="DIN-Medium"/>
              </a:defRPr>
            </a:lvl1pPr>
          </a:lstStyle>
          <a:p>
            <a:pPr>
              <a:lnSpc>
                <a:spcPts val="2000"/>
              </a:lnSpc>
            </a:pPr>
            <a:r>
              <a:rPr lang="en-US" sz="2000" dirty="0" smtClean="0">
                <a:solidFill>
                  <a:srgbClr val="339CA1"/>
                </a:solidFill>
              </a:rPr>
              <a:t>Click to edit Master title style</a:t>
            </a:r>
            <a:endParaRPr lang="en-US" sz="2000" dirty="0">
              <a:solidFill>
                <a:srgbClr val="339CA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75050" y="1899357"/>
            <a:ext cx="4902528" cy="4226805"/>
          </a:xfrm>
        </p:spPr>
        <p:txBody>
          <a:bodyPr/>
          <a:lstStyle>
            <a:lvl1pPr>
              <a:buClr>
                <a:srgbClr val="339CA1"/>
              </a:buClr>
              <a:defRPr sz="2400"/>
            </a:lvl1pPr>
            <a:lvl2pPr>
              <a:buClr>
                <a:srgbClr val="339CA1"/>
              </a:buClr>
              <a:defRPr sz="2000"/>
            </a:lvl2pPr>
            <a:lvl3pPr>
              <a:buClr>
                <a:srgbClr val="339CA1"/>
              </a:buClr>
              <a:defRPr sz="2000"/>
            </a:lvl3pPr>
            <a:lvl4pPr>
              <a:buClr>
                <a:srgbClr val="339CA1"/>
              </a:buClr>
              <a:defRPr sz="1800"/>
            </a:lvl4pPr>
            <a:lvl5pPr>
              <a:buClr>
                <a:srgbClr val="339CA1"/>
              </a:buCl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63562" y="2738529"/>
            <a:ext cx="2801951" cy="3387634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1960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7 - Te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3562" y="331816"/>
            <a:ext cx="7814016" cy="1177358"/>
          </a:xfrm>
        </p:spPr>
        <p:txBody>
          <a:bodyPr anchor="b" anchorCtr="0">
            <a:normAutofit/>
          </a:bodyPr>
          <a:lstStyle>
            <a:lvl1pPr>
              <a:lnSpc>
                <a:spcPts val="3800"/>
              </a:lnSpc>
              <a:defRPr sz="4000" spc="-5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Slide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62" y="69731"/>
            <a:ext cx="1593550" cy="239741"/>
          </a:xfrm>
        </p:spPr>
        <p:txBody>
          <a:bodyPr tIns="0" anchor="t" anchorCtr="0"/>
          <a:lstStyle>
            <a:lvl1pPr algn="l">
              <a:defRPr b="1" i="0" baseline="0">
                <a:solidFill>
                  <a:srgbClr val="339CA1"/>
                </a:solidFill>
                <a:latin typeface="DIN-Bold"/>
                <a:cs typeface="DIN-Bold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663562" y="1739171"/>
            <a:ext cx="7814016" cy="298840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63562" y="5587662"/>
            <a:ext cx="7814016" cy="58453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670826" y="4932743"/>
            <a:ext cx="7806752" cy="58453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2400">
                <a:solidFill>
                  <a:srgbClr val="339C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843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95343" y="1407356"/>
            <a:ext cx="7176837" cy="2391362"/>
          </a:xfrm>
        </p:spPr>
        <p:txBody>
          <a:bodyPr>
            <a:normAutofit/>
          </a:bodyPr>
          <a:lstStyle>
            <a:lvl1pPr marL="0" indent="0" algn="l">
              <a:lnSpc>
                <a:spcPts val="4800"/>
              </a:lnSpc>
              <a:spcBef>
                <a:spcPts val="0"/>
              </a:spcBef>
              <a:buNone/>
              <a:defRPr sz="4500" kern="1200" spc="-50" baseline="0">
                <a:solidFill>
                  <a:srgbClr val="D77624"/>
                </a:solidFill>
                <a:latin typeface="DIN-Medium"/>
                <a:cs typeface="DIN-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Presentation Title Here</a:t>
            </a:r>
            <a:endParaRPr lang="en-US" dirty="0"/>
          </a:p>
        </p:txBody>
      </p:sp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995343" y="630286"/>
            <a:ext cx="7176837" cy="710410"/>
          </a:xfr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 sz="3400" spc="-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MIT Leaders for Global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333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3562" y="393783"/>
            <a:ext cx="7823251" cy="111244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562" y="1584983"/>
            <a:ext cx="7823251" cy="4541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562" y="19690"/>
            <a:ext cx="2133600" cy="30947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200" b="1" i="0" baseline="0">
                <a:solidFill>
                  <a:srgbClr val="339CA1"/>
                </a:solidFill>
                <a:latin typeface="DIN"/>
              </a:defRPr>
            </a:lvl1pPr>
          </a:lstStyle>
          <a:p>
            <a:fld id="{AB29E1E5-B346-9543-8B53-E54A155F3C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5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  <p:sldLayoutId id="2147483899" r:id="rId22"/>
    <p:sldLayoutId id="2147483900" r:id="rId23"/>
    <p:sldLayoutId id="2147483901" r:id="rId24"/>
    <p:sldLayoutId id="2147483902" r:id="rId25"/>
    <p:sldLayoutId id="2147483903" r:id="rId26"/>
    <p:sldLayoutId id="2147483904" r:id="rId27"/>
    <p:sldLayoutId id="2147483905" r:id="rId28"/>
    <p:sldLayoutId id="2147483906" r:id="rId29"/>
    <p:sldLayoutId id="2147483907" r:id="rId30"/>
    <p:sldLayoutId id="2147483908" r:id="rId31"/>
    <p:sldLayoutId id="2147483909" r:id="rId32"/>
    <p:sldLayoutId id="2147483911" r:id="rId33"/>
    <p:sldLayoutId id="2147483912" r:id="rId34"/>
    <p:sldLayoutId id="2147483913" r:id="rId35"/>
  </p:sldLayoutIdLst>
  <p:txStyles>
    <p:titleStyle>
      <a:lvl1pPr algn="l" defTabSz="457200" rtl="0" eaLnBrk="1" latinLnBrk="0" hangingPunct="1">
        <a:lnSpc>
          <a:spcPts val="3800"/>
        </a:lnSpc>
        <a:spcBef>
          <a:spcPct val="0"/>
        </a:spcBef>
        <a:buNone/>
        <a:defRPr sz="4000" kern="1200">
          <a:solidFill>
            <a:schemeClr val="bg1"/>
          </a:solidFill>
          <a:latin typeface="DIN-Medium"/>
          <a:ea typeface="+mj-ea"/>
          <a:cs typeface="DIN-Medium"/>
        </a:defRPr>
      </a:lvl1pPr>
    </p:titleStyle>
    <p:bodyStyle>
      <a:lvl1pPr marL="342900" indent="-342900" algn="l" defTabSz="457200" rtl="0" eaLnBrk="1" latinLnBrk="0" hangingPunct="1">
        <a:lnSpc>
          <a:spcPts val="2400"/>
        </a:lnSpc>
        <a:spcBef>
          <a:spcPct val="20000"/>
        </a:spcBef>
        <a:buClr>
          <a:srgbClr val="339CA1"/>
        </a:buClr>
        <a:buFont typeface="Arial"/>
        <a:buChar char="•"/>
        <a:defRPr sz="2400" kern="1200">
          <a:solidFill>
            <a:schemeClr val="tx1"/>
          </a:solidFill>
          <a:latin typeface="DIN-Medium"/>
          <a:ea typeface="+mn-ea"/>
          <a:cs typeface="+mn-cs"/>
        </a:defRPr>
      </a:lvl1pPr>
      <a:lvl2pPr marL="742950" indent="-285750" algn="l" defTabSz="457200" rtl="0" eaLnBrk="1" latinLnBrk="0" hangingPunct="1">
        <a:lnSpc>
          <a:spcPts val="2400"/>
        </a:lnSpc>
        <a:spcBef>
          <a:spcPct val="20000"/>
        </a:spcBef>
        <a:buClr>
          <a:srgbClr val="339CA1"/>
        </a:buClr>
        <a:buFont typeface="Arial"/>
        <a:buChar char="–"/>
        <a:defRPr sz="2000" kern="1200">
          <a:solidFill>
            <a:schemeClr val="tx1"/>
          </a:solidFill>
          <a:latin typeface="DIN-Medium"/>
          <a:ea typeface="+mn-ea"/>
          <a:cs typeface="+mn-cs"/>
        </a:defRPr>
      </a:lvl2pPr>
      <a:lvl3pPr marL="1143000" indent="-228600" algn="l" defTabSz="457200" rtl="0" eaLnBrk="1" latinLnBrk="0" hangingPunct="1">
        <a:lnSpc>
          <a:spcPts val="2400"/>
        </a:lnSpc>
        <a:spcBef>
          <a:spcPct val="20000"/>
        </a:spcBef>
        <a:buClr>
          <a:srgbClr val="339CA1"/>
        </a:buClr>
        <a:buFont typeface="Arial"/>
        <a:buChar char="•"/>
        <a:defRPr sz="2000" kern="1200">
          <a:solidFill>
            <a:schemeClr val="tx1"/>
          </a:solidFill>
          <a:latin typeface="DIN-Medium"/>
          <a:ea typeface="+mn-ea"/>
          <a:cs typeface="+mn-cs"/>
        </a:defRPr>
      </a:lvl3pPr>
      <a:lvl4pPr marL="1600200" indent="-228600" algn="l" defTabSz="457200" rtl="0" eaLnBrk="1" latinLnBrk="0" hangingPunct="1">
        <a:lnSpc>
          <a:spcPts val="2400"/>
        </a:lnSpc>
        <a:spcBef>
          <a:spcPct val="20000"/>
        </a:spcBef>
        <a:buClr>
          <a:srgbClr val="339CA1"/>
        </a:buClr>
        <a:buFont typeface="Arial"/>
        <a:buChar char="–"/>
        <a:defRPr sz="1800" kern="1200">
          <a:solidFill>
            <a:schemeClr val="tx1"/>
          </a:solidFill>
          <a:latin typeface="DIN-Medium"/>
          <a:ea typeface="+mn-ea"/>
          <a:cs typeface="+mn-cs"/>
        </a:defRPr>
      </a:lvl4pPr>
      <a:lvl5pPr marL="2057400" indent="-228600" algn="l" defTabSz="457200" rtl="0" eaLnBrk="1" latinLnBrk="0" hangingPunct="1">
        <a:lnSpc>
          <a:spcPts val="2400"/>
        </a:lnSpc>
        <a:spcBef>
          <a:spcPct val="20000"/>
        </a:spcBef>
        <a:buClr>
          <a:srgbClr val="339CA1"/>
        </a:buClr>
        <a:buFont typeface="Arial"/>
        <a:buChar char="»"/>
        <a:defRPr sz="1800" kern="1200">
          <a:solidFill>
            <a:schemeClr val="tx1"/>
          </a:solidFill>
          <a:latin typeface="DIN-Medium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jpeg"/><Relationship Id="rId20" Type="http://schemas.openxmlformats.org/officeDocument/2006/relationships/image" Target="../media/image26.png"/><Relationship Id="rId21" Type="http://schemas.openxmlformats.org/officeDocument/2006/relationships/image" Target="../media/image27.jpeg"/><Relationship Id="rId22" Type="http://schemas.openxmlformats.org/officeDocument/2006/relationships/image" Target="../media/image28.jpeg"/><Relationship Id="rId23" Type="http://schemas.openxmlformats.org/officeDocument/2006/relationships/image" Target="../media/image29.jpeg"/><Relationship Id="rId24" Type="http://schemas.openxmlformats.org/officeDocument/2006/relationships/image" Target="../media/image30.png"/><Relationship Id="rId25" Type="http://schemas.openxmlformats.org/officeDocument/2006/relationships/image" Target="../media/image31.jpeg"/><Relationship Id="rId26" Type="http://schemas.openxmlformats.org/officeDocument/2006/relationships/image" Target="../media/image32.jpeg"/><Relationship Id="rId27" Type="http://schemas.openxmlformats.org/officeDocument/2006/relationships/image" Target="../media/image33.jpeg"/><Relationship Id="rId28" Type="http://schemas.openxmlformats.org/officeDocument/2006/relationships/image" Target="../media/image34.jpeg"/><Relationship Id="rId10" Type="http://schemas.openxmlformats.org/officeDocument/2006/relationships/image" Target="../media/image16.jpeg"/><Relationship Id="rId11" Type="http://schemas.openxmlformats.org/officeDocument/2006/relationships/image" Target="../media/image17.jpeg"/><Relationship Id="rId12" Type="http://schemas.openxmlformats.org/officeDocument/2006/relationships/image" Target="../media/image18.jpeg"/><Relationship Id="rId13" Type="http://schemas.openxmlformats.org/officeDocument/2006/relationships/image" Target="../media/image19.wmf"/><Relationship Id="rId14" Type="http://schemas.openxmlformats.org/officeDocument/2006/relationships/image" Target="../media/image20.png"/><Relationship Id="rId15" Type="http://schemas.openxmlformats.org/officeDocument/2006/relationships/image" Target="../media/image21.jpeg"/><Relationship Id="rId16" Type="http://schemas.openxmlformats.org/officeDocument/2006/relationships/image" Target="../media/image22.png"/><Relationship Id="rId17" Type="http://schemas.openxmlformats.org/officeDocument/2006/relationships/image" Target="../media/image23.gif"/><Relationship Id="rId18" Type="http://schemas.openxmlformats.org/officeDocument/2006/relationships/image" Target="../media/image24.png"/><Relationship Id="rId19" Type="http://schemas.openxmlformats.org/officeDocument/2006/relationships/image" Target="../media/image25.gif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hyperlink" Target="http://www.google.com/imgres?imgurl=http://oddhammer.com/blog/images/Cisco_logo.gif&amp;imgrefurl=http://oddhammer.com/index.php/site/comments/new_cisco_logo/&amp;h=90&amp;w=124&amp;sz=18&amp;tbnid=p9hdln0Fbb4J:&amp;tbnh=90&amp;tbnw=124&amp;prev=/images?q=Cisco+logo&amp;sa=X&amp;oi=image_result&amp;resnum=1&amp;ct=image&amp;cd=1" TargetMode="External"/><Relationship Id="rId8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95343" y="1613731"/>
            <a:ext cx="7176837" cy="2391362"/>
          </a:xfrm>
        </p:spPr>
        <p:txBody>
          <a:bodyPr/>
          <a:lstStyle/>
          <a:p>
            <a:r>
              <a:rPr lang="en-US" sz="3600" dirty="0" smtClean="0"/>
              <a:t>March 2012</a:t>
            </a:r>
          </a:p>
          <a:p>
            <a:r>
              <a:rPr lang="en-US" sz="3600" smtClean="0"/>
              <a:t>Don Rosenfield</a:t>
            </a:r>
            <a:endParaRPr lang="en-US" sz="3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5343" y="803357"/>
            <a:ext cx="7176837" cy="7104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Integrating Engineering and Management in MIT LGO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94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LGO Tripartite Partnership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MIT School of Engineering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MIT Sloan School of Management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Industry Partners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71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LGO Partners</a:t>
            </a: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+mn-lt"/>
              </a:rPr>
              <a:t>Page </a:t>
            </a:r>
            <a:fld id="{77C7213B-5D25-441F-908C-805FB1169247}" type="slidenum">
              <a:rPr lang="en-US">
                <a:latin typeface="+mn-lt"/>
              </a:rPr>
              <a:pPr/>
              <a:t>3</a:t>
            </a:fld>
            <a:endParaRPr lang="en-US" dirty="0">
              <a:latin typeface="+mn-lt"/>
            </a:endParaRPr>
          </a:p>
        </p:txBody>
      </p:sp>
      <p:pic>
        <p:nvPicPr>
          <p:cNvPr id="2253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8948" y="2200780"/>
            <a:ext cx="879934" cy="83084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2536" name="Picture 13"/>
          <p:cNvPicPr>
            <a:picLocks noChangeAspect="1" noChangeArrowheads="1"/>
          </p:cNvPicPr>
          <p:nvPr/>
        </p:nvPicPr>
        <p:blipFill>
          <a:blip r:embed="rId4" cstate="print"/>
          <a:srcRect t="19255" b="28593"/>
          <a:stretch>
            <a:fillRect/>
          </a:stretch>
        </p:blipFill>
        <p:spPr bwMode="auto">
          <a:xfrm>
            <a:off x="5566185" y="1653586"/>
            <a:ext cx="1739196" cy="6736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2537" name="Picture 14"/>
          <p:cNvPicPr>
            <a:picLocks noChangeAspect="1" noChangeArrowheads="1"/>
          </p:cNvPicPr>
          <p:nvPr/>
        </p:nvPicPr>
        <p:blipFill>
          <a:blip r:embed="rId5" cstate="print"/>
          <a:srcRect t="25536" b="25536"/>
          <a:stretch>
            <a:fillRect/>
          </a:stretch>
        </p:blipFill>
        <p:spPr bwMode="auto">
          <a:xfrm>
            <a:off x="1538824" y="2448692"/>
            <a:ext cx="932918" cy="3453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2540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50441" y="3173372"/>
            <a:ext cx="1524000" cy="50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2541" name="Text Box 16"/>
          <p:cNvSpPr txBox="1">
            <a:spLocks noChangeArrowheads="1"/>
          </p:cNvSpPr>
          <p:nvPr/>
        </p:nvSpPr>
        <p:spPr bwMode="auto">
          <a:xfrm>
            <a:off x="6948488" y="4930783"/>
            <a:ext cx="184150" cy="561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4000">
              <a:latin typeface="Times New Roman" pitchFamily="-110" charset="0"/>
            </a:endParaRPr>
          </a:p>
        </p:txBody>
      </p:sp>
      <p:pic>
        <p:nvPicPr>
          <p:cNvPr id="22543" name="Picture 25" descr="http://www.google.com/images?q=tbn:p9hdln0Fbb4J:oddhammer.com/blog/images/Cisco_logo.gif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415" y="1570106"/>
            <a:ext cx="1177239" cy="855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29" descr="NVS_Vac RGB"/>
          <p:cNvPicPr>
            <a:picLocks noChangeAspect="1" noChangeArrowheads="1"/>
          </p:cNvPicPr>
          <p:nvPr/>
        </p:nvPicPr>
        <p:blipFill>
          <a:blip r:embed="rId9" cstate="print"/>
          <a:srcRect b="29459"/>
          <a:stretch>
            <a:fillRect/>
          </a:stretch>
        </p:blipFill>
        <p:spPr bwMode="auto">
          <a:xfrm>
            <a:off x="196733" y="3162119"/>
            <a:ext cx="1733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Picture 28" descr="RTN_RGB_RED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56986" y="3271315"/>
            <a:ext cx="1285583" cy="24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7" name="Picture 38" descr="http://www.noproblemmarketing.com/images/amazon.com_logo_cupv.jpg"/>
          <p:cNvPicPr>
            <a:picLocks noChangeAspect="1" noChangeArrowheads="1"/>
          </p:cNvPicPr>
          <p:nvPr/>
        </p:nvPicPr>
        <p:blipFill>
          <a:blip r:embed="rId11" cstate="print"/>
          <a:srcRect r="5547" b="17073"/>
          <a:stretch>
            <a:fillRect/>
          </a:stretch>
        </p:blipFill>
        <p:spPr bwMode="auto">
          <a:xfrm>
            <a:off x="1662435" y="1756746"/>
            <a:ext cx="1493519" cy="38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8" name="Picture 65" descr="LOGOblue300px"/>
          <p:cNvPicPr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12475" y="2991796"/>
            <a:ext cx="1413094" cy="544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9" name="Picture 29"/>
          <p:cNvPicPr preferRelativeResize="0"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5101" y="4970794"/>
            <a:ext cx="1765300" cy="23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0" name="Picture 30"/>
          <p:cNvPicPr preferRelativeResize="0">
            <a:picLocks noChangeAspect="1" noChangeArrowheads="1"/>
          </p:cNvPicPr>
          <p:nvPr/>
        </p:nvPicPr>
        <p:blipFill>
          <a:blip r:embed="rId14" cstate="print"/>
          <a:srcRect t="40594" b="39604"/>
          <a:stretch>
            <a:fillRect/>
          </a:stretch>
        </p:blipFill>
        <p:spPr bwMode="auto">
          <a:xfrm>
            <a:off x="4897454" y="4152647"/>
            <a:ext cx="1321966" cy="262054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</p:pic>
      <p:pic>
        <p:nvPicPr>
          <p:cNvPr id="22552" name="Picture 29" descr="ABB Log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1447" y="1772991"/>
            <a:ext cx="867410" cy="3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3" name="Picture 29" descr="Amgen_Blue_CMYK [Converted]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03306" y="1849302"/>
            <a:ext cx="955040" cy="2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National Grid weblogo.gif"/>
          <p:cNvPicPr preferRelativeResize="0"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560730" y="4876775"/>
            <a:ext cx="1390689" cy="424932"/>
          </a:xfrm>
          <a:prstGeom prst="rect">
            <a:avLst/>
          </a:prstGeom>
        </p:spPr>
      </p:pic>
      <p:pic>
        <p:nvPicPr>
          <p:cNvPr id="22538" name="Picture 16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330782" y="2295682"/>
            <a:ext cx="588013" cy="5930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9" name="Picture 28" descr="logo_nokia_115_40_1b.gif"/>
          <p:cNvPicPr preferRelativeResize="0"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451729" y="5580663"/>
            <a:ext cx="1072714" cy="373118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959400" y="3835648"/>
            <a:ext cx="7227484" cy="14613"/>
          </a:xfrm>
          <a:prstGeom prst="line">
            <a:avLst/>
          </a:prstGeom>
          <a:ln w="190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046722" y="5933723"/>
            <a:ext cx="5052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Companies above line are Governing Board members</a:t>
            </a:r>
          </a:p>
          <a:p>
            <a:pPr algn="ctr"/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2012</a:t>
            </a:r>
            <a:endParaRPr lang="en-US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0" name="Picture 27"/>
          <p:cNvPicPr preferRelativeResize="0"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779223" y="4155257"/>
            <a:ext cx="1658111" cy="26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MGH_Logo.jpg"/>
          <p:cNvPicPr preferRelativeResize="0"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983375" y="4722890"/>
            <a:ext cx="570733" cy="88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MAGlogo.jpg"/>
          <p:cNvPicPr preferRelativeResize="0"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394067" y="4884599"/>
            <a:ext cx="958733" cy="366061"/>
          </a:xfrm>
          <a:prstGeom prst="rect">
            <a:avLst/>
          </a:prstGeom>
        </p:spPr>
      </p:pic>
      <p:pic>
        <p:nvPicPr>
          <p:cNvPr id="36" name="Picture 35" descr="3m-logo.jpg"/>
          <p:cNvPicPr preferRelativeResize="0"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3763" y="4080181"/>
            <a:ext cx="718775" cy="378360"/>
          </a:xfrm>
          <a:prstGeom prst="rect">
            <a:avLst/>
          </a:prstGeom>
        </p:spPr>
      </p:pic>
      <p:pic>
        <p:nvPicPr>
          <p:cNvPr id="37" name="Picture 36" descr="BIDMC_logo.jpg"/>
          <p:cNvPicPr preferRelativeResize="0"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01738" y="3888989"/>
            <a:ext cx="564872" cy="687471"/>
          </a:xfrm>
          <a:prstGeom prst="rect">
            <a:avLst/>
          </a:prstGeom>
        </p:spPr>
      </p:pic>
      <p:pic>
        <p:nvPicPr>
          <p:cNvPr id="38" name="Picture 37" descr="Verizon_Wireless.jp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15734" y="5414322"/>
            <a:ext cx="1380129" cy="538093"/>
          </a:xfrm>
          <a:prstGeom prst="rect">
            <a:avLst/>
          </a:prstGeom>
        </p:spPr>
      </p:pic>
      <p:pic>
        <p:nvPicPr>
          <p:cNvPr id="39" name="Picture 38" descr="JnJ_logo.jp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635304" y="4082792"/>
            <a:ext cx="2432304" cy="438612"/>
          </a:xfrm>
          <a:prstGeom prst="rect">
            <a:avLst/>
          </a:prstGeom>
        </p:spPr>
      </p:pic>
      <p:pic>
        <p:nvPicPr>
          <p:cNvPr id="40" name="Picture 39" descr="genzyme_a_sanofi_co.jp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501193" y="2297725"/>
            <a:ext cx="1273696" cy="662322"/>
          </a:xfrm>
          <a:prstGeom prst="rect">
            <a:avLst/>
          </a:prstGeom>
        </p:spPr>
      </p:pic>
      <p:pic>
        <p:nvPicPr>
          <p:cNvPr id="41" name="Picture 40" descr="swoosh_blk_vector-lo-res.jp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84103" y="4861057"/>
            <a:ext cx="1469060" cy="5215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/>
              <a:t>Page </a:t>
            </a:r>
            <a:fld id="{F2A2D775-2D22-4529-9464-F476FB242BB0}" type="slidenum">
              <a:rPr lang="en-US"/>
              <a:pPr/>
              <a:t>4</a:t>
            </a:fld>
            <a:endParaRPr lang="en-US"/>
          </a:p>
        </p:txBody>
      </p:sp>
      <p:pic>
        <p:nvPicPr>
          <p:cNvPr id="30724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409" y="1600153"/>
            <a:ext cx="7875492" cy="454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1383506" y="23813"/>
            <a:ext cx="5834063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/>
          <a:p>
            <a:pPr>
              <a:defRPr/>
            </a:pPr>
            <a:r>
              <a:rPr lang="en-US" sz="3000" b="1" kern="0" dirty="0">
                <a:solidFill>
                  <a:schemeClr val="bg1"/>
                </a:solidFill>
                <a:latin typeface="+mj-lt"/>
                <a:ea typeface="Arial" pitchFamily="-108" charset="0"/>
                <a:cs typeface="+mj-cs"/>
              </a:rPr>
              <a:t>LGO </a:t>
            </a: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Arial" pitchFamily="-108" charset="0"/>
                <a:cs typeface="+mj-cs"/>
              </a:rPr>
              <a:t>Educational Program</a:t>
            </a:r>
            <a:endParaRPr lang="en-US" sz="3000" b="1" kern="0" dirty="0">
              <a:solidFill>
                <a:schemeClr val="bg1"/>
              </a:solidFill>
              <a:latin typeface="+mj-lt"/>
              <a:ea typeface="Arial" pitchFamily="-108" charset="0"/>
              <a:cs typeface="+mj-cs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3983038" y="2277141"/>
            <a:ext cx="1390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latin typeface="Century Gothic" pitchFamily="114" charset="0"/>
                <a:ea typeface="Arial" charset="0"/>
              </a:rPr>
              <a:t>Leadership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3990976" y="2779904"/>
            <a:ext cx="13827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latin typeface="Century Gothic" pitchFamily="114" charset="0"/>
                <a:ea typeface="Arial" charset="0"/>
              </a:rPr>
              <a:t>Integration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3875088" y="4141788"/>
            <a:ext cx="152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>
                <a:latin typeface="Century Gothic" pitchFamily="114" charset="0"/>
                <a:ea typeface="Arial" charset="0"/>
              </a:rPr>
              <a:t>Foundations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329176" y="3071623"/>
            <a:ext cx="2672990" cy="117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1100" dirty="0">
                <a:latin typeface="Century Gothic" pitchFamily="-110" charset="0"/>
              </a:rPr>
              <a:t>Internship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1100" dirty="0">
                <a:latin typeface="Century Gothic" pitchFamily="-110" charset="0"/>
              </a:rPr>
              <a:t>Operations Management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1100" dirty="0">
                <a:latin typeface="Century Gothic" pitchFamily="-110" charset="0"/>
              </a:rPr>
              <a:t>Product/Process Design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1100" dirty="0">
                <a:latin typeface="Century Gothic" pitchFamily="-110" charset="0"/>
              </a:rPr>
              <a:t>Operations Strategy</a:t>
            </a:r>
            <a:endParaRPr lang="en-US" sz="1100" dirty="0" smtClean="0">
              <a:latin typeface="Century Gothic" pitchFamily="-110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1100" dirty="0" smtClean="0">
                <a:latin typeface="Century Gothic" pitchFamily="-110" charset="0"/>
              </a:rPr>
              <a:t>High velocity/Lean Six-sigma systems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1100" dirty="0" smtClean="0">
                <a:latin typeface="Century Gothic" pitchFamily="-110" charset="0"/>
              </a:rPr>
              <a:t>Plant </a:t>
            </a:r>
            <a:r>
              <a:rPr lang="en-US" sz="1100" dirty="0">
                <a:latin typeface="Century Gothic" pitchFamily="-110" charset="0"/>
              </a:rPr>
              <a:t>Visits</a:t>
            </a:r>
          </a:p>
        </p:txBody>
      </p:sp>
      <p:sp>
        <p:nvSpPr>
          <p:cNvPr id="30730" name="Text Box 11"/>
          <p:cNvSpPr txBox="1">
            <a:spLocks noChangeArrowheads="1"/>
          </p:cNvSpPr>
          <p:nvPr/>
        </p:nvSpPr>
        <p:spPr bwMode="auto">
          <a:xfrm>
            <a:off x="1495425" y="5211763"/>
            <a:ext cx="8477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Markets</a:t>
            </a:r>
          </a:p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Finance</a:t>
            </a:r>
          </a:p>
        </p:txBody>
      </p:sp>
      <p:sp>
        <p:nvSpPr>
          <p:cNvPr id="30731" name="Text Box 12"/>
          <p:cNvSpPr txBox="1">
            <a:spLocks noChangeArrowheads="1"/>
          </p:cNvSpPr>
          <p:nvPr/>
        </p:nvSpPr>
        <p:spPr bwMode="auto">
          <a:xfrm>
            <a:off x="2382838" y="4867275"/>
            <a:ext cx="19177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Organizational Processes</a:t>
            </a:r>
          </a:p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Marketing</a:t>
            </a:r>
          </a:p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Strategy</a:t>
            </a:r>
          </a:p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Management Depth</a:t>
            </a:r>
          </a:p>
        </p:txBody>
      </p:sp>
      <p:sp>
        <p:nvSpPr>
          <p:cNvPr id="30732" name="Text Box 13"/>
          <p:cNvSpPr txBox="1">
            <a:spLocks noChangeArrowheads="1"/>
          </p:cNvSpPr>
          <p:nvPr/>
        </p:nvSpPr>
        <p:spPr bwMode="auto">
          <a:xfrm>
            <a:off x="3757613" y="4776788"/>
            <a:ext cx="1570037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17475" indent="-117475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1100">
                <a:latin typeface="Century Gothic" pitchFamily="-110" charset="0"/>
              </a:rPr>
              <a:t>Processes</a:t>
            </a:r>
          </a:p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Engineering Depth</a:t>
            </a:r>
          </a:p>
        </p:txBody>
      </p:sp>
      <p:sp>
        <p:nvSpPr>
          <p:cNvPr id="30733" name="Text Box 14"/>
          <p:cNvSpPr txBox="1">
            <a:spLocks noChangeArrowheads="1"/>
          </p:cNvSpPr>
          <p:nvPr/>
        </p:nvSpPr>
        <p:spPr bwMode="auto">
          <a:xfrm>
            <a:off x="5270500" y="4764088"/>
            <a:ext cx="1592263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Communication</a:t>
            </a:r>
          </a:p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Accounting &amp; Measures</a:t>
            </a:r>
          </a:p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Information Technologies</a:t>
            </a:r>
          </a:p>
        </p:txBody>
      </p:sp>
      <p:sp>
        <p:nvSpPr>
          <p:cNvPr id="30734" name="Text Box 15"/>
          <p:cNvSpPr txBox="1">
            <a:spLocks noChangeArrowheads="1"/>
          </p:cNvSpPr>
          <p:nvPr/>
        </p:nvSpPr>
        <p:spPr bwMode="auto">
          <a:xfrm>
            <a:off x="6461125" y="5197475"/>
            <a:ext cx="12731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Systems</a:t>
            </a:r>
          </a:p>
          <a:p>
            <a:pPr marL="117475" indent="-117475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100">
                <a:latin typeface="Century Gothic" pitchFamily="-110" charset="0"/>
              </a:rPr>
              <a:t>Probability &amp; Statistics</a:t>
            </a:r>
          </a:p>
        </p:txBody>
      </p:sp>
      <p:sp>
        <p:nvSpPr>
          <p:cNvPr id="30735" name="Text Box 16"/>
          <p:cNvSpPr txBox="1">
            <a:spLocks noChangeArrowheads="1"/>
          </p:cNvSpPr>
          <p:nvPr/>
        </p:nvSpPr>
        <p:spPr bwMode="auto">
          <a:xfrm>
            <a:off x="1600200" y="5014913"/>
            <a:ext cx="882650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b="1">
                <a:latin typeface="Century Gothic" pitchFamily="-110" charset="0"/>
              </a:rPr>
              <a:t>economic</a:t>
            </a:r>
          </a:p>
        </p:txBody>
      </p:sp>
      <p:sp>
        <p:nvSpPr>
          <p:cNvPr id="30736" name="Text Box 17"/>
          <p:cNvSpPr txBox="1">
            <a:spLocks noChangeArrowheads="1"/>
          </p:cNvSpPr>
          <p:nvPr/>
        </p:nvSpPr>
        <p:spPr bwMode="auto">
          <a:xfrm>
            <a:off x="2495550" y="4508500"/>
            <a:ext cx="1223963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100" b="1">
                <a:latin typeface="Century Gothic" pitchFamily="-110" charset="0"/>
              </a:rPr>
              <a:t>managerial &amp; organizational</a:t>
            </a:r>
          </a:p>
        </p:txBody>
      </p:sp>
      <p:sp>
        <p:nvSpPr>
          <p:cNvPr id="30737" name="Text Box 18"/>
          <p:cNvSpPr txBox="1">
            <a:spLocks noChangeArrowheads="1"/>
          </p:cNvSpPr>
          <p:nvPr/>
        </p:nvSpPr>
        <p:spPr bwMode="auto">
          <a:xfrm>
            <a:off x="3673475" y="4572000"/>
            <a:ext cx="122396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100" b="1">
                <a:latin typeface="Century Gothic" pitchFamily="-110" charset="0"/>
              </a:rPr>
              <a:t>physical</a:t>
            </a:r>
          </a:p>
        </p:txBody>
      </p:sp>
      <p:sp>
        <p:nvSpPr>
          <p:cNvPr id="30738" name="Text Box 19"/>
          <p:cNvSpPr txBox="1">
            <a:spLocks noChangeArrowheads="1"/>
          </p:cNvSpPr>
          <p:nvPr/>
        </p:nvSpPr>
        <p:spPr bwMode="auto">
          <a:xfrm>
            <a:off x="5327650" y="4572000"/>
            <a:ext cx="122396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100" b="1">
                <a:latin typeface="Century Gothic" pitchFamily="-110" charset="0"/>
              </a:rPr>
              <a:t>informational</a:t>
            </a:r>
          </a:p>
        </p:txBody>
      </p:sp>
      <p:sp>
        <p:nvSpPr>
          <p:cNvPr id="30739" name="Text Box 20"/>
          <p:cNvSpPr txBox="1">
            <a:spLocks noChangeArrowheads="1"/>
          </p:cNvSpPr>
          <p:nvPr/>
        </p:nvSpPr>
        <p:spPr bwMode="auto">
          <a:xfrm>
            <a:off x="6530975" y="5002213"/>
            <a:ext cx="1223963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100" b="1">
                <a:latin typeface="Century Gothic" pitchFamily="-110" charset="0"/>
              </a:rPr>
              <a:t>mathematical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LGO Program -  Education</a:t>
            </a:r>
          </a:p>
        </p:txBody>
      </p:sp>
      <p:sp>
        <p:nvSpPr>
          <p:cNvPr id="2662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+mn-lt"/>
              </a:rPr>
              <a:t>Page </a:t>
            </a:r>
            <a:fld id="{B8618437-B026-4347-910E-5C912CEEB097}" type="slidenum">
              <a:rPr lang="en-US">
                <a:latin typeface="+mn-lt"/>
              </a:rPr>
              <a:pPr/>
              <a:t>5</a:t>
            </a:fld>
            <a:endParaRPr lang="en-US" dirty="0">
              <a:latin typeface="+mn-lt"/>
            </a:endParaRPr>
          </a:p>
        </p:txBody>
      </p:sp>
      <p:pic>
        <p:nvPicPr>
          <p:cNvPr id="12" name="Content Placeholder 11" descr="SOE.full.final_smaller.jpg"/>
          <p:cNvPicPr>
            <a:picLocks noGrp="1" noChangeAspect="1"/>
          </p:cNvPicPr>
          <p:nvPr>
            <p:ph idx="1"/>
          </p:nvPr>
        </p:nvPicPr>
        <p:blipFill>
          <a:blip r:embed="rId3"/>
          <a:srcRect t="-198214" b="-198214"/>
          <a:stretch>
            <a:fillRect/>
          </a:stretch>
        </p:blipFill>
        <p:spPr>
          <a:xfrm>
            <a:off x="5910343" y="4874197"/>
            <a:ext cx="2679607" cy="1555438"/>
          </a:xfrm>
        </p:spPr>
      </p:pic>
      <p:sp>
        <p:nvSpPr>
          <p:cNvPr id="14" name="Rectangle 13"/>
          <p:cNvSpPr/>
          <p:nvPr/>
        </p:nvSpPr>
        <p:spPr>
          <a:xfrm>
            <a:off x="128978" y="1662262"/>
            <a:ext cx="4969438" cy="592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  <a:buFont typeface="Arial"/>
              <a:buNone/>
            </a:pPr>
            <a:r>
              <a:rPr lang="en-US" sz="1600" dirty="0" smtClean="0">
                <a:latin typeface="DIN-Medium"/>
              </a:rPr>
              <a:t>School of Management:</a:t>
            </a:r>
          </a:p>
          <a:p>
            <a:pPr marL="685800" lvl="1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  <a:buFont typeface="Arial"/>
              <a:buChar char="•"/>
            </a:pPr>
            <a:r>
              <a:rPr lang="en-US" sz="1600" dirty="0" smtClean="0">
                <a:latin typeface="DIN-Medium"/>
              </a:rPr>
              <a:t>MBA core plus electives focused on operations </a:t>
            </a:r>
          </a:p>
          <a:p>
            <a:pPr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  <a:buFont typeface="Arial"/>
              <a:buNone/>
            </a:pPr>
            <a:r>
              <a:rPr lang="en-US" sz="1600" dirty="0" smtClean="0">
                <a:latin typeface="DIN-Medium"/>
              </a:rPr>
              <a:t>School of Engineering:</a:t>
            </a:r>
          </a:p>
          <a:p>
            <a:pPr marL="685800" lvl="1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  <a:buFont typeface="Arial"/>
              <a:buChar char="•"/>
            </a:pPr>
            <a:r>
              <a:rPr lang="en-US" sz="1600" dirty="0" smtClean="0">
                <a:latin typeface="DIN-Medium"/>
              </a:rPr>
              <a:t>Six Engineering Departments plus Engineering Systems Division</a:t>
            </a:r>
          </a:p>
          <a:p>
            <a:pPr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  <a:buFont typeface="Arial"/>
              <a:buNone/>
            </a:pPr>
            <a:r>
              <a:rPr lang="en-US" sz="1600" dirty="0" smtClean="0">
                <a:latin typeface="DIN-Medium"/>
              </a:rPr>
              <a:t>Leadership:</a:t>
            </a:r>
          </a:p>
          <a:p>
            <a:pPr marL="685800" lvl="1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  <a:buFont typeface="Arial"/>
              <a:buChar char="•"/>
            </a:pPr>
            <a:r>
              <a:rPr lang="en-US" sz="1600" dirty="0" smtClean="0">
                <a:latin typeface="DIN-Medium"/>
              </a:rPr>
              <a:t>Two-year LGO leadership sequence, consisting of classes, seminars, and opportunities to practice and reflect</a:t>
            </a:r>
          </a:p>
          <a:p>
            <a:pPr marL="685800" lvl="1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  <a:buFont typeface="Arial"/>
              <a:buChar char="•"/>
            </a:pPr>
            <a:r>
              <a:rPr lang="en-US" sz="1600" dirty="0" smtClean="0">
                <a:latin typeface="DIN-Medium"/>
              </a:rPr>
              <a:t>Project/program management</a:t>
            </a:r>
          </a:p>
          <a:p>
            <a:pPr marL="228600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</a:pPr>
            <a:r>
              <a:rPr lang="en-US" sz="1600" dirty="0" smtClean="0">
                <a:latin typeface="DIN-Medium"/>
              </a:rPr>
              <a:t>24 month program – six months off campus</a:t>
            </a:r>
          </a:p>
          <a:p>
            <a:pPr marL="228600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</a:pPr>
            <a:r>
              <a:rPr lang="en-US" sz="1600" dirty="0" smtClean="0">
                <a:latin typeface="DIN-Medium"/>
              </a:rPr>
              <a:t>Program is helping similar program at Shanghai Jiao Tong University</a:t>
            </a:r>
          </a:p>
          <a:p>
            <a:pPr marL="228600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</a:pPr>
            <a:endParaRPr lang="en-US" dirty="0" smtClean="0">
              <a:latin typeface="DIN-Medium"/>
            </a:endParaRPr>
          </a:p>
          <a:p>
            <a:pPr marL="685800" lvl="1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</a:pPr>
            <a:endParaRPr lang="en-US" dirty="0" smtClean="0">
              <a:latin typeface="DIN-Medium"/>
            </a:endParaRPr>
          </a:p>
          <a:p>
            <a:pPr marL="685800" lvl="1" indent="-228600">
              <a:lnSpc>
                <a:spcPts val="2400"/>
              </a:lnSpc>
              <a:spcBef>
                <a:spcPct val="20000"/>
              </a:spcBef>
              <a:buClr>
                <a:srgbClr val="339CA1"/>
              </a:buClr>
            </a:pPr>
            <a:endParaRPr lang="en-US" dirty="0" smtClean="0">
              <a:latin typeface="DIN-Medium"/>
            </a:endParaRPr>
          </a:p>
        </p:txBody>
      </p:sp>
      <p:pic>
        <p:nvPicPr>
          <p:cNvPr id="15" name="Picture 14" descr="Sloan 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429" y="3994760"/>
            <a:ext cx="1056675" cy="1217680"/>
          </a:xfrm>
          <a:prstGeom prst="rect">
            <a:avLst/>
          </a:prstGeom>
        </p:spPr>
      </p:pic>
      <p:pic>
        <p:nvPicPr>
          <p:cNvPr id="16" name="Picture 15" descr="OutwardBound_l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8886" y="1662262"/>
            <a:ext cx="3686259" cy="1970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/>
              <a:t>Page </a:t>
            </a:r>
            <a:fld id="{247C521F-B5C9-4C87-ADF9-BDF3D14A2C89}" type="slidenum">
              <a:rPr lang="en-US"/>
              <a:pPr/>
              <a:t>6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LGO Engineering</a:t>
            </a:r>
            <a:br>
              <a:rPr lang="en-US" smtClean="0"/>
            </a:br>
            <a:r>
              <a:rPr lang="en-US" smtClean="0"/>
              <a:t>Core Programs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1549400"/>
            <a:ext cx="8042275" cy="42433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Systems Optimization &amp; Analysis for Operations </a:t>
            </a:r>
            <a:endParaRPr lang="en-US" sz="1800" b="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Engineering Probability &amp; Statistics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High</a:t>
            </a:r>
            <a:r>
              <a:rPr lang="en-US" sz="2800" dirty="0" smtClean="0"/>
              <a:t>-velocity/Lean six-sigma systems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Course </a:t>
            </a:r>
            <a:r>
              <a:rPr lang="en-US" sz="2800" dirty="0" smtClean="0"/>
              <a:t>in Product Design and Development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At </a:t>
            </a:r>
            <a:r>
              <a:rPr lang="en-US" sz="2800" dirty="0" smtClean="0"/>
              <a:t>least 3 additional courses to fulfill a departmental program</a:t>
            </a:r>
            <a:r>
              <a:rPr lang="en-US" sz="2800" i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0341521"/>
      </p:ext>
    </p:extLst>
  </p:cSld>
  <p:clrMapOvr>
    <a:masterClrMapping/>
  </p:clrMapOvr>
</p:sld>
</file>

<file path=ppt/theme/theme1.xml><?xml version="1.0" encoding="utf-8"?>
<a:theme xmlns:a="http://schemas.openxmlformats.org/drawingml/2006/main" name="LGO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LGO PowerPoint Template.potx</Template>
  <TotalTime>1666</TotalTime>
  <Words>208</Words>
  <Application>Microsoft Macintosh PowerPoint</Application>
  <PresentationFormat>On-screen Show (4:3)</PresentationFormat>
  <Paragraphs>62</Paragraphs>
  <Slides>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LGO PowerPoint Template</vt:lpstr>
      <vt:lpstr>Integrating Engineering and Management in MIT LGO</vt:lpstr>
      <vt:lpstr>LGO Tripartite Partnership</vt:lpstr>
      <vt:lpstr>LGO Partners</vt:lpstr>
      <vt:lpstr>PowerPoint Presentation</vt:lpstr>
      <vt:lpstr>The LGO Program -  Education</vt:lpstr>
      <vt:lpstr>LGO Engineering Core Programs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 Leaders for Global Operations</dc:title>
  <dc:creator>Josh Jacobs</dc:creator>
  <cp:lastModifiedBy>Donald Rosenfield</cp:lastModifiedBy>
  <cp:revision>24</cp:revision>
  <dcterms:created xsi:type="dcterms:W3CDTF">2012-03-13T01:51:46Z</dcterms:created>
  <dcterms:modified xsi:type="dcterms:W3CDTF">2012-03-15T06:29:33Z</dcterms:modified>
</cp:coreProperties>
</file>