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6" r:id="rId19"/>
    <p:sldId id="277" r:id="rId20"/>
    <p:sldId id="278" r:id="rId21"/>
    <p:sldId id="279" r:id="rId22"/>
    <p:sldId id="280" r:id="rId23"/>
    <p:sldId id="272" r:id="rId24"/>
    <p:sldId id="273" r:id="rId25"/>
    <p:sldId id="274" r:id="rId26"/>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876" autoAdjust="0"/>
    <p:restoredTop sz="94675" autoAdjust="0"/>
  </p:normalViewPr>
  <p:slideViewPr>
    <p:cSldViewPr>
      <p:cViewPr varScale="1">
        <p:scale>
          <a:sx n="80" d="100"/>
          <a:sy n="80" d="100"/>
        </p:scale>
        <p:origin x="-1378"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4/19/2013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4/19/2013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4/19/2013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4/19/2013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4/19/2013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4/19/2013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4/19/2013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4/19/2013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blip>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76201" y="152400"/>
            <a:ext cx="8991599" cy="2514600"/>
          </a:xfrm>
          <a:prstGeom prst="rect">
            <a:avLst/>
          </a:prstGeom>
          <a:noFill/>
        </p:spPr>
        <p:txBody>
          <a:bodyPr wrap="square" lIns="91440" tIns="45720" rIns="91440" bIns="45720">
            <a:prstTxWarp prst="textCascadeUp">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Ордена</a:t>
            </a:r>
          </a:p>
          <a:p>
            <a:pPr algn="ctr"/>
            <a:r>
              <a:rPr lang="ru-RU" sz="5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Великой Отечественной войны</a:t>
            </a:r>
            <a:endParaRPr lang="ru-RU" sz="5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TextBox 5"/>
          <p:cNvSpPr txBox="1"/>
          <p:nvPr/>
        </p:nvSpPr>
        <p:spPr>
          <a:xfrm>
            <a:off x="228600" y="5144869"/>
            <a:ext cx="3886200" cy="646331"/>
          </a:xfrm>
          <a:prstGeom prst="rect">
            <a:avLst/>
          </a:prstGeom>
          <a:noFill/>
        </p:spPr>
        <p:txBody>
          <a:bodyPr wrap="square" rtlCol="0">
            <a:spAutoFit/>
          </a:bodyPr>
          <a:lstStyle/>
          <a:p>
            <a:r>
              <a:rPr lang="ru-RU" b="1" dirty="0" smtClean="0">
                <a:solidFill>
                  <a:srgbClr val="FF0000"/>
                </a:solidFill>
                <a:effectLst>
                  <a:outerShdw blurRad="38100" dist="38100" dir="2700000" algn="tl">
                    <a:srgbClr val="000000">
                      <a:alpha val="43137"/>
                    </a:srgbClr>
                  </a:outerShdw>
                </a:effectLst>
              </a:rPr>
              <a:t>Ковалёв Егор, 6а класс</a:t>
            </a:r>
          </a:p>
          <a:p>
            <a:r>
              <a:rPr lang="ru-RU" b="1" dirty="0" smtClean="0">
                <a:solidFill>
                  <a:srgbClr val="FF0000"/>
                </a:solidFill>
                <a:effectLst>
                  <a:outerShdw blurRad="38100" dist="38100" dir="2700000" algn="tl">
                    <a:srgbClr val="000000">
                      <a:alpha val="43137"/>
                    </a:srgbClr>
                  </a:outerShdw>
                </a:effectLst>
              </a:rPr>
              <a:t>МБОУ «Гимназия №3» г.Белгорода</a:t>
            </a:r>
          </a:p>
        </p:txBody>
      </p:sp>
      <p:sp>
        <p:nvSpPr>
          <p:cNvPr id="7" name="TextBox 6"/>
          <p:cNvSpPr txBox="1"/>
          <p:nvPr/>
        </p:nvSpPr>
        <p:spPr>
          <a:xfrm>
            <a:off x="0" y="6336268"/>
            <a:ext cx="9144000" cy="369332"/>
          </a:xfrm>
          <a:prstGeom prst="rect">
            <a:avLst/>
          </a:prstGeom>
          <a:noFill/>
        </p:spPr>
        <p:txBody>
          <a:bodyPr wrap="square" rtlCol="0">
            <a:spAutoFit/>
          </a:bodyPr>
          <a:lstStyle/>
          <a:p>
            <a:pPr algn="ctr"/>
            <a:r>
              <a:rPr lang="ru-RU" dirty="0" smtClean="0"/>
              <a:t>2013 год</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8" name="Прямоугольник 7"/>
          <p:cNvSpPr/>
          <p:nvPr/>
        </p:nvSpPr>
        <p:spPr>
          <a:xfrm>
            <a:off x="4495800" y="1295400"/>
            <a:ext cx="4572000" cy="4801314"/>
          </a:xfrm>
          <a:prstGeom prst="rect">
            <a:avLst/>
          </a:prstGeom>
        </p:spPr>
        <p:txBody>
          <a:bodyPr>
            <a:spAutoFit/>
          </a:bodyPr>
          <a:lstStyle/>
          <a:p>
            <a:r>
              <a:rPr lang="ru-RU" dirty="0" smtClean="0"/>
              <a:t>Первое награждение орденом Суворова I степени было произведено 28 января 1943 года. За умелое и мужественное руководство боевыми операциями и за достигнутые в результате этих операций успехи в боях с немецко-фашистскими захватчиками орденом Суворова I степени были награждены 23 человека из числа генералов и маршалов. В числе награжденных были представители Ставки Верховного Главнокомандования Маршал Советского Союза Жуков Г. К. (знак ордена № 1), генерал армии Василевский А. М. (знак ордена № 2), маршал артиллерии Воронов Н. Н. (знак ордена № 3). </a:t>
            </a:r>
          </a:p>
          <a:p>
            <a:r>
              <a:rPr lang="ru-RU" dirty="0" smtClean="0"/>
              <a:t>Всего за годы войны были награждены 4012 полководцев. </a:t>
            </a:r>
            <a:endParaRPr lang="ru-RU" dirty="0"/>
          </a:p>
        </p:txBody>
      </p:sp>
      <p:grpSp>
        <p:nvGrpSpPr>
          <p:cNvPr id="13" name="Группа 12"/>
          <p:cNvGrpSpPr/>
          <p:nvPr/>
        </p:nvGrpSpPr>
        <p:grpSpPr>
          <a:xfrm>
            <a:off x="354808" y="990600"/>
            <a:ext cx="3988592" cy="5779161"/>
            <a:chOff x="4926808" y="1054014"/>
            <a:chExt cx="3988592" cy="5779161"/>
          </a:xfrm>
        </p:grpSpPr>
        <p:pic>
          <p:nvPicPr>
            <p:cNvPr id="9" name="Рисунок 8" descr="Катков_Фёдор_Григорьевич.jpg"/>
            <p:cNvPicPr>
              <a:picLocks noChangeAspect="1"/>
            </p:cNvPicPr>
            <p:nvPr/>
          </p:nvPicPr>
          <p:blipFill>
            <a:blip r:embed="rId3"/>
            <a:stretch>
              <a:fillRect/>
            </a:stretch>
          </p:blipFill>
          <p:spPr>
            <a:xfrm>
              <a:off x="5181600" y="1054014"/>
              <a:ext cx="3581400" cy="5270586"/>
            </a:xfrm>
            <a:prstGeom prst="rect">
              <a:avLst/>
            </a:prstGeom>
            <a:effectLst>
              <a:softEdge rad="127000"/>
            </a:effectLst>
          </p:spPr>
        </p:pic>
        <p:sp>
          <p:nvSpPr>
            <p:cNvPr id="12" name="Прямоугольник 11"/>
            <p:cNvSpPr/>
            <p:nvPr/>
          </p:nvSpPr>
          <p:spPr>
            <a:xfrm>
              <a:off x="4926808" y="6248400"/>
              <a:ext cx="3988592" cy="584775"/>
            </a:xfrm>
            <a:prstGeom prst="rect">
              <a:avLst/>
            </a:prstGeom>
          </p:spPr>
          <p:txBody>
            <a:bodyPr wrap="none">
              <a:spAutoFit/>
            </a:bodyPr>
            <a:lstStyle/>
            <a:p>
              <a:pPr algn="ctr"/>
              <a:r>
                <a:rPr lang="ru-RU" sz="1600" i="1" dirty="0" smtClean="0"/>
                <a:t>Фёдор Григорьевич Катков</a:t>
              </a:r>
            </a:p>
            <a:p>
              <a:pPr algn="ctr"/>
              <a:r>
                <a:rPr lang="ru-RU" sz="1600" i="1" dirty="0" smtClean="0"/>
                <a:t>кавалер трёх орденов Суворова II степени</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0" name="Прямоугольник 9"/>
          <p:cNvSpPr/>
          <p:nvPr/>
        </p:nvSpPr>
        <p:spPr>
          <a:xfrm>
            <a:off x="304800" y="1524000"/>
            <a:ext cx="4648200" cy="4247317"/>
          </a:xfrm>
          <a:prstGeom prst="rect">
            <a:avLst/>
          </a:prstGeom>
        </p:spPr>
        <p:txBody>
          <a:bodyPr wrap="square">
            <a:spAutoFit/>
          </a:bodyPr>
          <a:lstStyle/>
          <a:p>
            <a:r>
              <a:rPr lang="ru-RU" b="1" dirty="0" smtClean="0">
                <a:solidFill>
                  <a:srgbClr val="FF0000"/>
                </a:solidFill>
              </a:rPr>
              <a:t>«Орден Кутузова»</a:t>
            </a:r>
            <a:r>
              <a:rPr lang="ru-RU" dirty="0" smtClean="0"/>
              <a:t> – второй после ордена Суворова по порядку учреждения и старшинства «полководческий» орден. Это — единственный советский орден, разные степени которого учреждались в разное время. В отличие от ордена Суворова, орден Кутузова имел более «оборонительный» и «штабной» характер. Орденом Кутузова награждались командиры Красной Армии за хорошо разработанный и проведённый план операции — фронтовой, армейской или отдельного соединения, в результате чего противнику нанесено тяжелое поражение, а наши войска сохранили свою боеспособность. </a:t>
            </a:r>
            <a:endParaRPr lang="ru-RU" dirty="0"/>
          </a:p>
        </p:txBody>
      </p:sp>
      <p:sp>
        <p:nvSpPr>
          <p:cNvPr id="11" name="TextBox 10"/>
          <p:cNvSpPr txBox="1"/>
          <p:nvPr/>
        </p:nvSpPr>
        <p:spPr>
          <a:xfrm>
            <a:off x="5410200" y="5757446"/>
            <a:ext cx="3276600" cy="338554"/>
          </a:xfrm>
          <a:prstGeom prst="rect">
            <a:avLst/>
          </a:prstGeom>
          <a:noFill/>
        </p:spPr>
        <p:txBody>
          <a:bodyPr wrap="square" rtlCol="0">
            <a:spAutoFit/>
          </a:bodyPr>
          <a:lstStyle/>
          <a:p>
            <a:pPr algn="ctr"/>
            <a:r>
              <a:rPr lang="ru-RU" sz="1600" i="1" dirty="0" smtClean="0"/>
              <a:t>Орден Кутузова </a:t>
            </a:r>
            <a:r>
              <a:rPr lang="en-US" sz="1600" i="1" dirty="0" smtClean="0"/>
              <a:t>I </a:t>
            </a:r>
            <a:r>
              <a:rPr lang="ru-RU" sz="1600" i="1" dirty="0" smtClean="0"/>
              <a:t>степени</a:t>
            </a:r>
            <a:endParaRPr lang="ru-RU" sz="1600" i="1" dirty="0"/>
          </a:p>
        </p:txBody>
      </p:sp>
      <p:pic>
        <p:nvPicPr>
          <p:cNvPr id="8" name="Рисунок 7" descr="OrderOfKutuzov1st.jpg"/>
          <p:cNvPicPr>
            <a:picLocks noChangeAspect="1"/>
          </p:cNvPicPr>
          <p:nvPr/>
        </p:nvPicPr>
        <p:blipFill>
          <a:blip r:embed="rId3">
            <a:clrChange>
              <a:clrFrom>
                <a:srgbClr val="CBCBCB"/>
              </a:clrFrom>
              <a:clrTo>
                <a:srgbClr val="CBCBCB">
                  <a:alpha val="0"/>
                </a:srgbClr>
              </a:clrTo>
            </a:clrChange>
          </a:blip>
          <a:stretch>
            <a:fillRect/>
          </a:stretch>
        </p:blipFill>
        <p:spPr>
          <a:xfrm>
            <a:off x="4874507" y="1162050"/>
            <a:ext cx="4269493" cy="447675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3" name="Прямоугольник 12"/>
          <p:cNvSpPr/>
          <p:nvPr/>
        </p:nvSpPr>
        <p:spPr>
          <a:xfrm>
            <a:off x="381000" y="6096000"/>
            <a:ext cx="3486531" cy="584775"/>
          </a:xfrm>
          <a:prstGeom prst="rect">
            <a:avLst/>
          </a:prstGeom>
        </p:spPr>
        <p:txBody>
          <a:bodyPr wrap="none">
            <a:spAutoFit/>
          </a:bodyPr>
          <a:lstStyle/>
          <a:p>
            <a:pPr algn="ctr"/>
            <a:r>
              <a:rPr lang="ru-RU" sz="1600" i="1" dirty="0" smtClean="0"/>
              <a:t>Михаил Евгеньевич Березин </a:t>
            </a:r>
          </a:p>
          <a:p>
            <a:pPr algn="ctr"/>
            <a:r>
              <a:rPr lang="ru-RU" sz="1600" i="1" dirty="0" smtClean="0"/>
              <a:t>Кавалер ордена Кутузова I степени</a:t>
            </a:r>
          </a:p>
        </p:txBody>
      </p:sp>
      <p:pic>
        <p:nvPicPr>
          <p:cNvPr id="14" name="Рисунок 13" descr="Berezin_ME.jpg"/>
          <p:cNvPicPr>
            <a:picLocks noChangeAspect="1"/>
          </p:cNvPicPr>
          <p:nvPr/>
        </p:nvPicPr>
        <p:blipFill>
          <a:blip r:embed="rId3"/>
          <a:stretch>
            <a:fillRect/>
          </a:stretch>
        </p:blipFill>
        <p:spPr>
          <a:xfrm>
            <a:off x="323850" y="1219200"/>
            <a:ext cx="3638550" cy="4851400"/>
          </a:xfrm>
          <a:prstGeom prst="rect">
            <a:avLst/>
          </a:prstGeom>
          <a:effectLst>
            <a:softEdge rad="127000"/>
          </a:effectLst>
        </p:spPr>
      </p:pic>
      <p:sp>
        <p:nvSpPr>
          <p:cNvPr id="15" name="Прямоугольник 14"/>
          <p:cNvSpPr/>
          <p:nvPr/>
        </p:nvSpPr>
        <p:spPr>
          <a:xfrm>
            <a:off x="4038600" y="1294686"/>
            <a:ext cx="4876800" cy="4801314"/>
          </a:xfrm>
          <a:prstGeom prst="rect">
            <a:avLst/>
          </a:prstGeom>
        </p:spPr>
        <p:txBody>
          <a:bodyPr wrap="square">
            <a:spAutoFit/>
          </a:bodyPr>
          <a:lstStyle/>
          <a:p>
            <a:r>
              <a:rPr lang="ru-RU" dirty="0" smtClean="0"/>
              <a:t>Хотя по своему статуту орденом Кутузова могли награждаться лишь командиры различных воинских подразделений, известно множество случаев награждения этим орденом за определенный вклад в повышение обороноспособности Красной Армии. </a:t>
            </a:r>
          </a:p>
          <a:p>
            <a:r>
              <a:rPr lang="ru-RU" dirty="0" smtClean="0"/>
              <a:t>Среди награждённых высшей степенью ордена — директор Кузнецкого металлургического комбината </a:t>
            </a:r>
            <a:r>
              <a:rPr lang="ru-RU" dirty="0" err="1" smtClean="0"/>
              <a:t>Белан</a:t>
            </a:r>
            <a:r>
              <a:rPr lang="ru-RU" dirty="0" smtClean="0"/>
              <a:t>, главный конструктор танкового завода Ермолаев, начальник Закавказской железной дороги </a:t>
            </a:r>
            <a:r>
              <a:rPr lang="ru-RU" dirty="0" err="1" smtClean="0"/>
              <a:t>Кикнадзе</a:t>
            </a:r>
            <a:r>
              <a:rPr lang="ru-RU" dirty="0" smtClean="0"/>
              <a:t>, заместитель председателя Минского облисполкома </a:t>
            </a:r>
            <a:r>
              <a:rPr lang="ru-RU" dirty="0" err="1" smtClean="0"/>
              <a:t>Меркуль</a:t>
            </a:r>
            <a:r>
              <a:rPr lang="ru-RU" dirty="0" smtClean="0"/>
              <a:t> и некоторые другие, сугубо штатские деятели.</a:t>
            </a:r>
          </a:p>
          <a:p>
            <a:r>
              <a:rPr lang="ru-RU" dirty="0" smtClean="0"/>
              <a:t>Так, создатель авиационного крупнокалиберного пулемета УБ Березин М. Е. получил орден Кутузова I степени</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0" name="Прямоугольник 9"/>
          <p:cNvSpPr/>
          <p:nvPr/>
        </p:nvSpPr>
        <p:spPr>
          <a:xfrm>
            <a:off x="228600" y="1295400"/>
            <a:ext cx="4724400" cy="5078313"/>
          </a:xfrm>
          <a:prstGeom prst="rect">
            <a:avLst/>
          </a:prstGeom>
        </p:spPr>
        <p:txBody>
          <a:bodyPr wrap="square">
            <a:spAutoFit/>
          </a:bodyPr>
          <a:lstStyle/>
          <a:p>
            <a:r>
              <a:rPr lang="ru-RU" dirty="0" smtClean="0"/>
              <a:t>29 июля 1942 года в СССР был учреждён новый </a:t>
            </a:r>
            <a:r>
              <a:rPr lang="ru-RU" b="1" dirty="0" smtClean="0">
                <a:solidFill>
                  <a:srgbClr val="FF0000"/>
                </a:solidFill>
              </a:rPr>
              <a:t>«Орден Александра Невского» </a:t>
            </a:r>
            <a:r>
              <a:rPr lang="ru-RU" dirty="0" smtClean="0"/>
              <a:t>как военный орден для награждения командного состава Красной Армии.</a:t>
            </a:r>
          </a:p>
          <a:p>
            <a:r>
              <a:rPr lang="ru-RU" dirty="0" smtClean="0"/>
              <a:t>Поскольку не сохранилось прижизненных портретов полководца, автор эскиза ордена Телятников поместил на орден профильное изображение артиста Николая Черкасова, исполнившего роль Александра Невского в одноименном кинофильме. </a:t>
            </a:r>
          </a:p>
          <a:p>
            <a:r>
              <a:rPr lang="ru-RU" dirty="0" smtClean="0"/>
              <a:t>В статуте изначально определялось, что орденом могут награждаться лишь командиры воинских частей от взвода до полка включительно. </a:t>
            </a:r>
          </a:p>
          <a:p>
            <a:r>
              <a:rPr lang="ru-RU" dirty="0" smtClean="0"/>
              <a:t>Орден Александра Невского являлся младшим из «полководческих» орденов. Он был единственным среди них, имеющим только одну степень.</a:t>
            </a:r>
            <a:endParaRPr lang="ru-RU" dirty="0"/>
          </a:p>
        </p:txBody>
      </p:sp>
      <p:sp>
        <p:nvSpPr>
          <p:cNvPr id="11" name="TextBox 10"/>
          <p:cNvSpPr txBox="1"/>
          <p:nvPr/>
        </p:nvSpPr>
        <p:spPr>
          <a:xfrm>
            <a:off x="5410200" y="5909846"/>
            <a:ext cx="3276600" cy="338554"/>
          </a:xfrm>
          <a:prstGeom prst="rect">
            <a:avLst/>
          </a:prstGeom>
          <a:noFill/>
        </p:spPr>
        <p:txBody>
          <a:bodyPr wrap="square" rtlCol="0">
            <a:spAutoFit/>
          </a:bodyPr>
          <a:lstStyle/>
          <a:p>
            <a:pPr algn="ctr"/>
            <a:r>
              <a:rPr lang="ru-RU" sz="1600" i="1" dirty="0" smtClean="0"/>
              <a:t>Орден Александра Невского</a:t>
            </a:r>
            <a:endParaRPr lang="ru-RU" sz="1600" i="1" dirty="0"/>
          </a:p>
        </p:txBody>
      </p:sp>
      <p:pic>
        <p:nvPicPr>
          <p:cNvPr id="6" name="Рисунок 5" descr="AlexNevskyOrder.gif"/>
          <p:cNvPicPr>
            <a:picLocks noChangeAspect="1"/>
          </p:cNvPicPr>
          <p:nvPr/>
        </p:nvPicPr>
        <p:blipFill>
          <a:blip r:embed="rId3"/>
          <a:stretch>
            <a:fillRect/>
          </a:stretch>
        </p:blipFill>
        <p:spPr>
          <a:xfrm>
            <a:off x="4724400" y="1285113"/>
            <a:ext cx="4343400" cy="4582287"/>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3" name="Прямоугольник 12"/>
          <p:cNvSpPr/>
          <p:nvPr/>
        </p:nvSpPr>
        <p:spPr>
          <a:xfrm>
            <a:off x="1143000" y="6248400"/>
            <a:ext cx="2177199" cy="338554"/>
          </a:xfrm>
          <a:prstGeom prst="rect">
            <a:avLst/>
          </a:prstGeom>
        </p:spPr>
        <p:txBody>
          <a:bodyPr wrap="none">
            <a:spAutoFit/>
          </a:bodyPr>
          <a:lstStyle/>
          <a:p>
            <a:pPr algn="ctr"/>
            <a:r>
              <a:rPr lang="ru-RU" sz="1600" i="1" dirty="0" smtClean="0"/>
              <a:t>Иван </a:t>
            </a:r>
            <a:r>
              <a:rPr lang="ru-RU" sz="1600" i="1" dirty="0" err="1" smtClean="0"/>
              <a:t>Назарович</a:t>
            </a:r>
            <a:r>
              <a:rPr lang="ru-RU" sz="1600" i="1" dirty="0" smtClean="0"/>
              <a:t> </a:t>
            </a:r>
            <a:r>
              <a:rPr lang="ru-RU" sz="1600" i="1" dirty="0" err="1" smtClean="0"/>
              <a:t>Рубан</a:t>
            </a:r>
            <a:endParaRPr lang="ru-RU" sz="1600" i="1" dirty="0" smtClean="0"/>
          </a:p>
        </p:txBody>
      </p:sp>
      <p:sp>
        <p:nvSpPr>
          <p:cNvPr id="15" name="Прямоугольник 14"/>
          <p:cNvSpPr/>
          <p:nvPr/>
        </p:nvSpPr>
        <p:spPr>
          <a:xfrm>
            <a:off x="4038600" y="1294686"/>
            <a:ext cx="4876800" cy="4801314"/>
          </a:xfrm>
          <a:prstGeom prst="rect">
            <a:avLst/>
          </a:prstGeom>
        </p:spPr>
        <p:txBody>
          <a:bodyPr wrap="square">
            <a:spAutoFit/>
          </a:bodyPr>
          <a:lstStyle/>
          <a:p>
            <a:r>
              <a:rPr lang="ru-RU" dirty="0" smtClean="0"/>
              <a:t>Орденом Александра Невского № 1 был награждён командир батальона морской пехоты 154-й морской стрелковой бригады старший лейтенант (впоследствии подполковник) Иван </a:t>
            </a:r>
            <a:r>
              <a:rPr lang="ru-RU" dirty="0" err="1" smtClean="0"/>
              <a:t>Назарович</a:t>
            </a:r>
            <a:r>
              <a:rPr lang="ru-RU" dirty="0" smtClean="0"/>
              <a:t> </a:t>
            </a:r>
            <a:r>
              <a:rPr lang="ru-RU" dirty="0" err="1" smtClean="0"/>
              <a:t>Рубан</a:t>
            </a:r>
            <a:r>
              <a:rPr lang="ru-RU" dirty="0" smtClean="0"/>
              <a:t> за отражение атаки целого фашистского полка, поддержанной танками, в районе излучины Дона в августе 1942 года. </a:t>
            </a:r>
            <a:r>
              <a:rPr lang="ru-RU" dirty="0" err="1" smtClean="0"/>
              <a:t>Рубан</a:t>
            </a:r>
            <a:r>
              <a:rPr lang="ru-RU" dirty="0" smtClean="0"/>
              <a:t> разделил свой батальон на три группы, и, используя одну из групп как приманку заманил крупные силы противника в засаду, после чего две оставшиеся группы атаковали врага. Батальон </a:t>
            </a:r>
            <a:r>
              <a:rPr lang="ru-RU" dirty="0" err="1" smtClean="0"/>
              <a:t>Рубана</a:t>
            </a:r>
            <a:r>
              <a:rPr lang="ru-RU" dirty="0" smtClean="0"/>
              <a:t> уничтожил 7 танков и более 200 вражеских солдат.</a:t>
            </a:r>
          </a:p>
          <a:p>
            <a:r>
              <a:rPr lang="ru-RU" dirty="0" smtClean="0"/>
              <a:t>За подвиги и заслуги в период Великой Отечественной войны орденом было награждено более 40 тыс. человек.</a:t>
            </a:r>
            <a:endParaRPr lang="ru-RU" dirty="0"/>
          </a:p>
        </p:txBody>
      </p:sp>
      <p:pic>
        <p:nvPicPr>
          <p:cNvPr id="6" name="Рисунок 5" descr="0_659c5_5f16be49_L.jpg"/>
          <p:cNvPicPr>
            <a:picLocks noChangeAspect="1"/>
          </p:cNvPicPr>
          <p:nvPr/>
        </p:nvPicPr>
        <p:blipFill>
          <a:blip r:embed="rId3"/>
          <a:stretch>
            <a:fillRect/>
          </a:stretch>
        </p:blipFill>
        <p:spPr>
          <a:xfrm>
            <a:off x="481584" y="1219200"/>
            <a:ext cx="3328416" cy="4953000"/>
          </a:xfrm>
          <a:prstGeom prst="rect">
            <a:avLst/>
          </a:prstGeom>
          <a:effectLst>
            <a:softEdge rad="1270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8" name="Прямоугольник 7"/>
          <p:cNvSpPr/>
          <p:nvPr/>
        </p:nvSpPr>
        <p:spPr>
          <a:xfrm>
            <a:off x="228600" y="1370886"/>
            <a:ext cx="4648200" cy="4801314"/>
          </a:xfrm>
          <a:prstGeom prst="rect">
            <a:avLst/>
          </a:prstGeom>
        </p:spPr>
        <p:txBody>
          <a:bodyPr wrap="square">
            <a:spAutoFit/>
          </a:bodyPr>
          <a:lstStyle/>
          <a:p>
            <a:r>
              <a:rPr lang="ru-RU" b="1" dirty="0" smtClean="0">
                <a:solidFill>
                  <a:srgbClr val="FF0000"/>
                </a:solidFill>
              </a:rPr>
              <a:t>«Орден Богдана Хмельницкого» </a:t>
            </a:r>
            <a:r>
              <a:rPr lang="ru-RU" b="1" dirty="0" smtClean="0"/>
              <a:t>– </a:t>
            </a:r>
            <a:r>
              <a:rPr lang="ru-RU" dirty="0" smtClean="0"/>
              <a:t>последний из учреждённых советских «сухопутных» полководческих орденов во время Великой Отечественной войны. Это единственный советский полководческий орден, одной из степеней которого могли награждаться рядовые, а также партизаны.</a:t>
            </a:r>
          </a:p>
          <a:p>
            <a:r>
              <a:rPr lang="ru-RU" dirty="0" smtClean="0"/>
              <a:t>Учреждён в период освобождения Украины.</a:t>
            </a:r>
          </a:p>
          <a:p>
            <a:r>
              <a:rPr lang="ru-RU" dirty="0" smtClean="0"/>
              <a:t>Фактически им награждались в основном отличившиеся на четырёх Украинских фронтах. Широко им награждались партизаны. </a:t>
            </a:r>
          </a:p>
          <a:p>
            <a:r>
              <a:rPr lang="ru-RU" dirty="0" smtClean="0"/>
              <a:t>Орден Богдана Хмельницкого 1-й степени был вручен всего 323 раза, а генералы В. К. Баранов, Н. А. </a:t>
            </a:r>
            <a:r>
              <a:rPr lang="ru-RU" dirty="0" err="1" smtClean="0"/>
              <a:t>Борзов</a:t>
            </a:r>
            <a:r>
              <a:rPr lang="ru-RU" dirty="0" smtClean="0"/>
              <a:t>, И. Т. </a:t>
            </a:r>
            <a:r>
              <a:rPr lang="ru-RU" dirty="0" err="1" smtClean="0"/>
              <a:t>Булычёв</a:t>
            </a:r>
            <a:r>
              <a:rPr lang="ru-RU" dirty="0" smtClean="0"/>
              <a:t>, Ф. Ф. </a:t>
            </a:r>
            <a:r>
              <a:rPr lang="ru-RU" dirty="0" err="1" smtClean="0"/>
              <a:t>Жмаченко</a:t>
            </a:r>
            <a:r>
              <a:rPr lang="ru-RU" dirty="0" smtClean="0"/>
              <a:t> и некоторые другие были удостоены ордена дважды.</a:t>
            </a:r>
          </a:p>
        </p:txBody>
      </p:sp>
      <p:pic>
        <p:nvPicPr>
          <p:cNvPr id="9" name="Рисунок 8" descr="orden b hmel'nickogo 2 stepen' 1.jpg"/>
          <p:cNvPicPr>
            <a:picLocks noChangeAspect="1"/>
          </p:cNvPicPr>
          <p:nvPr/>
        </p:nvPicPr>
        <p:blipFill>
          <a:blip r:embed="rId3">
            <a:clrChange>
              <a:clrFrom>
                <a:srgbClr val="FFFFFF"/>
              </a:clrFrom>
              <a:clrTo>
                <a:srgbClr val="FFFFFF">
                  <a:alpha val="0"/>
                </a:srgbClr>
              </a:clrTo>
            </a:clrChange>
          </a:blip>
          <a:stretch>
            <a:fillRect/>
          </a:stretch>
        </p:blipFill>
        <p:spPr>
          <a:xfrm>
            <a:off x="4699000" y="1346200"/>
            <a:ext cx="4445000" cy="4445000"/>
          </a:xfrm>
          <a:prstGeom prst="rect">
            <a:avLst/>
          </a:prstGeom>
        </p:spPr>
      </p:pic>
      <p:sp>
        <p:nvSpPr>
          <p:cNvPr id="12" name="TextBox 11"/>
          <p:cNvSpPr txBox="1"/>
          <p:nvPr/>
        </p:nvSpPr>
        <p:spPr>
          <a:xfrm>
            <a:off x="5410200" y="5909846"/>
            <a:ext cx="3276600" cy="584775"/>
          </a:xfrm>
          <a:prstGeom prst="rect">
            <a:avLst/>
          </a:prstGeom>
          <a:noFill/>
        </p:spPr>
        <p:txBody>
          <a:bodyPr wrap="square" rtlCol="0">
            <a:spAutoFit/>
          </a:bodyPr>
          <a:lstStyle/>
          <a:p>
            <a:pPr algn="ctr"/>
            <a:r>
              <a:rPr lang="ru-RU" sz="1600" i="1" dirty="0" smtClean="0"/>
              <a:t>Орден Богдана Хмельницкого </a:t>
            </a:r>
            <a:r>
              <a:rPr lang="en-US" sz="1600" i="1" dirty="0" smtClean="0"/>
              <a:t>II </a:t>
            </a:r>
            <a:r>
              <a:rPr lang="ru-RU" sz="1600" i="1" dirty="0" smtClean="0"/>
              <a:t>степени</a:t>
            </a:r>
            <a:endParaRPr lang="ru-RU" sz="1600"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3" name="Прямоугольник 12"/>
          <p:cNvSpPr/>
          <p:nvPr/>
        </p:nvSpPr>
        <p:spPr>
          <a:xfrm>
            <a:off x="838200" y="6214646"/>
            <a:ext cx="2613472" cy="338554"/>
          </a:xfrm>
          <a:prstGeom prst="rect">
            <a:avLst/>
          </a:prstGeom>
        </p:spPr>
        <p:txBody>
          <a:bodyPr wrap="none">
            <a:spAutoFit/>
          </a:bodyPr>
          <a:lstStyle/>
          <a:p>
            <a:pPr algn="ctr"/>
            <a:r>
              <a:rPr lang="ru-RU" sz="1600" i="1" dirty="0" smtClean="0"/>
              <a:t>Михаил Ефимович Катуков</a:t>
            </a:r>
          </a:p>
        </p:txBody>
      </p:sp>
      <p:sp>
        <p:nvSpPr>
          <p:cNvPr id="15" name="Прямоугольник 14"/>
          <p:cNvSpPr/>
          <p:nvPr/>
        </p:nvSpPr>
        <p:spPr>
          <a:xfrm>
            <a:off x="4038600" y="1419285"/>
            <a:ext cx="4876800" cy="4524315"/>
          </a:xfrm>
          <a:prstGeom prst="rect">
            <a:avLst/>
          </a:prstGeom>
        </p:spPr>
        <p:txBody>
          <a:bodyPr wrap="square">
            <a:spAutoFit/>
          </a:bodyPr>
          <a:lstStyle/>
          <a:p>
            <a:r>
              <a:rPr lang="ru-RU" dirty="0" smtClean="0"/>
              <a:t>Орден Богдана Хмельницкого I степени №1 был вручен командующему 12-й армией 3-го Украинского фронта генерал-майору Данилову А.И. (через день ему было присвоено звание генерал-лейтенанта) за участие в освобождении города Запорожье. Среди первых награжденных орденом Богдана Хмельницкого I степени были командующий 57-й армией генерал-лейтенант </a:t>
            </a:r>
            <a:r>
              <a:rPr lang="ru-RU" dirty="0" err="1" smtClean="0"/>
              <a:t>Гаген</a:t>
            </a:r>
            <a:r>
              <a:rPr lang="ru-RU" dirty="0" smtClean="0"/>
              <a:t> Н.А., командующий 1-й Гвардейской армией генерал-полковник Гречко А.А., командующий 47-й армией генерал- лейтенант </a:t>
            </a:r>
            <a:r>
              <a:rPr lang="ru-RU" dirty="0" err="1" smtClean="0"/>
              <a:t>Жмаченко</a:t>
            </a:r>
            <a:r>
              <a:rPr lang="ru-RU" dirty="0" smtClean="0"/>
              <a:t> Ф.Ф., командующий 1-й танковой армией генерал-лейтенант танковых войск Катуков М.Е., командующий 13-й армией генерал-лейтенант Пухов Н.П.</a:t>
            </a:r>
            <a:endParaRPr lang="ru-RU" dirty="0"/>
          </a:p>
        </p:txBody>
      </p:sp>
      <p:pic>
        <p:nvPicPr>
          <p:cNvPr id="8" name="Рисунок 7" descr="Катуков_Михаил_Ефимович.jpg"/>
          <p:cNvPicPr>
            <a:picLocks noChangeAspect="1"/>
          </p:cNvPicPr>
          <p:nvPr/>
        </p:nvPicPr>
        <p:blipFill>
          <a:blip r:embed="rId3"/>
          <a:stretch>
            <a:fillRect/>
          </a:stretch>
        </p:blipFill>
        <p:spPr>
          <a:xfrm>
            <a:off x="304800" y="1386385"/>
            <a:ext cx="3657600" cy="4785815"/>
          </a:xfrm>
          <a:prstGeom prst="rect">
            <a:avLst/>
          </a:prstGeom>
          <a:effectLst>
            <a:softEdge rad="1270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8" name="Прямоугольник 7"/>
          <p:cNvSpPr/>
          <p:nvPr/>
        </p:nvSpPr>
        <p:spPr>
          <a:xfrm>
            <a:off x="228600" y="1370886"/>
            <a:ext cx="5638800" cy="4801314"/>
          </a:xfrm>
          <a:prstGeom prst="rect">
            <a:avLst/>
          </a:prstGeom>
        </p:spPr>
        <p:txBody>
          <a:bodyPr wrap="square">
            <a:spAutoFit/>
          </a:bodyPr>
          <a:lstStyle/>
          <a:p>
            <a:r>
              <a:rPr lang="ru-RU" b="1" dirty="0" smtClean="0">
                <a:solidFill>
                  <a:srgbClr val="FF0000"/>
                </a:solidFill>
              </a:rPr>
              <a:t>«Орден Славы» </a:t>
            </a:r>
            <a:r>
              <a:rPr lang="ru-RU" dirty="0" smtClean="0"/>
              <a:t>– военный орден СССР, учреждённый в 1943 году. Им награждались  лица рядового и сержантского состава Красной Армии, а в авиации и лица, имеющие звание младшего лейтенанта. Вручался только за личные заслуги, воинские части и соединения им не награждались.</a:t>
            </a:r>
          </a:p>
          <a:p>
            <a:r>
              <a:rPr lang="ru-RU" dirty="0" smtClean="0"/>
              <a:t>Орден Славы по своему статуту и цвету ленты почти полностью повторял одну из самых почитаемых в дореволюционной России наград - Георгиевский крест.</a:t>
            </a:r>
          </a:p>
          <a:p>
            <a:r>
              <a:rPr lang="ru-RU" dirty="0" smtClean="0"/>
              <a:t>К 1978 году за отличие в боях Великой Отечественной войны и подвиги в других военных конфликтах было выдано около миллиона знаков Ордена Славы III степени, более 46 тысяч — II степени и 2562 — I степени.</a:t>
            </a:r>
          </a:p>
          <a:p>
            <a:r>
              <a:rPr lang="ru-RU" dirty="0" smtClean="0"/>
              <a:t>По более поздним и уточнённым данным, полных кавалеров ордена Славы насчитывается 2674 человека, среди них — четыре женщины.</a:t>
            </a:r>
          </a:p>
        </p:txBody>
      </p:sp>
      <p:sp>
        <p:nvSpPr>
          <p:cNvPr id="12" name="TextBox 11"/>
          <p:cNvSpPr txBox="1"/>
          <p:nvPr/>
        </p:nvSpPr>
        <p:spPr>
          <a:xfrm>
            <a:off x="5562600" y="6062246"/>
            <a:ext cx="3276600" cy="338554"/>
          </a:xfrm>
          <a:prstGeom prst="rect">
            <a:avLst/>
          </a:prstGeom>
          <a:noFill/>
        </p:spPr>
        <p:txBody>
          <a:bodyPr wrap="square" rtlCol="0">
            <a:spAutoFit/>
          </a:bodyPr>
          <a:lstStyle/>
          <a:p>
            <a:pPr algn="ctr"/>
            <a:r>
              <a:rPr lang="ru-RU" sz="1600" i="1" dirty="0" smtClean="0"/>
              <a:t>Орден Славы </a:t>
            </a:r>
            <a:r>
              <a:rPr lang="en-US" sz="1600" i="1" dirty="0" smtClean="0"/>
              <a:t>I </a:t>
            </a:r>
            <a:r>
              <a:rPr lang="ru-RU" sz="1600" i="1" dirty="0" smtClean="0"/>
              <a:t>степени</a:t>
            </a:r>
            <a:endParaRPr lang="ru-RU" sz="1600" i="1" dirty="0"/>
          </a:p>
        </p:txBody>
      </p:sp>
      <p:pic>
        <p:nvPicPr>
          <p:cNvPr id="6" name="Рисунок 5" descr="OrderOfGlory1stClass.png"/>
          <p:cNvPicPr>
            <a:picLocks noChangeAspect="1"/>
          </p:cNvPicPr>
          <p:nvPr/>
        </p:nvPicPr>
        <p:blipFill>
          <a:blip r:embed="rId3">
            <a:clrChange>
              <a:clrFrom>
                <a:srgbClr val="FFFFFF"/>
              </a:clrFrom>
              <a:clrTo>
                <a:srgbClr val="FFFFFF">
                  <a:alpha val="0"/>
                </a:srgbClr>
              </a:clrTo>
            </a:clrChange>
          </a:blip>
          <a:stretch>
            <a:fillRect/>
          </a:stretch>
        </p:blipFill>
        <p:spPr>
          <a:xfrm>
            <a:off x="6172200" y="1381665"/>
            <a:ext cx="2209800" cy="4549589"/>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5" name="Прямоугольник 14"/>
          <p:cNvSpPr/>
          <p:nvPr/>
        </p:nvSpPr>
        <p:spPr>
          <a:xfrm>
            <a:off x="3124200" y="1219200"/>
            <a:ext cx="5867400" cy="5586145"/>
          </a:xfrm>
          <a:prstGeom prst="rect">
            <a:avLst/>
          </a:prstGeom>
        </p:spPr>
        <p:txBody>
          <a:bodyPr wrap="square">
            <a:spAutoFit/>
          </a:bodyPr>
          <a:lstStyle/>
          <a:p>
            <a:r>
              <a:rPr lang="ru-RU" sz="1700" dirty="0" smtClean="0"/>
              <a:t>Одним из первых полных кавалеров Ордена Славы стал Николай Андреевич Залётов.</a:t>
            </a:r>
          </a:p>
          <a:p>
            <a:r>
              <a:rPr lang="ru-RU" sz="1700" dirty="0" smtClean="0"/>
              <a:t>15 января 1944 года в бою под Ленинградом командир отделения Н.А. Залётов первым ворвался в траншею противника, при этом, уничтожив более десяти гитлеровцев.</a:t>
            </a:r>
          </a:p>
          <a:p>
            <a:r>
              <a:rPr lang="ru-RU" sz="1700" dirty="0" smtClean="0"/>
              <a:t>За этот подвиг командир был награжден орденом Славы 3-й степени.</a:t>
            </a:r>
          </a:p>
          <a:p>
            <a:r>
              <a:rPr lang="ru-RU" sz="1700" dirty="0" smtClean="0"/>
              <a:t>11 февраля 1944 года Н. А. Залётов в ходе наступления переправился первым через реку Нарва, захватив со своими сослуживцами опорный пункт для последующего наступления. В том бою Н. А. Залётов уничтожил более десяти солдат противника. За мужество и отвагу, проявленные в боях, Николай Андреевич Залётов награждён орденом Славы 2-й степени.</a:t>
            </a:r>
          </a:p>
          <a:p>
            <a:r>
              <a:rPr lang="ru-RU" sz="1700" dirty="0" smtClean="0"/>
              <a:t>В июле 1944 года во время боевых действий на Карельском перешейке, Н.А. Залётов заменил командира попавшей в окружение роты и трое суток вместе с бойцами той роты отбивал контратаки противника, выполняя боевую задачу.</a:t>
            </a:r>
          </a:p>
          <a:p>
            <a:r>
              <a:rPr lang="ru-RU" sz="1700" dirty="0" smtClean="0"/>
              <a:t>За образцовое выполнение заданий командования в боях с немецко-фашистскими захватчиками, Николай Андреевич Залётов награждён орденом Славы 1-й степени.</a:t>
            </a:r>
            <a:endParaRPr lang="ru-RU" sz="1700" dirty="0"/>
          </a:p>
        </p:txBody>
      </p:sp>
      <p:sp>
        <p:nvSpPr>
          <p:cNvPr id="9" name="Прямоугольник 8"/>
          <p:cNvSpPr/>
          <p:nvPr/>
        </p:nvSpPr>
        <p:spPr>
          <a:xfrm>
            <a:off x="228600" y="5909846"/>
            <a:ext cx="2728183" cy="338554"/>
          </a:xfrm>
          <a:prstGeom prst="rect">
            <a:avLst/>
          </a:prstGeom>
        </p:spPr>
        <p:txBody>
          <a:bodyPr wrap="none">
            <a:spAutoFit/>
          </a:bodyPr>
          <a:lstStyle/>
          <a:p>
            <a:pPr algn="ctr"/>
            <a:r>
              <a:rPr lang="ru-RU" sz="1600" i="1" dirty="0" smtClean="0"/>
              <a:t>Николай Андреевич Залётов</a:t>
            </a:r>
          </a:p>
        </p:txBody>
      </p:sp>
      <p:pic>
        <p:nvPicPr>
          <p:cNvPr id="8" name="Рисунок 7" descr="ZaletovNikolAndr.jpg"/>
          <p:cNvPicPr>
            <a:picLocks noChangeAspect="1"/>
          </p:cNvPicPr>
          <p:nvPr/>
        </p:nvPicPr>
        <p:blipFill>
          <a:blip r:embed="rId3"/>
          <a:stretch>
            <a:fillRect/>
          </a:stretch>
        </p:blipFill>
        <p:spPr>
          <a:xfrm>
            <a:off x="152400" y="1295400"/>
            <a:ext cx="3015476" cy="4495800"/>
          </a:xfrm>
          <a:prstGeom prst="rect">
            <a:avLst/>
          </a:prstGeom>
          <a:effectLst>
            <a:softEdge rad="1270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2" name="TextBox 11"/>
          <p:cNvSpPr txBox="1"/>
          <p:nvPr/>
        </p:nvSpPr>
        <p:spPr>
          <a:xfrm>
            <a:off x="5181600" y="6138446"/>
            <a:ext cx="3276600" cy="338554"/>
          </a:xfrm>
          <a:prstGeom prst="rect">
            <a:avLst/>
          </a:prstGeom>
          <a:noFill/>
        </p:spPr>
        <p:txBody>
          <a:bodyPr wrap="square" rtlCol="0">
            <a:spAutoFit/>
          </a:bodyPr>
          <a:lstStyle/>
          <a:p>
            <a:pPr algn="ctr"/>
            <a:r>
              <a:rPr lang="ru-RU" sz="1600" i="1" dirty="0" smtClean="0"/>
              <a:t>Орден Ушакова </a:t>
            </a:r>
            <a:r>
              <a:rPr lang="en-US" sz="1600" i="1" dirty="0" smtClean="0"/>
              <a:t>I </a:t>
            </a:r>
            <a:r>
              <a:rPr lang="ru-RU" sz="1600" i="1" dirty="0" smtClean="0"/>
              <a:t>степени</a:t>
            </a:r>
            <a:endParaRPr lang="ru-RU" sz="1600" i="1" dirty="0"/>
          </a:p>
        </p:txBody>
      </p:sp>
      <p:pic>
        <p:nvPicPr>
          <p:cNvPr id="9" name="Рисунок 8" descr="OrderOfUshakov1st.jpg"/>
          <p:cNvPicPr>
            <a:picLocks noChangeAspect="1"/>
          </p:cNvPicPr>
          <p:nvPr/>
        </p:nvPicPr>
        <p:blipFill>
          <a:blip r:embed="rId3">
            <a:clrChange>
              <a:clrFrom>
                <a:srgbClr val="CCCCCC"/>
              </a:clrFrom>
              <a:clrTo>
                <a:srgbClr val="CCCCCC">
                  <a:alpha val="0"/>
                </a:srgbClr>
              </a:clrTo>
            </a:clrChange>
          </a:blip>
          <a:stretch>
            <a:fillRect/>
          </a:stretch>
        </p:blipFill>
        <p:spPr>
          <a:xfrm>
            <a:off x="4636376" y="1504950"/>
            <a:ext cx="4355224" cy="4210050"/>
          </a:xfrm>
          <a:prstGeom prst="rect">
            <a:avLst/>
          </a:prstGeom>
        </p:spPr>
      </p:pic>
      <p:sp>
        <p:nvSpPr>
          <p:cNvPr id="10" name="Прямоугольник 9"/>
          <p:cNvSpPr/>
          <p:nvPr/>
        </p:nvSpPr>
        <p:spPr>
          <a:xfrm>
            <a:off x="304800" y="1371600"/>
            <a:ext cx="4724400" cy="5355312"/>
          </a:xfrm>
          <a:prstGeom prst="rect">
            <a:avLst/>
          </a:prstGeom>
        </p:spPr>
        <p:txBody>
          <a:bodyPr wrap="square">
            <a:spAutoFit/>
          </a:bodyPr>
          <a:lstStyle/>
          <a:p>
            <a:r>
              <a:rPr lang="ru-RU" b="1" dirty="0" smtClean="0">
                <a:solidFill>
                  <a:srgbClr val="FF0000"/>
                </a:solidFill>
              </a:rPr>
              <a:t>«Орден Ушакова»</a:t>
            </a:r>
            <a:r>
              <a:rPr lang="ru-RU" dirty="0" smtClean="0"/>
              <a:t> – советская флотская награда времён Великой Отечественной войны.</a:t>
            </a:r>
          </a:p>
          <a:p>
            <a:r>
              <a:rPr lang="ru-RU" dirty="0" smtClean="0"/>
              <a:t>Учреждён в 1944 году специально для награждения офицеров Военно-Морского Флота. </a:t>
            </a:r>
          </a:p>
          <a:p>
            <a:r>
              <a:rPr lang="ru-RU" dirty="0" smtClean="0"/>
              <a:t>В соответствии со статутом Орденом Ушакова I степени награждаются офицеры ВМФ за отличную организацию и проведение операции против противника в море и против его побережья, приведшую к гибели значительного количества его военных кораблей и транспортов; за проявление инициативы и решительности в руководстве операцией или боем, в результате чего разгромлен численно превосходящий противник, а свои силы сохранили боеспособность и полностью решили поставленную задачу.</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28600" y="76200"/>
            <a:ext cx="6705600" cy="1323439"/>
          </a:xfrm>
          <a:prstGeom prst="rect">
            <a:avLst/>
          </a:prstGeom>
        </p:spPr>
        <p:txBody>
          <a:bodyPr wrap="square">
            <a:spAutoFit/>
          </a:bodyPr>
          <a:lstStyle/>
          <a:p>
            <a:r>
              <a:rPr lang="ru-RU" sz="4400" dirty="0" smtClean="0">
                <a:solidFill>
                  <a:srgbClr val="FF0000"/>
                </a:solidFill>
              </a:rPr>
              <a:t>ОРДЕН</a:t>
            </a:r>
          </a:p>
          <a:p>
            <a:r>
              <a:rPr lang="ru-RU" dirty="0" smtClean="0"/>
              <a:t>– жалуемый за особые заслуги или отличие знак, установленной формы, носимый на ленте, цепи или иным образом.*</a:t>
            </a:r>
            <a:endParaRPr lang="ru-RU" dirty="0"/>
          </a:p>
        </p:txBody>
      </p:sp>
      <p:sp>
        <p:nvSpPr>
          <p:cNvPr id="3" name="TextBox 2"/>
          <p:cNvSpPr txBox="1"/>
          <p:nvPr/>
        </p:nvSpPr>
        <p:spPr>
          <a:xfrm>
            <a:off x="228600" y="6197025"/>
            <a:ext cx="8839200" cy="584775"/>
          </a:xfrm>
          <a:prstGeom prst="rect">
            <a:avLst/>
          </a:prstGeom>
          <a:noFill/>
        </p:spPr>
        <p:txBody>
          <a:bodyPr wrap="square" rtlCol="0">
            <a:spAutoFit/>
          </a:bodyPr>
          <a:lstStyle/>
          <a:p>
            <a:pPr algn="r"/>
            <a:r>
              <a:rPr lang="ru-RU" sz="1600" i="1" dirty="0" smtClean="0"/>
              <a:t>_______________________________</a:t>
            </a:r>
          </a:p>
          <a:p>
            <a:pPr algn="r"/>
            <a:r>
              <a:rPr lang="ru-RU" sz="1600" i="1" dirty="0" smtClean="0"/>
              <a:t>* - Энциклопедический словарь Ф.А. Брокгауза и И.А. </a:t>
            </a:r>
            <a:r>
              <a:rPr lang="ru-RU" sz="1600" i="1" dirty="0" err="1" smtClean="0"/>
              <a:t>Ефрона</a:t>
            </a:r>
            <a:endParaRPr lang="ru-RU" sz="1600" i="1" dirty="0"/>
          </a:p>
        </p:txBody>
      </p:sp>
      <p:sp>
        <p:nvSpPr>
          <p:cNvPr id="4" name="TextBox 3"/>
          <p:cNvSpPr txBox="1"/>
          <p:nvPr/>
        </p:nvSpPr>
        <p:spPr>
          <a:xfrm>
            <a:off x="3657600" y="1371600"/>
            <a:ext cx="5181600" cy="4524315"/>
          </a:xfrm>
          <a:prstGeom prst="rect">
            <a:avLst/>
          </a:prstGeom>
          <a:noFill/>
        </p:spPr>
        <p:txBody>
          <a:bodyPr wrap="square" rtlCol="0">
            <a:spAutoFit/>
          </a:bodyPr>
          <a:lstStyle/>
          <a:p>
            <a:r>
              <a:rPr lang="ru-RU" dirty="0" smtClean="0"/>
              <a:t>Современные ордена исторически берут своё начало в средневековых духовно-рыцарских орденах. Первые такие ордена появились в период первых крестовых походов. Они объединяли рыцарей-монахов, и первоначально понятие «орден» означало группу лиц, связанных общим обетом и общей целью. Таким образом, в Средние века орденом не награждали – в него принимали или посвящали. </a:t>
            </a:r>
          </a:p>
          <a:p>
            <a:r>
              <a:rPr lang="ru-RU" dirty="0" smtClean="0"/>
              <a:t>Знаки, которые мы сегодня называем орденами, первоначально были лишь символами принадлежности к ордену и служили отличием членов ордена по занимаемой ступени в иерархии (рыцарь – командор - магистр). Знаком ордена </a:t>
            </a:r>
            <a:r>
              <a:rPr lang="ru-RU" smtClean="0"/>
              <a:t>зачастую становилась вариация </a:t>
            </a:r>
            <a:r>
              <a:rPr lang="ru-RU" dirty="0" smtClean="0"/>
              <a:t>креста как символа христианской религии. </a:t>
            </a:r>
            <a:endParaRPr lang="ru-RU" dirty="0"/>
          </a:p>
        </p:txBody>
      </p:sp>
      <p:pic>
        <p:nvPicPr>
          <p:cNvPr id="5" name="Рисунок 4" descr="470px-Coat_of_arms_of_the_Sovereign_Military_Order_of_Malta_(variant).svg.png"/>
          <p:cNvPicPr>
            <a:picLocks noChangeAspect="1"/>
          </p:cNvPicPr>
          <p:nvPr/>
        </p:nvPicPr>
        <p:blipFill>
          <a:blip r:embed="rId3"/>
          <a:stretch>
            <a:fillRect/>
          </a:stretch>
        </p:blipFill>
        <p:spPr>
          <a:xfrm>
            <a:off x="152400" y="1385057"/>
            <a:ext cx="3457241" cy="4406143"/>
          </a:xfrm>
          <a:prstGeom prst="rect">
            <a:avLst/>
          </a:prstGeom>
        </p:spPr>
      </p:pic>
      <p:sp>
        <p:nvSpPr>
          <p:cNvPr id="6" name="TextBox 5"/>
          <p:cNvSpPr txBox="1"/>
          <p:nvPr/>
        </p:nvSpPr>
        <p:spPr>
          <a:xfrm>
            <a:off x="228600" y="5791200"/>
            <a:ext cx="3276600" cy="584775"/>
          </a:xfrm>
          <a:prstGeom prst="rect">
            <a:avLst/>
          </a:prstGeom>
          <a:noFill/>
        </p:spPr>
        <p:txBody>
          <a:bodyPr wrap="square" rtlCol="0">
            <a:spAutoFit/>
          </a:bodyPr>
          <a:lstStyle/>
          <a:p>
            <a:pPr algn="ctr"/>
            <a:r>
              <a:rPr lang="ru-RU" sz="1600" i="1" dirty="0" smtClean="0"/>
              <a:t>Знак ордена госпитальеров, существующего и в наши дни</a:t>
            </a:r>
            <a:endParaRPr lang="ru-RU" sz="1600"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5" name="Прямоугольник 14"/>
          <p:cNvSpPr/>
          <p:nvPr/>
        </p:nvSpPr>
        <p:spPr>
          <a:xfrm>
            <a:off x="4495800" y="1419285"/>
            <a:ext cx="4419600" cy="3416320"/>
          </a:xfrm>
          <a:prstGeom prst="rect">
            <a:avLst/>
          </a:prstGeom>
        </p:spPr>
        <p:txBody>
          <a:bodyPr wrap="square">
            <a:spAutoFit/>
          </a:bodyPr>
          <a:lstStyle/>
          <a:p>
            <a:r>
              <a:rPr lang="ru-RU" dirty="0" smtClean="0"/>
              <a:t>Первое награждение орденом Ушакова I степени произошло 16 мая 1944 года: его были удостоены командир бригады подводных лодок Черноморского флота контр-адмирал П. И. Болтунов и командующий авиацией Черноморского флота генерал-лейтенант В. В. </a:t>
            </a:r>
            <a:r>
              <a:rPr lang="ru-RU" dirty="0" err="1" smtClean="0"/>
              <a:t>Ермаченков</a:t>
            </a:r>
            <a:r>
              <a:rPr lang="ru-RU" dirty="0" smtClean="0"/>
              <a:t>, позже ставший кавалером ещё одного ордена Ушакова I степени. </a:t>
            </a:r>
          </a:p>
          <a:p>
            <a:r>
              <a:rPr lang="ru-RU" dirty="0" smtClean="0"/>
              <a:t>Всего за годы войны орденом Ушакова I степени было награждено 22 человека, из них 8 — дважды</a:t>
            </a:r>
            <a:endParaRPr lang="ru-RU" dirty="0"/>
          </a:p>
        </p:txBody>
      </p:sp>
      <p:sp>
        <p:nvSpPr>
          <p:cNvPr id="9" name="Прямоугольник 8"/>
          <p:cNvSpPr/>
          <p:nvPr/>
        </p:nvSpPr>
        <p:spPr>
          <a:xfrm>
            <a:off x="570726" y="6172200"/>
            <a:ext cx="3848874" cy="584775"/>
          </a:xfrm>
          <a:prstGeom prst="rect">
            <a:avLst/>
          </a:prstGeom>
        </p:spPr>
        <p:txBody>
          <a:bodyPr wrap="none">
            <a:spAutoFit/>
          </a:bodyPr>
          <a:lstStyle/>
          <a:p>
            <a:pPr algn="ctr"/>
            <a:r>
              <a:rPr lang="ru-RU" sz="1600" i="1" dirty="0" smtClean="0"/>
              <a:t>Василий Васильевич </a:t>
            </a:r>
            <a:r>
              <a:rPr lang="ru-RU" sz="1600" i="1" dirty="0" err="1" smtClean="0"/>
              <a:t>Ермаченков</a:t>
            </a:r>
            <a:endParaRPr lang="ru-RU" sz="1600" i="1" dirty="0" smtClean="0"/>
          </a:p>
          <a:p>
            <a:pPr algn="ctr"/>
            <a:r>
              <a:rPr lang="ru-RU" sz="1600" i="1" dirty="0" smtClean="0"/>
              <a:t>кавалер двух Орденов Ушакова </a:t>
            </a:r>
            <a:r>
              <a:rPr lang="en-US" sz="1600" i="1" dirty="0" smtClean="0"/>
              <a:t>I </a:t>
            </a:r>
            <a:r>
              <a:rPr lang="ru-RU" sz="1600" i="1" dirty="0" smtClean="0"/>
              <a:t>степени</a:t>
            </a:r>
          </a:p>
        </p:txBody>
      </p:sp>
      <p:pic>
        <p:nvPicPr>
          <p:cNvPr id="8" name="Рисунок 7" descr="Ермаченков_В.В.jpeg"/>
          <p:cNvPicPr>
            <a:picLocks noChangeAspect="1"/>
          </p:cNvPicPr>
          <p:nvPr/>
        </p:nvPicPr>
        <p:blipFill>
          <a:blip r:embed="rId3" cstate="screen"/>
          <a:stretch>
            <a:fillRect/>
          </a:stretch>
        </p:blipFill>
        <p:spPr>
          <a:xfrm>
            <a:off x="457200" y="1143000"/>
            <a:ext cx="3901440" cy="4981270"/>
          </a:xfrm>
          <a:prstGeom prst="rect">
            <a:avLst/>
          </a:prstGeom>
          <a:effectLst>
            <a:softEdge rad="1270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2" name="TextBox 11"/>
          <p:cNvSpPr txBox="1"/>
          <p:nvPr/>
        </p:nvSpPr>
        <p:spPr>
          <a:xfrm>
            <a:off x="5334000" y="5867400"/>
            <a:ext cx="3276600" cy="338554"/>
          </a:xfrm>
          <a:prstGeom prst="rect">
            <a:avLst/>
          </a:prstGeom>
          <a:noFill/>
        </p:spPr>
        <p:txBody>
          <a:bodyPr wrap="square" rtlCol="0">
            <a:spAutoFit/>
          </a:bodyPr>
          <a:lstStyle/>
          <a:p>
            <a:pPr algn="ctr"/>
            <a:r>
              <a:rPr lang="ru-RU" sz="1600" i="1" dirty="0" smtClean="0"/>
              <a:t>Орден Нахимова </a:t>
            </a:r>
            <a:r>
              <a:rPr lang="en-US" sz="1600" i="1" dirty="0" smtClean="0"/>
              <a:t>I </a:t>
            </a:r>
            <a:r>
              <a:rPr lang="ru-RU" sz="1600" i="1" dirty="0" smtClean="0"/>
              <a:t>степени</a:t>
            </a:r>
            <a:endParaRPr lang="ru-RU" sz="1600" i="1" dirty="0"/>
          </a:p>
        </p:txBody>
      </p:sp>
      <p:sp>
        <p:nvSpPr>
          <p:cNvPr id="10" name="Прямоугольник 9"/>
          <p:cNvSpPr/>
          <p:nvPr/>
        </p:nvSpPr>
        <p:spPr>
          <a:xfrm>
            <a:off x="304800" y="1524000"/>
            <a:ext cx="4572000" cy="4524315"/>
          </a:xfrm>
          <a:prstGeom prst="rect">
            <a:avLst/>
          </a:prstGeom>
        </p:spPr>
        <p:txBody>
          <a:bodyPr wrap="square">
            <a:spAutoFit/>
          </a:bodyPr>
          <a:lstStyle/>
          <a:p>
            <a:r>
              <a:rPr lang="ru-RU" b="1" dirty="0" smtClean="0">
                <a:solidFill>
                  <a:srgbClr val="FF0000"/>
                </a:solidFill>
              </a:rPr>
              <a:t>«Орден Нахимова»</a:t>
            </a:r>
            <a:r>
              <a:rPr lang="ru-RU" dirty="0" smtClean="0"/>
              <a:t> – советская флотская награда времён Великой Отечественной войны.</a:t>
            </a:r>
          </a:p>
          <a:p>
            <a:r>
              <a:rPr lang="ru-RU" dirty="0" smtClean="0"/>
              <a:t>Учреждён в 1944 году одновременно с орденом Ушакова специально для награждения офицеров Военно-Морского Флота. </a:t>
            </a:r>
          </a:p>
          <a:p>
            <a:r>
              <a:rPr lang="ru-RU" dirty="0" smtClean="0"/>
              <a:t>В соответствии со статутом Орденом Нахимова I степени за выдающиеся успехи в разработке, проведении и обеспечении морских операций, в результате которых была отражена наступательная операция противника или обеспечены активные операции флота, нанесен противнику значительный урон и сохранены свои основные силы.</a:t>
            </a:r>
            <a:endParaRPr lang="ru-RU" dirty="0"/>
          </a:p>
        </p:txBody>
      </p:sp>
      <p:pic>
        <p:nvPicPr>
          <p:cNvPr id="6" name="Рисунок 5" descr="Order_Nakhimov_1st_degree.png"/>
          <p:cNvPicPr>
            <a:picLocks noChangeAspect="1"/>
          </p:cNvPicPr>
          <p:nvPr/>
        </p:nvPicPr>
        <p:blipFill>
          <a:blip r:embed="rId3"/>
          <a:stretch>
            <a:fillRect/>
          </a:stretch>
        </p:blipFill>
        <p:spPr>
          <a:xfrm>
            <a:off x="4953000" y="1600200"/>
            <a:ext cx="4010891" cy="40386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9" name="Прямоугольник 8"/>
          <p:cNvSpPr/>
          <p:nvPr/>
        </p:nvSpPr>
        <p:spPr>
          <a:xfrm>
            <a:off x="4114800" y="5816025"/>
            <a:ext cx="4557080" cy="584775"/>
          </a:xfrm>
          <a:prstGeom prst="rect">
            <a:avLst/>
          </a:prstGeom>
        </p:spPr>
        <p:txBody>
          <a:bodyPr wrap="none">
            <a:spAutoFit/>
          </a:bodyPr>
          <a:lstStyle/>
          <a:p>
            <a:pPr algn="ctr"/>
            <a:r>
              <a:rPr lang="ru-RU" sz="1600" i="1" dirty="0" smtClean="0"/>
              <a:t>Степан Григорьевич Кучеров – </a:t>
            </a:r>
          </a:p>
          <a:p>
            <a:pPr algn="ctr"/>
            <a:r>
              <a:rPr lang="ru-RU" sz="1600" i="1" dirty="0" smtClean="0"/>
              <a:t>командующий Беломорской военной флотилией </a:t>
            </a:r>
          </a:p>
        </p:txBody>
      </p:sp>
      <p:sp>
        <p:nvSpPr>
          <p:cNvPr id="6" name="Прямоугольник 5"/>
          <p:cNvSpPr/>
          <p:nvPr/>
        </p:nvSpPr>
        <p:spPr>
          <a:xfrm>
            <a:off x="4191000" y="1633478"/>
            <a:ext cx="4648200" cy="2862322"/>
          </a:xfrm>
          <a:prstGeom prst="rect">
            <a:avLst/>
          </a:prstGeom>
        </p:spPr>
        <p:txBody>
          <a:bodyPr wrap="square">
            <a:spAutoFit/>
          </a:bodyPr>
          <a:lstStyle/>
          <a:p>
            <a:r>
              <a:rPr lang="ru-RU" dirty="0" smtClean="0"/>
              <a:t>Орденом Нахимова I степени первым был награжден начальник береговой обороны Черноморского флота генерал-лейтенант береговой службы Моргунов П. А. за содействие в освобождении Севастополя. В числе первых кавалеров этой награды были командующий Черноморским флотом вице-адмирал Октябрьский Ф. С, адмиралы Головко А. Г., Платонов В. И., адмиралы Андреев В. А., Кучеров С. Г. </a:t>
            </a:r>
            <a:endParaRPr lang="ru-RU" dirty="0"/>
          </a:p>
        </p:txBody>
      </p:sp>
      <p:pic>
        <p:nvPicPr>
          <p:cNvPr id="10" name="Рисунок 9" descr="0_7e804_d7755397_xl.jpg"/>
          <p:cNvPicPr>
            <a:picLocks noChangeAspect="1"/>
          </p:cNvPicPr>
          <p:nvPr/>
        </p:nvPicPr>
        <p:blipFill>
          <a:blip r:embed="rId3"/>
          <a:stretch>
            <a:fillRect/>
          </a:stretch>
        </p:blipFill>
        <p:spPr>
          <a:xfrm>
            <a:off x="304800" y="1366038"/>
            <a:ext cx="3657600" cy="5339562"/>
          </a:xfrm>
          <a:prstGeom prst="rect">
            <a:avLst/>
          </a:prstGeom>
          <a:effectLst>
            <a:softEdge rad="1270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8" name="Прямоугольник 7"/>
          <p:cNvSpPr/>
          <p:nvPr/>
        </p:nvSpPr>
        <p:spPr>
          <a:xfrm>
            <a:off x="228600" y="1225689"/>
            <a:ext cx="4648200" cy="5632311"/>
          </a:xfrm>
          <a:prstGeom prst="rect">
            <a:avLst/>
          </a:prstGeom>
        </p:spPr>
        <p:txBody>
          <a:bodyPr wrap="square">
            <a:spAutoFit/>
          </a:bodyPr>
          <a:lstStyle/>
          <a:p>
            <a:r>
              <a:rPr lang="ru-RU" dirty="0" smtClean="0"/>
              <a:t>В 1943 году, после коренного перелома в ходе Великой Отечественной войны, у руководства страны возникла необходимость в учреждении высшего военного ордена, к которому можно было представлять особо отличившихся полководцев.</a:t>
            </a:r>
          </a:p>
          <a:p>
            <a:r>
              <a:rPr lang="ru-RU" dirty="0" smtClean="0"/>
              <a:t>Поскольку для изготовления ордена необходимы были драгоценные металлы (платина и золото), бриллианты и рубины, выполнение заказа на производство знаков ордена было поручено мастерам Московской ювелирно-часовой фабрики, что явилось уникальным случаем – </a:t>
            </a:r>
            <a:r>
              <a:rPr lang="ru-RU" b="1" dirty="0" smtClean="0">
                <a:solidFill>
                  <a:srgbClr val="FF0000"/>
                </a:solidFill>
              </a:rPr>
              <a:t>«Орден Победы»</a:t>
            </a:r>
            <a:r>
              <a:rPr lang="ru-RU" dirty="0" smtClean="0"/>
              <a:t> стал единственным из всех отечественных орденов, выполненным не на Монетном дворе. Предполагалось изготовить 30 знаков ордена. По расчётам специалистов, на каждый орден требовалось 180 (с учётом на порчу) бриллиантов, 50 розочек и 300 граммов платины.</a:t>
            </a:r>
          </a:p>
        </p:txBody>
      </p:sp>
      <p:sp>
        <p:nvSpPr>
          <p:cNvPr id="12" name="TextBox 11"/>
          <p:cNvSpPr txBox="1"/>
          <p:nvPr/>
        </p:nvSpPr>
        <p:spPr>
          <a:xfrm>
            <a:off x="5105400" y="5909846"/>
            <a:ext cx="3276600" cy="338554"/>
          </a:xfrm>
          <a:prstGeom prst="rect">
            <a:avLst/>
          </a:prstGeom>
          <a:noFill/>
        </p:spPr>
        <p:txBody>
          <a:bodyPr wrap="square" rtlCol="0">
            <a:spAutoFit/>
          </a:bodyPr>
          <a:lstStyle/>
          <a:p>
            <a:pPr algn="ctr"/>
            <a:r>
              <a:rPr lang="ru-RU" sz="1600" i="1" dirty="0" smtClean="0"/>
              <a:t>Орден Победы</a:t>
            </a:r>
            <a:endParaRPr lang="ru-RU" sz="1600" i="1" dirty="0"/>
          </a:p>
        </p:txBody>
      </p:sp>
      <p:pic>
        <p:nvPicPr>
          <p:cNvPr id="6" name="Рисунок 5" descr="Orden-Pobeda-Marshal_Vasilevsky.jpg"/>
          <p:cNvPicPr>
            <a:picLocks noChangeAspect="1"/>
          </p:cNvPicPr>
          <p:nvPr/>
        </p:nvPicPr>
        <p:blipFill>
          <a:blip r:embed="rId3">
            <a:clrChange>
              <a:clrFrom>
                <a:srgbClr val="FDFDFD"/>
              </a:clrFrom>
              <a:clrTo>
                <a:srgbClr val="FDFDFD">
                  <a:alpha val="0"/>
                </a:srgbClr>
              </a:clrTo>
            </a:clrChange>
          </a:blip>
          <a:stretch>
            <a:fillRect/>
          </a:stretch>
        </p:blipFill>
        <p:spPr>
          <a:xfrm>
            <a:off x="4425363" y="1219200"/>
            <a:ext cx="4642437" cy="44196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5" name="Прямоугольник 14"/>
          <p:cNvSpPr/>
          <p:nvPr/>
        </p:nvSpPr>
        <p:spPr>
          <a:xfrm>
            <a:off x="4038600" y="1419285"/>
            <a:ext cx="4876800" cy="3416320"/>
          </a:xfrm>
          <a:prstGeom prst="rect">
            <a:avLst/>
          </a:prstGeom>
        </p:spPr>
        <p:txBody>
          <a:bodyPr wrap="square">
            <a:spAutoFit/>
          </a:bodyPr>
          <a:lstStyle/>
          <a:p>
            <a:r>
              <a:rPr lang="ru-RU" dirty="0" smtClean="0"/>
              <a:t>Первое награждение состоялось 10 апреля 1944 года. Обладателем ордена № 1 стал командующий 1-м Украинским фронтом Маршал Советского Союза Г. К. Жуков. Орден № 2 получил начальник Генерального штаба Маршал Советского Союза А. М. Василевский. Орденом «Победа» № 3 был награждён Верховный Главнокомандующий Маршал Советского Союза И. В. Сталин. Все они отмечены этой наградой за освобождение Правобережной Украины.</a:t>
            </a:r>
          </a:p>
          <a:p>
            <a:r>
              <a:rPr lang="ru-RU" dirty="0" smtClean="0"/>
              <a:t>Всего было вручено 16 Орденов Победы.</a:t>
            </a:r>
            <a:endParaRPr lang="ru-RU" dirty="0"/>
          </a:p>
        </p:txBody>
      </p:sp>
      <p:pic>
        <p:nvPicPr>
          <p:cNvPr id="6" name="Рисунок 5" descr="RIAN_archive_2410_Marshal_Zhukov_speaking.jpg"/>
          <p:cNvPicPr>
            <a:picLocks noChangeAspect="1"/>
          </p:cNvPicPr>
          <p:nvPr/>
        </p:nvPicPr>
        <p:blipFill>
          <a:blip r:embed="rId3" cstate="screen"/>
          <a:stretch>
            <a:fillRect/>
          </a:stretch>
        </p:blipFill>
        <p:spPr>
          <a:xfrm>
            <a:off x="381000" y="1219200"/>
            <a:ext cx="3505200" cy="4992107"/>
          </a:xfrm>
          <a:prstGeom prst="rect">
            <a:avLst/>
          </a:prstGeom>
          <a:effectLst>
            <a:softEdge rad="127000"/>
          </a:effectLst>
        </p:spPr>
      </p:pic>
      <p:sp>
        <p:nvSpPr>
          <p:cNvPr id="9" name="Прямоугольник 8"/>
          <p:cNvSpPr/>
          <p:nvPr/>
        </p:nvSpPr>
        <p:spPr>
          <a:xfrm>
            <a:off x="609600" y="6214646"/>
            <a:ext cx="3061992" cy="584775"/>
          </a:xfrm>
          <a:prstGeom prst="rect">
            <a:avLst/>
          </a:prstGeom>
        </p:spPr>
        <p:txBody>
          <a:bodyPr wrap="none">
            <a:spAutoFit/>
          </a:bodyPr>
          <a:lstStyle/>
          <a:p>
            <a:pPr algn="ctr"/>
            <a:r>
              <a:rPr lang="ru-RU" sz="1600" i="1" dirty="0" smtClean="0"/>
              <a:t>Георгий Константинович Жуков</a:t>
            </a:r>
          </a:p>
          <a:p>
            <a:pPr algn="ctr"/>
            <a:r>
              <a:rPr lang="ru-RU" sz="1600" i="1" dirty="0" smtClean="0"/>
              <a:t>кавалер двух Орденов Победы</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838200" y="152400"/>
            <a:ext cx="7162800" cy="1066800"/>
          </a:xfrm>
          <a:prstGeom prst="rect">
            <a:avLst/>
          </a:prstGeom>
          <a:noFill/>
        </p:spPr>
        <p:txBody>
          <a:bodyPr wrap="square" lIns="91440" tIns="45720" rIns="91440" bIns="45720">
            <a:prstTxWarp prst="textCascadeUp">
              <a:avLst>
                <a:gd name="adj" fmla="val 100000"/>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Никто не забыт, </a:t>
            </a:r>
          </a:p>
          <a:p>
            <a:pPr algn="ctr"/>
            <a:r>
              <a:rPr lang="ru-RU" sz="5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ничто не забыто</a:t>
            </a:r>
            <a:endParaRPr lang="ru-RU" sz="5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 name="Прямоугольник 9"/>
          <p:cNvSpPr/>
          <p:nvPr/>
        </p:nvSpPr>
        <p:spPr>
          <a:xfrm>
            <a:off x="4724400" y="1447800"/>
            <a:ext cx="4419600" cy="5078313"/>
          </a:xfrm>
          <a:prstGeom prst="rect">
            <a:avLst/>
          </a:prstGeom>
        </p:spPr>
        <p:txBody>
          <a:bodyPr wrap="square">
            <a:spAutoFit/>
          </a:bodyPr>
          <a:lstStyle/>
          <a:p>
            <a:pPr algn="ctr"/>
            <a:r>
              <a:rPr lang="ru-RU" b="1" dirty="0" smtClean="0"/>
              <a:t>Не забывай те грозные года,</a:t>
            </a:r>
          </a:p>
          <a:p>
            <a:pPr algn="ctr"/>
            <a:r>
              <a:rPr lang="ru-RU" b="1" dirty="0" smtClean="0"/>
              <a:t>Когда кипела волжская вода,</a:t>
            </a:r>
          </a:p>
          <a:p>
            <a:pPr algn="ctr"/>
            <a:r>
              <a:rPr lang="ru-RU" b="1" dirty="0" smtClean="0"/>
              <a:t>Земля тонула в ярости огня.</a:t>
            </a:r>
          </a:p>
          <a:p>
            <a:pPr algn="ctr"/>
            <a:r>
              <a:rPr lang="ru-RU" b="1" dirty="0" smtClean="0"/>
              <a:t>И не было ни ночи и ни дня.</a:t>
            </a:r>
          </a:p>
          <a:p>
            <a:pPr algn="ctr"/>
            <a:endParaRPr lang="ru-RU" b="1" dirty="0" smtClean="0"/>
          </a:p>
          <a:p>
            <a:pPr algn="ctr"/>
            <a:r>
              <a:rPr lang="ru-RU" b="1" dirty="0" smtClean="0"/>
              <a:t>Сражались мы у волжских берегов,</a:t>
            </a:r>
          </a:p>
          <a:p>
            <a:pPr algn="ctr"/>
            <a:r>
              <a:rPr lang="ru-RU" b="1" dirty="0" smtClean="0"/>
              <a:t>На Волгу шли дивизии врагов.</a:t>
            </a:r>
          </a:p>
          <a:p>
            <a:pPr algn="ctr"/>
            <a:r>
              <a:rPr lang="ru-RU" b="1" dirty="0" smtClean="0"/>
              <a:t>Но выстоял великий наш солдат,</a:t>
            </a:r>
          </a:p>
          <a:p>
            <a:pPr algn="ctr"/>
            <a:r>
              <a:rPr lang="ru-RU" b="1" dirty="0" smtClean="0"/>
              <a:t>Но выстоял бессмертный Сталинград</a:t>
            </a:r>
          </a:p>
          <a:p>
            <a:pPr algn="ctr"/>
            <a:endParaRPr lang="ru-RU" b="1" dirty="0" smtClean="0"/>
          </a:p>
          <a:p>
            <a:pPr algn="ctr"/>
            <a:r>
              <a:rPr lang="ru-RU" b="1" dirty="0" smtClean="0"/>
              <a:t>Поклонимся великим тем годам,</a:t>
            </a:r>
          </a:p>
          <a:p>
            <a:pPr algn="ctr"/>
            <a:r>
              <a:rPr lang="ru-RU" b="1" dirty="0" smtClean="0"/>
              <a:t>Тем славным командирам и бойцам,</a:t>
            </a:r>
          </a:p>
          <a:p>
            <a:pPr algn="ctr"/>
            <a:r>
              <a:rPr lang="ru-RU" b="1" dirty="0" smtClean="0"/>
              <a:t>И маршалам страны и рядовым,</a:t>
            </a:r>
          </a:p>
          <a:p>
            <a:pPr algn="ctr"/>
            <a:r>
              <a:rPr lang="ru-RU" b="1" dirty="0" smtClean="0"/>
              <a:t>Поклонимся и мёртвым и живым.</a:t>
            </a:r>
          </a:p>
          <a:p>
            <a:pPr algn="ctr"/>
            <a:r>
              <a:rPr lang="ru-RU" b="1" dirty="0" smtClean="0"/>
              <a:t>Всем тем которых забывать нельзя</a:t>
            </a:r>
          </a:p>
          <a:p>
            <a:pPr algn="ctr"/>
            <a:r>
              <a:rPr lang="ru-RU" b="1" smtClean="0"/>
              <a:t>Поклонимся, </a:t>
            </a:r>
            <a:r>
              <a:rPr lang="ru-RU" b="1" dirty="0" err="1" smtClean="0"/>
              <a:t>поклонимся</a:t>
            </a:r>
            <a:r>
              <a:rPr lang="ru-RU" b="1" dirty="0" smtClean="0"/>
              <a:t>, друзья.</a:t>
            </a:r>
          </a:p>
          <a:p>
            <a:pPr algn="ctr"/>
            <a:r>
              <a:rPr lang="ru-RU" b="1" dirty="0" smtClean="0"/>
              <a:t>Всем миром, всем народом, всей землёй</a:t>
            </a:r>
          </a:p>
          <a:p>
            <a:pPr algn="ctr"/>
            <a:r>
              <a:rPr lang="ru-RU" b="1" dirty="0" smtClean="0"/>
              <a:t>Поклонимся за тот великий бой</a:t>
            </a:r>
          </a:p>
        </p:txBody>
      </p:sp>
      <p:pic>
        <p:nvPicPr>
          <p:cNvPr id="12" name="Рисунок 11" descr="6755_2481.jpg"/>
          <p:cNvPicPr>
            <a:picLocks noChangeAspect="1"/>
          </p:cNvPicPr>
          <p:nvPr/>
        </p:nvPicPr>
        <p:blipFill>
          <a:blip r:embed="rId2"/>
          <a:srcRect/>
          <a:stretch>
            <a:fillRect/>
          </a:stretch>
        </p:blipFill>
        <p:spPr>
          <a:xfrm>
            <a:off x="228600" y="1600200"/>
            <a:ext cx="4495800" cy="4800600"/>
          </a:xfrm>
          <a:prstGeom prst="rect">
            <a:avLst/>
          </a:prstGeom>
          <a:effectLst>
            <a:glow rad="228600">
              <a:schemeClr val="accent2">
                <a:satMod val="175000"/>
                <a:alpha val="40000"/>
              </a:schemeClr>
            </a:glo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228600" y="0"/>
            <a:ext cx="8686800" cy="769441"/>
          </a:xfrm>
          <a:prstGeom prst="rect">
            <a:avLst/>
          </a:prstGeom>
        </p:spPr>
        <p:txBody>
          <a:bodyPr wrap="square">
            <a:spAutoFit/>
          </a:bodyPr>
          <a:lstStyle/>
          <a:p>
            <a:pPr algn="ctr"/>
            <a:r>
              <a:rPr lang="ru-RU" sz="4400" dirty="0" smtClean="0">
                <a:solidFill>
                  <a:srgbClr val="FF0000"/>
                </a:solidFill>
              </a:rPr>
              <a:t>ОРДЕНА РОССИИ</a:t>
            </a:r>
          </a:p>
        </p:txBody>
      </p:sp>
      <p:pic>
        <p:nvPicPr>
          <p:cNvPr id="9" name="Рисунок 8" descr="6909555cso.gif"/>
          <p:cNvPicPr>
            <a:picLocks noChangeAspect="1"/>
          </p:cNvPicPr>
          <p:nvPr/>
        </p:nvPicPr>
        <p:blipFill>
          <a:blip r:embed="rId3"/>
          <a:stretch>
            <a:fillRect/>
          </a:stretch>
        </p:blipFill>
        <p:spPr>
          <a:xfrm>
            <a:off x="5486400" y="304800"/>
            <a:ext cx="3563582" cy="3581400"/>
          </a:xfrm>
          <a:prstGeom prst="rect">
            <a:avLst/>
          </a:prstGeom>
        </p:spPr>
      </p:pic>
      <p:sp>
        <p:nvSpPr>
          <p:cNvPr id="11" name="Прямоугольник 10"/>
          <p:cNvSpPr/>
          <p:nvPr/>
        </p:nvSpPr>
        <p:spPr>
          <a:xfrm>
            <a:off x="381000" y="762000"/>
            <a:ext cx="4572000" cy="2308324"/>
          </a:xfrm>
          <a:prstGeom prst="rect">
            <a:avLst/>
          </a:prstGeom>
        </p:spPr>
        <p:txBody>
          <a:bodyPr>
            <a:spAutoFit/>
          </a:bodyPr>
          <a:lstStyle/>
          <a:p>
            <a:r>
              <a:rPr lang="ru-RU" dirty="0" smtClean="0"/>
              <a:t>Первый орден Российской империи </a:t>
            </a:r>
            <a:r>
              <a:rPr lang="ru-RU" dirty="0" smtClean="0">
                <a:solidFill>
                  <a:srgbClr val="FF0000"/>
                </a:solidFill>
              </a:rPr>
              <a:t>«Орден Святого апостола Андрея Первозванного» </a:t>
            </a:r>
            <a:r>
              <a:rPr lang="ru-RU" dirty="0" smtClean="0"/>
              <a:t>был учреждён царём Петром I в 1698 году «в воздаяние и награждение одним за верность, храбрость и разные нам и отечеству оказанные заслуги». Орден стал высшей наградой Российской державы для крупных государственных и военных чинов.</a:t>
            </a:r>
          </a:p>
        </p:txBody>
      </p:sp>
      <p:sp>
        <p:nvSpPr>
          <p:cNvPr id="12" name="Прямоугольник 11"/>
          <p:cNvSpPr/>
          <p:nvPr/>
        </p:nvSpPr>
        <p:spPr>
          <a:xfrm>
            <a:off x="3581400" y="3843278"/>
            <a:ext cx="5410200" cy="2862322"/>
          </a:xfrm>
          <a:prstGeom prst="rect">
            <a:avLst/>
          </a:prstGeom>
        </p:spPr>
        <p:txBody>
          <a:bodyPr wrap="square">
            <a:spAutoFit/>
          </a:bodyPr>
          <a:lstStyle/>
          <a:p>
            <a:r>
              <a:rPr lang="ru-RU" dirty="0" smtClean="0"/>
              <a:t>Второй орден, ставшей высшей наградой для дам, учредил также Пётр I в 1713 году в честь своей супруги Екатерины Алексеевны. Пётр удостоил этим орденом только свою жену, последующие награждения произошли уже после его смерти. Формально женский </a:t>
            </a:r>
            <a:r>
              <a:rPr lang="ru-RU" dirty="0" smtClean="0">
                <a:solidFill>
                  <a:srgbClr val="FF0000"/>
                </a:solidFill>
              </a:rPr>
              <a:t>«Орден Святой Екатерины»</a:t>
            </a:r>
            <a:r>
              <a:rPr lang="ru-RU" dirty="0" smtClean="0"/>
              <a:t> стоял на 2-м месте в иерархии наград, им награждались жёны крупных государственных деятелей и военачальников за общественно полезную деятельность, с учётом заслуг их мужей.</a:t>
            </a:r>
          </a:p>
        </p:txBody>
      </p:sp>
      <p:pic>
        <p:nvPicPr>
          <p:cNvPr id="13" name="Рисунок 12" descr="071207_1.jpg"/>
          <p:cNvPicPr>
            <a:picLocks noChangeAspect="1"/>
          </p:cNvPicPr>
          <p:nvPr/>
        </p:nvPicPr>
        <p:blipFill>
          <a:blip r:embed="rId4">
            <a:clrChange>
              <a:clrFrom>
                <a:srgbClr val="FFFFFF"/>
              </a:clrFrom>
              <a:clrTo>
                <a:srgbClr val="FFFFFF">
                  <a:alpha val="0"/>
                </a:srgbClr>
              </a:clrTo>
            </a:clrChange>
          </a:blip>
          <a:stretch>
            <a:fillRect/>
          </a:stretch>
        </p:blipFill>
        <p:spPr>
          <a:xfrm>
            <a:off x="152400" y="2971800"/>
            <a:ext cx="3352800" cy="3810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pic>
        <p:nvPicPr>
          <p:cNvPr id="16" name="Рисунок 15" descr="da32d696a2c4.jpg"/>
          <p:cNvPicPr>
            <a:picLocks noChangeAspect="1"/>
          </p:cNvPicPr>
          <p:nvPr/>
        </p:nvPicPr>
        <p:blipFill>
          <a:blip r:embed="rId3" cstate="screen">
            <a:clrChange>
              <a:clrFrom>
                <a:srgbClr val="EEF0ED"/>
              </a:clrFrom>
              <a:clrTo>
                <a:srgbClr val="EEF0ED">
                  <a:alpha val="0"/>
                </a:srgbClr>
              </a:clrTo>
            </a:clrChange>
          </a:blip>
          <a:stretch>
            <a:fillRect/>
          </a:stretch>
        </p:blipFill>
        <p:spPr>
          <a:xfrm>
            <a:off x="2743200" y="1219199"/>
            <a:ext cx="3657600" cy="2303729"/>
          </a:xfrm>
          <a:prstGeom prst="rect">
            <a:avLst/>
          </a:prstGeom>
        </p:spPr>
      </p:pic>
      <p:sp>
        <p:nvSpPr>
          <p:cNvPr id="7" name="Прямоугольник 6"/>
          <p:cNvSpPr/>
          <p:nvPr/>
        </p:nvSpPr>
        <p:spPr>
          <a:xfrm>
            <a:off x="228600" y="0"/>
            <a:ext cx="8686800" cy="769441"/>
          </a:xfrm>
          <a:prstGeom prst="rect">
            <a:avLst/>
          </a:prstGeom>
        </p:spPr>
        <p:txBody>
          <a:bodyPr wrap="square">
            <a:spAutoFit/>
          </a:bodyPr>
          <a:lstStyle/>
          <a:p>
            <a:pPr algn="ctr"/>
            <a:r>
              <a:rPr lang="ru-RU" sz="4400" dirty="0" smtClean="0">
                <a:solidFill>
                  <a:srgbClr val="FF0000"/>
                </a:solidFill>
              </a:rPr>
              <a:t>ОРДЕНА РОССИИ</a:t>
            </a:r>
          </a:p>
        </p:txBody>
      </p:sp>
      <p:sp>
        <p:nvSpPr>
          <p:cNvPr id="8" name="Прямоугольник 7"/>
          <p:cNvSpPr/>
          <p:nvPr/>
        </p:nvSpPr>
        <p:spPr>
          <a:xfrm>
            <a:off x="76200" y="609600"/>
            <a:ext cx="2819400" cy="3416320"/>
          </a:xfrm>
          <a:prstGeom prst="rect">
            <a:avLst/>
          </a:prstGeom>
        </p:spPr>
        <p:txBody>
          <a:bodyPr wrap="square">
            <a:spAutoFit/>
          </a:bodyPr>
          <a:lstStyle/>
          <a:p>
            <a:pPr algn="ctr"/>
            <a:r>
              <a:rPr lang="ru-RU" dirty="0" smtClean="0"/>
              <a:t>Третий орден учредила в 1725 году императрица Екатерина I, вскоре после смерти своего мужа императора Петра I. </a:t>
            </a:r>
            <a:r>
              <a:rPr lang="ru-RU" dirty="0" smtClean="0">
                <a:solidFill>
                  <a:srgbClr val="FF0000"/>
                </a:solidFill>
              </a:rPr>
              <a:t>«Орден Святого Александра Невского» </a:t>
            </a:r>
            <a:r>
              <a:rPr lang="ru-RU" dirty="0" smtClean="0"/>
              <a:t>стал наградой на ступень ниже, чем орден Св. Андрея Первозванного, для отличия не самых высших чинов государства</a:t>
            </a:r>
            <a:endParaRPr lang="ru-RU" dirty="0"/>
          </a:p>
        </p:txBody>
      </p:sp>
      <p:sp>
        <p:nvSpPr>
          <p:cNvPr id="10" name="Прямоугольник 9"/>
          <p:cNvSpPr/>
          <p:nvPr/>
        </p:nvSpPr>
        <p:spPr>
          <a:xfrm>
            <a:off x="2971800" y="3810000"/>
            <a:ext cx="3124200" cy="2862322"/>
          </a:xfrm>
          <a:prstGeom prst="rect">
            <a:avLst/>
          </a:prstGeom>
        </p:spPr>
        <p:txBody>
          <a:bodyPr wrap="square">
            <a:spAutoFit/>
          </a:bodyPr>
          <a:lstStyle/>
          <a:p>
            <a:pPr algn="ctr"/>
            <a:r>
              <a:rPr lang="ru-RU" dirty="0" smtClean="0"/>
              <a:t>В 1769 году императрица Екатерина II ввела </a:t>
            </a:r>
            <a:r>
              <a:rPr lang="ru-RU" dirty="0" smtClean="0">
                <a:solidFill>
                  <a:srgbClr val="FF0000"/>
                </a:solidFill>
              </a:rPr>
              <a:t>«Военный орден Святого Великомученика и Победоносца Георгия»</a:t>
            </a:r>
            <a:r>
              <a:rPr lang="ru-RU" dirty="0" smtClean="0"/>
              <a:t>, ставший наиболее уважаемым из-за того, что возлагался вне зависимости от офицерского чина за военные подвиг</a:t>
            </a:r>
            <a:endParaRPr lang="ru-RU" dirty="0"/>
          </a:p>
        </p:txBody>
      </p:sp>
      <p:sp>
        <p:nvSpPr>
          <p:cNvPr id="14" name="Прямоугольник 13"/>
          <p:cNvSpPr/>
          <p:nvPr/>
        </p:nvSpPr>
        <p:spPr>
          <a:xfrm>
            <a:off x="6324600" y="533400"/>
            <a:ext cx="2743200" cy="3416320"/>
          </a:xfrm>
          <a:prstGeom prst="rect">
            <a:avLst/>
          </a:prstGeom>
        </p:spPr>
        <p:txBody>
          <a:bodyPr wrap="square">
            <a:spAutoFit/>
          </a:bodyPr>
          <a:lstStyle/>
          <a:p>
            <a:pPr algn="ctr"/>
            <a:r>
              <a:rPr lang="ru-RU" dirty="0" smtClean="0"/>
              <a:t>Екатерина II учредила также в 1782 году пятый орден </a:t>
            </a:r>
            <a:r>
              <a:rPr lang="ru-RU" dirty="0" smtClean="0">
                <a:solidFill>
                  <a:srgbClr val="FF0000"/>
                </a:solidFill>
              </a:rPr>
              <a:t>«Императорский орден Святого Равноапостольного Князя Владимира в 4 степенях» </a:t>
            </a:r>
            <a:r>
              <a:rPr lang="ru-RU" dirty="0" smtClean="0"/>
              <a:t>стал более демократичной наградой, позволившей охватить широкие круги государственных служащих и офицеров</a:t>
            </a:r>
            <a:endParaRPr lang="ru-RU" dirty="0"/>
          </a:p>
        </p:txBody>
      </p:sp>
      <p:pic>
        <p:nvPicPr>
          <p:cNvPr id="15" name="Рисунок 14" descr="St_Nevsky.jpg"/>
          <p:cNvPicPr>
            <a:picLocks noChangeAspect="1"/>
          </p:cNvPicPr>
          <p:nvPr/>
        </p:nvPicPr>
        <p:blipFill>
          <a:blip r:embed="rId4">
            <a:clrChange>
              <a:clrFrom>
                <a:srgbClr val="FFFFFF"/>
              </a:clrFrom>
              <a:clrTo>
                <a:srgbClr val="FFFFFF">
                  <a:alpha val="0"/>
                </a:srgbClr>
              </a:clrTo>
            </a:clrChange>
          </a:blip>
          <a:stretch>
            <a:fillRect/>
          </a:stretch>
        </p:blipFill>
        <p:spPr>
          <a:xfrm>
            <a:off x="152400" y="3962400"/>
            <a:ext cx="2674620" cy="2674620"/>
          </a:xfrm>
          <a:prstGeom prst="rect">
            <a:avLst/>
          </a:prstGeom>
        </p:spPr>
      </p:pic>
      <p:pic>
        <p:nvPicPr>
          <p:cNvPr id="17" name="Рисунок 16" descr="9999.png"/>
          <p:cNvPicPr>
            <a:picLocks noChangeAspect="1"/>
          </p:cNvPicPr>
          <p:nvPr/>
        </p:nvPicPr>
        <p:blipFill>
          <a:blip r:embed="rId5">
            <a:clrChange>
              <a:clrFrom>
                <a:srgbClr val="FFFFFF"/>
              </a:clrFrom>
              <a:clrTo>
                <a:srgbClr val="FFFFFF">
                  <a:alpha val="0"/>
                </a:srgbClr>
              </a:clrTo>
            </a:clrChange>
          </a:blip>
          <a:stretch>
            <a:fillRect/>
          </a:stretch>
        </p:blipFill>
        <p:spPr>
          <a:xfrm>
            <a:off x="6400800" y="4038600"/>
            <a:ext cx="2590800" cy="256489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228600" y="0"/>
            <a:ext cx="8686800" cy="769441"/>
          </a:xfrm>
          <a:prstGeom prst="rect">
            <a:avLst/>
          </a:prstGeom>
        </p:spPr>
        <p:txBody>
          <a:bodyPr wrap="square">
            <a:spAutoFit/>
          </a:bodyPr>
          <a:lstStyle/>
          <a:p>
            <a:pPr algn="ctr"/>
            <a:r>
              <a:rPr lang="ru-RU" sz="4400" dirty="0" smtClean="0">
                <a:solidFill>
                  <a:srgbClr val="FF0000"/>
                </a:solidFill>
              </a:rPr>
              <a:t>ОРДЕНА РОССИИ</a:t>
            </a:r>
          </a:p>
        </p:txBody>
      </p:sp>
      <p:sp>
        <p:nvSpPr>
          <p:cNvPr id="8" name="Прямоугольник 7"/>
          <p:cNvSpPr/>
          <p:nvPr/>
        </p:nvSpPr>
        <p:spPr>
          <a:xfrm>
            <a:off x="228600" y="609600"/>
            <a:ext cx="3505200" cy="2585323"/>
          </a:xfrm>
          <a:prstGeom prst="rect">
            <a:avLst/>
          </a:prstGeom>
        </p:spPr>
        <p:txBody>
          <a:bodyPr wrap="square">
            <a:spAutoFit/>
          </a:bodyPr>
          <a:lstStyle/>
          <a:p>
            <a:pPr algn="ctr"/>
            <a:r>
              <a:rPr lang="ru-RU" dirty="0" smtClean="0"/>
              <a:t>Император Павел I, в 1797 году ввёл в систему наград </a:t>
            </a:r>
            <a:r>
              <a:rPr lang="ru-RU" dirty="0" smtClean="0">
                <a:solidFill>
                  <a:srgbClr val="FF0000"/>
                </a:solidFill>
              </a:rPr>
              <a:t>«Орден Святой Анны»</a:t>
            </a:r>
            <a:r>
              <a:rPr lang="ru-RU" dirty="0" smtClean="0"/>
              <a:t>, самый младший в иерархии российских орденов до 1831 года. Орден был учрежден </a:t>
            </a:r>
            <a:r>
              <a:rPr lang="ru-RU" dirty="0" err="1" smtClean="0"/>
              <a:t>голштейн-готторпским</a:t>
            </a:r>
            <a:r>
              <a:rPr lang="ru-RU" dirty="0" smtClean="0"/>
              <a:t> герцогом Карлом Фридрихом в честь его жены Анны Петровны (дочери Петра</a:t>
            </a:r>
            <a:r>
              <a:rPr lang="en-US" dirty="0" smtClean="0"/>
              <a:t> I </a:t>
            </a:r>
            <a:r>
              <a:rPr lang="ru-RU" dirty="0" smtClean="0"/>
              <a:t>) </a:t>
            </a:r>
            <a:endParaRPr lang="ru-RU" dirty="0"/>
          </a:p>
        </p:txBody>
      </p:sp>
      <p:sp>
        <p:nvSpPr>
          <p:cNvPr id="14" name="Прямоугольник 13"/>
          <p:cNvSpPr/>
          <p:nvPr/>
        </p:nvSpPr>
        <p:spPr>
          <a:xfrm>
            <a:off x="3733800" y="4038600"/>
            <a:ext cx="5334000" cy="1477328"/>
          </a:xfrm>
          <a:prstGeom prst="rect">
            <a:avLst/>
          </a:prstGeom>
        </p:spPr>
        <p:txBody>
          <a:bodyPr wrap="square">
            <a:spAutoFit/>
          </a:bodyPr>
          <a:lstStyle/>
          <a:p>
            <a:pPr algn="ctr"/>
            <a:r>
              <a:rPr lang="ru-RU" dirty="0" smtClean="0"/>
              <a:t>После включения Польши в состав Российской империи царь Николай I нашёл полезным включить в систему российских государственных наград с 1831 года польские ордена: </a:t>
            </a:r>
            <a:r>
              <a:rPr lang="ru-RU" dirty="0" smtClean="0">
                <a:solidFill>
                  <a:srgbClr val="FF0000"/>
                </a:solidFill>
              </a:rPr>
              <a:t>«Орден Белого орла»</a:t>
            </a:r>
            <a:r>
              <a:rPr lang="en-US" dirty="0" smtClean="0"/>
              <a:t> </a:t>
            </a:r>
            <a:r>
              <a:rPr lang="ru-RU" dirty="0" smtClean="0"/>
              <a:t>и  </a:t>
            </a:r>
            <a:r>
              <a:rPr lang="ru-RU" dirty="0" smtClean="0">
                <a:solidFill>
                  <a:srgbClr val="FF0000"/>
                </a:solidFill>
              </a:rPr>
              <a:t>«Орден Святого Станислава» </a:t>
            </a:r>
            <a:endParaRPr lang="ru-RU" dirty="0">
              <a:solidFill>
                <a:srgbClr val="FF0000"/>
              </a:solidFill>
            </a:endParaRPr>
          </a:p>
        </p:txBody>
      </p:sp>
      <p:pic>
        <p:nvPicPr>
          <p:cNvPr id="9" name="Рисунок 8" descr="Star_of_the_Order_of_St_Anna.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381000" y="3048000"/>
            <a:ext cx="3124200" cy="3132011"/>
          </a:xfrm>
          <a:prstGeom prst="rect">
            <a:avLst/>
          </a:prstGeom>
        </p:spPr>
      </p:pic>
      <p:pic>
        <p:nvPicPr>
          <p:cNvPr id="11" name="Рисунок 10" descr="Order_of_White_Eagle_Badge_both_sides.jpg"/>
          <p:cNvPicPr>
            <a:picLocks noChangeAspect="1"/>
          </p:cNvPicPr>
          <p:nvPr/>
        </p:nvPicPr>
        <p:blipFill>
          <a:blip r:embed="rId4" cstate="screen">
            <a:clrChange>
              <a:clrFrom>
                <a:srgbClr val="FFFFFF"/>
              </a:clrFrom>
              <a:clrTo>
                <a:srgbClr val="FFFFFF">
                  <a:alpha val="0"/>
                </a:srgbClr>
              </a:clrTo>
            </a:clrChange>
          </a:blip>
          <a:srcRect/>
          <a:stretch>
            <a:fillRect/>
          </a:stretch>
        </p:blipFill>
        <p:spPr>
          <a:xfrm>
            <a:off x="3527430" y="533400"/>
            <a:ext cx="2568570" cy="3429000"/>
          </a:xfrm>
          <a:prstGeom prst="rect">
            <a:avLst/>
          </a:prstGeom>
        </p:spPr>
      </p:pic>
      <p:pic>
        <p:nvPicPr>
          <p:cNvPr id="12" name="Рисунок 11" descr="Bagde_to_Order_St_Stanislav_3d_sword.jpg"/>
          <p:cNvPicPr>
            <a:picLocks noChangeAspect="1"/>
          </p:cNvPicPr>
          <p:nvPr/>
        </p:nvPicPr>
        <p:blipFill>
          <a:blip r:embed="rId5" cstate="screen">
            <a:clrChange>
              <a:clrFrom>
                <a:srgbClr val="FFFFFF"/>
              </a:clrFrom>
              <a:clrTo>
                <a:srgbClr val="FFFFFF">
                  <a:alpha val="0"/>
                </a:srgbClr>
              </a:clrTo>
            </a:clrChange>
          </a:blip>
          <a:srcRect/>
          <a:stretch>
            <a:fillRect/>
          </a:stretch>
        </p:blipFill>
        <p:spPr>
          <a:xfrm>
            <a:off x="6096000" y="762000"/>
            <a:ext cx="2925768" cy="3048000"/>
          </a:xfrm>
          <a:prstGeom prst="rect">
            <a:avLst/>
          </a:prstGeom>
        </p:spPr>
      </p:pic>
      <p:sp>
        <p:nvSpPr>
          <p:cNvPr id="13" name="Прямоугольник 12"/>
          <p:cNvSpPr/>
          <p:nvPr/>
        </p:nvSpPr>
        <p:spPr>
          <a:xfrm>
            <a:off x="304800" y="6096000"/>
            <a:ext cx="8458200" cy="646331"/>
          </a:xfrm>
          <a:prstGeom prst="rect">
            <a:avLst/>
          </a:prstGeom>
        </p:spPr>
        <p:txBody>
          <a:bodyPr wrap="square">
            <a:spAutoFit/>
          </a:bodyPr>
          <a:lstStyle/>
          <a:p>
            <a:pPr algn="ctr"/>
            <a:r>
              <a:rPr lang="ru-RU" b="1" dirty="0" smtClean="0">
                <a:solidFill>
                  <a:srgbClr val="FF0000"/>
                </a:solidFill>
              </a:rPr>
              <a:t>10 ноября 1917 года награждение орденами и медалями Российской империи в советской России было прекращено. </a:t>
            </a:r>
            <a:endParaRPr lang="ru-RU"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228600" y="0"/>
            <a:ext cx="8686800" cy="769441"/>
          </a:xfrm>
          <a:prstGeom prst="rect">
            <a:avLst/>
          </a:prstGeom>
        </p:spPr>
        <p:txBody>
          <a:bodyPr wrap="square">
            <a:spAutoFit/>
          </a:bodyPr>
          <a:lstStyle/>
          <a:p>
            <a:pPr algn="ctr"/>
            <a:r>
              <a:rPr lang="ru-RU" sz="4400" dirty="0" smtClean="0">
                <a:solidFill>
                  <a:srgbClr val="FF0000"/>
                </a:solidFill>
              </a:rPr>
              <a:t>ОРДЕНА РОССИИ</a:t>
            </a:r>
          </a:p>
        </p:txBody>
      </p:sp>
      <p:sp>
        <p:nvSpPr>
          <p:cNvPr id="8" name="Прямоугольник 7"/>
          <p:cNvSpPr/>
          <p:nvPr/>
        </p:nvSpPr>
        <p:spPr>
          <a:xfrm>
            <a:off x="76200" y="3886200"/>
            <a:ext cx="3124200" cy="2862322"/>
          </a:xfrm>
          <a:prstGeom prst="rect">
            <a:avLst/>
          </a:prstGeom>
        </p:spPr>
        <p:txBody>
          <a:bodyPr wrap="square">
            <a:spAutoFit/>
          </a:bodyPr>
          <a:lstStyle/>
          <a:p>
            <a:pPr algn="ctr"/>
            <a:r>
              <a:rPr lang="ru-RU" dirty="0" smtClean="0"/>
              <a:t>Первым из советских орденов стал </a:t>
            </a:r>
            <a:r>
              <a:rPr lang="ru-RU" dirty="0" smtClean="0">
                <a:solidFill>
                  <a:srgbClr val="FF0000"/>
                </a:solidFill>
              </a:rPr>
              <a:t>«Орден Красного Знамени». </a:t>
            </a:r>
            <a:r>
              <a:rPr lang="ru-RU" dirty="0" smtClean="0"/>
              <a:t>Был учреждён в 1918 году для награждения за особую храбрость, самоотверженность и мужество, проявленные при защите социалистического Отечества</a:t>
            </a:r>
            <a:endParaRPr lang="ru-RU" dirty="0"/>
          </a:p>
        </p:txBody>
      </p:sp>
      <p:pic>
        <p:nvPicPr>
          <p:cNvPr id="13" name="Рисунок 12" descr="Order_of_the_Red_Banner.png"/>
          <p:cNvPicPr>
            <a:picLocks noChangeAspect="1"/>
          </p:cNvPicPr>
          <p:nvPr/>
        </p:nvPicPr>
        <p:blipFill>
          <a:blip r:embed="rId3"/>
          <a:stretch>
            <a:fillRect/>
          </a:stretch>
        </p:blipFill>
        <p:spPr>
          <a:xfrm>
            <a:off x="609600" y="196586"/>
            <a:ext cx="1791795" cy="3689614"/>
          </a:xfrm>
          <a:prstGeom prst="rect">
            <a:avLst/>
          </a:prstGeom>
        </p:spPr>
      </p:pic>
      <p:pic>
        <p:nvPicPr>
          <p:cNvPr id="15" name="Рисунок 14" descr="Order_of_the_Red_Banner_of_Labour_OBVERSE.jpg"/>
          <p:cNvPicPr>
            <a:picLocks noChangeAspect="1"/>
          </p:cNvPicPr>
          <p:nvPr/>
        </p:nvPicPr>
        <p:blipFill>
          <a:blip r:embed="rId4" cstate="screen">
            <a:clrChange>
              <a:clrFrom>
                <a:srgbClr val="E9EDEE"/>
              </a:clrFrom>
              <a:clrTo>
                <a:srgbClr val="E9EDEE">
                  <a:alpha val="0"/>
                </a:srgbClr>
              </a:clrTo>
            </a:clrChange>
          </a:blip>
          <a:stretch>
            <a:fillRect/>
          </a:stretch>
        </p:blipFill>
        <p:spPr>
          <a:xfrm>
            <a:off x="6705600" y="152400"/>
            <a:ext cx="1756946" cy="3657600"/>
          </a:xfrm>
          <a:prstGeom prst="rect">
            <a:avLst/>
          </a:prstGeom>
        </p:spPr>
      </p:pic>
      <p:sp>
        <p:nvSpPr>
          <p:cNvPr id="16" name="Прямоугольник 15"/>
          <p:cNvSpPr/>
          <p:nvPr/>
        </p:nvSpPr>
        <p:spPr>
          <a:xfrm>
            <a:off x="6019800" y="4016276"/>
            <a:ext cx="2895600" cy="2308324"/>
          </a:xfrm>
          <a:prstGeom prst="rect">
            <a:avLst/>
          </a:prstGeom>
        </p:spPr>
        <p:txBody>
          <a:bodyPr wrap="square">
            <a:spAutoFit/>
          </a:bodyPr>
          <a:lstStyle/>
          <a:p>
            <a:pPr algn="ctr"/>
            <a:r>
              <a:rPr lang="ru-RU" dirty="0" smtClean="0"/>
              <a:t>В 1928 году был учреждён </a:t>
            </a:r>
            <a:r>
              <a:rPr lang="ru-RU" dirty="0" smtClean="0">
                <a:solidFill>
                  <a:srgbClr val="FF0000"/>
                </a:solidFill>
              </a:rPr>
              <a:t>«Орден Трудового Красного Знамени» </a:t>
            </a:r>
            <a:r>
              <a:rPr lang="ru-RU" dirty="0" smtClean="0"/>
              <a:t>для награждения за большие заслуги  перед Советским государством и обществом во всех сферах трудовой деятельности</a:t>
            </a:r>
            <a:endParaRPr lang="ru-RU" dirty="0"/>
          </a:p>
        </p:txBody>
      </p:sp>
      <p:sp>
        <p:nvSpPr>
          <p:cNvPr id="17" name="Прямоугольник 16"/>
          <p:cNvSpPr/>
          <p:nvPr/>
        </p:nvSpPr>
        <p:spPr>
          <a:xfrm>
            <a:off x="2971800" y="609600"/>
            <a:ext cx="3124200" cy="1754326"/>
          </a:xfrm>
          <a:prstGeom prst="rect">
            <a:avLst/>
          </a:prstGeom>
        </p:spPr>
        <p:txBody>
          <a:bodyPr wrap="square">
            <a:spAutoFit/>
          </a:bodyPr>
          <a:lstStyle/>
          <a:p>
            <a:pPr algn="ctr"/>
            <a:r>
              <a:rPr lang="ru-RU" dirty="0" smtClean="0"/>
              <a:t>Высшей наградой в СССР в 1930 году стал </a:t>
            </a:r>
            <a:r>
              <a:rPr lang="ru-RU" dirty="0" smtClean="0">
                <a:solidFill>
                  <a:srgbClr val="FF0000"/>
                </a:solidFill>
              </a:rPr>
              <a:t>«Орден Ленина», </a:t>
            </a:r>
            <a:r>
              <a:rPr lang="ru-RU" dirty="0" smtClean="0"/>
              <a:t>вручаемый за особо выдающиеся заслуги перед Советским государством и обществом.</a:t>
            </a:r>
            <a:endParaRPr lang="ru-RU" dirty="0"/>
          </a:p>
        </p:txBody>
      </p:sp>
      <p:pic>
        <p:nvPicPr>
          <p:cNvPr id="18" name="Рисунок 17" descr="Order_of_Lenin_type4.jpg"/>
          <p:cNvPicPr>
            <a:picLocks noChangeAspect="1"/>
          </p:cNvPicPr>
          <p:nvPr/>
        </p:nvPicPr>
        <p:blipFill>
          <a:blip r:embed="rId5">
            <a:clrChange>
              <a:clrFrom>
                <a:srgbClr val="FFFFFF"/>
              </a:clrFrom>
              <a:clrTo>
                <a:srgbClr val="FFFFFF">
                  <a:alpha val="0"/>
                </a:srgbClr>
              </a:clrTo>
            </a:clrChange>
          </a:blip>
          <a:stretch>
            <a:fillRect/>
          </a:stretch>
        </p:blipFill>
        <p:spPr>
          <a:xfrm>
            <a:off x="3348135" y="2209800"/>
            <a:ext cx="2519265" cy="4572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pic>
        <p:nvPicPr>
          <p:cNvPr id="9" name="Рисунок 8" descr="Order_of_the_Patriotic_War_(1st_class).png"/>
          <p:cNvPicPr>
            <a:picLocks noChangeAspect="1"/>
          </p:cNvPicPr>
          <p:nvPr/>
        </p:nvPicPr>
        <p:blipFill>
          <a:blip r:embed="rId3"/>
          <a:stretch>
            <a:fillRect/>
          </a:stretch>
        </p:blipFill>
        <p:spPr>
          <a:xfrm>
            <a:off x="5169349" y="1232956"/>
            <a:ext cx="3822251" cy="4024844"/>
          </a:xfrm>
          <a:prstGeom prst="rect">
            <a:avLst/>
          </a:prstGeom>
        </p:spPr>
      </p:pic>
      <p:sp>
        <p:nvSpPr>
          <p:cNvPr id="10" name="Прямоугольник 9"/>
          <p:cNvSpPr/>
          <p:nvPr/>
        </p:nvSpPr>
        <p:spPr>
          <a:xfrm>
            <a:off x="228600" y="1289506"/>
            <a:ext cx="4953000" cy="5355312"/>
          </a:xfrm>
          <a:prstGeom prst="rect">
            <a:avLst/>
          </a:prstGeom>
        </p:spPr>
        <p:txBody>
          <a:bodyPr wrap="square">
            <a:spAutoFit/>
          </a:bodyPr>
          <a:lstStyle/>
          <a:p>
            <a:r>
              <a:rPr lang="ru-RU" b="1" dirty="0" smtClean="0">
                <a:solidFill>
                  <a:srgbClr val="FF0000"/>
                </a:solidFill>
              </a:rPr>
              <a:t>«Орден Отечественной войны» </a:t>
            </a:r>
            <a:r>
              <a:rPr lang="ru-RU" dirty="0" smtClean="0"/>
              <a:t>– первая награда, появившаяся в годы Великой Отечественной войны. Первый советский орден, имевший разделение на степени. </a:t>
            </a:r>
          </a:p>
          <a:p>
            <a:r>
              <a:rPr lang="ru-RU" dirty="0" smtClean="0"/>
              <a:t>10 апреля 1942 года Сталин поручил начальнику тыла РККА генералу А. В. </a:t>
            </a:r>
            <a:r>
              <a:rPr lang="ru-RU" dirty="0" err="1" smtClean="0"/>
              <a:t>Хрулёву</a:t>
            </a:r>
            <a:r>
              <a:rPr lang="ru-RU" dirty="0" smtClean="0"/>
              <a:t> разработать и представить проект ордена для награждения военнослужащих, отличившихся в боях с фашистами. Первоначально орден предполагалось назвать «За военную доблесть». Уже через двое суток появились первые эскизы, из которых отобрали несколько работ для изготовления пробных экземпляров в металле. 18 апреля 1942 года образцы были представлены на одобрение. </a:t>
            </a:r>
          </a:p>
          <a:p>
            <a:r>
              <a:rPr lang="ru-RU" dirty="0" smtClean="0"/>
              <a:t>В статуте ордена впервые в истории советской наградной системы перечислялись конкретные подвиги, за которые отличившийся мог быть представлен к награде.</a:t>
            </a:r>
            <a:endParaRPr lang="ru-RU" dirty="0"/>
          </a:p>
        </p:txBody>
      </p:sp>
      <p:sp>
        <p:nvSpPr>
          <p:cNvPr id="11" name="TextBox 10"/>
          <p:cNvSpPr txBox="1"/>
          <p:nvPr/>
        </p:nvSpPr>
        <p:spPr>
          <a:xfrm>
            <a:off x="5410200" y="5486400"/>
            <a:ext cx="3276600" cy="584775"/>
          </a:xfrm>
          <a:prstGeom prst="rect">
            <a:avLst/>
          </a:prstGeom>
          <a:noFill/>
        </p:spPr>
        <p:txBody>
          <a:bodyPr wrap="square" rtlCol="0">
            <a:spAutoFit/>
          </a:bodyPr>
          <a:lstStyle/>
          <a:p>
            <a:pPr algn="ctr"/>
            <a:r>
              <a:rPr lang="ru-RU" sz="1600" i="1" dirty="0" smtClean="0"/>
              <a:t>Орден Отечественной войны </a:t>
            </a:r>
            <a:r>
              <a:rPr lang="en-US" sz="1600" i="1" dirty="0" smtClean="0"/>
              <a:t>I </a:t>
            </a:r>
            <a:r>
              <a:rPr lang="ru-RU" sz="1600" i="1" dirty="0" smtClean="0"/>
              <a:t>степени</a:t>
            </a:r>
            <a:endParaRPr lang="ru-RU" sz="16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6" name="Прямоугольник 5"/>
          <p:cNvSpPr/>
          <p:nvPr/>
        </p:nvSpPr>
        <p:spPr>
          <a:xfrm>
            <a:off x="152400" y="1143000"/>
            <a:ext cx="8763000" cy="4539704"/>
          </a:xfrm>
          <a:prstGeom prst="rect">
            <a:avLst/>
          </a:prstGeom>
        </p:spPr>
        <p:txBody>
          <a:bodyPr wrap="square">
            <a:spAutoFit/>
          </a:bodyPr>
          <a:lstStyle/>
          <a:p>
            <a:pPr indent="447675"/>
            <a:r>
              <a:rPr lang="ru-RU" sz="1700" dirty="0" smtClean="0"/>
              <a:t> Чтобы своевременно награждать бойцов и командиров, отличившихся в боях, право вручать орден Отечественной войны было передано военному командованию — от командующих фронтами и флотами до командиров корпусов включительно. Награждение орденами часто происходило в боевой обстановке сразу же после совершения подвига. Первыми кавалерами ордена Отечественной войны стали советские артиллеристы. В орденском статуте говорилось, что I степенью ордена награждается тот, кто артиллерийским огнём в составе орудийного расчёта уничтожит 2 тяжёлых или 3 лёгких танка противника. Но артиллеристы 32-го гвардейского полка, в боях на Харьковском направлении, под командованием капитана И. И. </a:t>
            </a:r>
            <a:r>
              <a:rPr lang="ru-RU" sz="1700" dirty="0" err="1" smtClean="0"/>
              <a:t>Криклия</a:t>
            </a:r>
            <a:r>
              <a:rPr lang="ru-RU" sz="1700" dirty="0" smtClean="0"/>
              <a:t> перекрыли установленные «нормы». За два дня непрерывных боев артиллерийский дивизион уничтожил 32 вражеских танка. Капитан И. И. </a:t>
            </a:r>
            <a:r>
              <a:rPr lang="ru-RU" sz="1700" dirty="0" err="1" smtClean="0"/>
              <a:t>Криклий</a:t>
            </a:r>
            <a:r>
              <a:rPr lang="ru-RU" sz="1700" dirty="0" smtClean="0"/>
              <a:t> </a:t>
            </a:r>
          </a:p>
          <a:p>
            <a:r>
              <a:rPr lang="ru-RU" sz="1700" dirty="0" smtClean="0"/>
              <a:t>лично подбил 5 фашистских машин, но сам</a:t>
            </a:r>
          </a:p>
          <a:p>
            <a:r>
              <a:rPr lang="ru-RU" sz="1700" dirty="0" smtClean="0"/>
              <a:t>был тяжело ранен. Он стал первым кавалером</a:t>
            </a:r>
          </a:p>
          <a:p>
            <a:r>
              <a:rPr lang="ru-RU" sz="1700" dirty="0" smtClean="0"/>
              <a:t>ордена Отечественной войны I степени. </a:t>
            </a:r>
          </a:p>
          <a:p>
            <a:pPr indent="447675"/>
            <a:r>
              <a:rPr lang="ru-RU" sz="1700" dirty="0" smtClean="0"/>
              <a:t>За время войны орденом были </a:t>
            </a:r>
          </a:p>
          <a:p>
            <a:r>
              <a:rPr lang="ru-RU" sz="1700" dirty="0" smtClean="0"/>
              <a:t>награждены 1276 тыс. человек, в том числе</a:t>
            </a:r>
          </a:p>
          <a:p>
            <a:r>
              <a:rPr lang="ru-RU" sz="1700" dirty="0" smtClean="0"/>
              <a:t>около 350 тыс. — орденом I степени.</a:t>
            </a:r>
          </a:p>
        </p:txBody>
      </p:sp>
      <p:pic>
        <p:nvPicPr>
          <p:cNvPr id="8" name="Рисунок 7" descr="image005.jpg"/>
          <p:cNvPicPr>
            <a:picLocks noChangeAspect="1"/>
          </p:cNvPicPr>
          <p:nvPr/>
        </p:nvPicPr>
        <p:blipFill>
          <a:blip r:embed="rId3"/>
          <a:stretch>
            <a:fillRect/>
          </a:stretch>
        </p:blipFill>
        <p:spPr>
          <a:xfrm>
            <a:off x="4495801" y="3657600"/>
            <a:ext cx="4571999" cy="3147934"/>
          </a:xfrm>
          <a:prstGeom prst="rect">
            <a:avLst/>
          </a:prstGeom>
          <a:ln>
            <a:noFill/>
          </a:ln>
          <a:effectLst>
            <a:softEdge rad="127000"/>
          </a:effectLst>
        </p:spPr>
      </p:pic>
      <p:sp>
        <p:nvSpPr>
          <p:cNvPr id="12" name="TextBox 11"/>
          <p:cNvSpPr txBox="1"/>
          <p:nvPr/>
        </p:nvSpPr>
        <p:spPr>
          <a:xfrm>
            <a:off x="914400" y="6290846"/>
            <a:ext cx="3276600" cy="338554"/>
          </a:xfrm>
          <a:prstGeom prst="rect">
            <a:avLst/>
          </a:prstGeom>
          <a:noFill/>
        </p:spPr>
        <p:txBody>
          <a:bodyPr wrap="square" rtlCol="0">
            <a:spAutoFit/>
          </a:bodyPr>
          <a:lstStyle/>
          <a:p>
            <a:pPr algn="ctr"/>
            <a:r>
              <a:rPr lang="ru-RU" sz="1600" i="1" dirty="0" smtClean="0"/>
              <a:t>Капитан И.И </a:t>
            </a:r>
            <a:r>
              <a:rPr lang="ru-RU" sz="1600" i="1" dirty="0" err="1" smtClean="0"/>
              <a:t>Криклий</a:t>
            </a:r>
            <a:r>
              <a:rPr lang="ru-RU" sz="1600" i="1" dirty="0" smtClean="0"/>
              <a:t> с семьей</a:t>
            </a:r>
            <a:endParaRPr lang="ru-RU" sz="16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52400" y="0"/>
            <a:ext cx="8839200" cy="1323439"/>
          </a:xfrm>
          <a:prstGeom prst="rect">
            <a:avLst/>
          </a:prstGeom>
        </p:spPr>
        <p:txBody>
          <a:bodyPr wrap="square">
            <a:spAutoFit/>
          </a:bodyPr>
          <a:lstStyle/>
          <a:p>
            <a:pPr algn="ctr"/>
            <a:r>
              <a:rPr lang="ru-RU" sz="4000" dirty="0" smtClean="0">
                <a:solidFill>
                  <a:srgbClr val="FF0000"/>
                </a:solidFill>
                <a:effectLst>
                  <a:outerShdw blurRad="38100" dist="38100" dir="2700000" algn="tl">
                    <a:srgbClr val="000000">
                      <a:alpha val="43137"/>
                    </a:srgbClr>
                  </a:outerShdw>
                </a:effectLst>
              </a:rPr>
              <a:t>ОРДЕНА </a:t>
            </a:r>
          </a:p>
          <a:p>
            <a:pPr algn="ctr"/>
            <a:r>
              <a:rPr lang="ru-RU" sz="4000" dirty="0" smtClean="0">
                <a:solidFill>
                  <a:srgbClr val="FF0000"/>
                </a:solidFill>
                <a:effectLst>
                  <a:outerShdw blurRad="38100" dist="38100" dir="2700000" algn="tl">
                    <a:srgbClr val="000000">
                      <a:alpha val="43137"/>
                    </a:srgbClr>
                  </a:outerShdw>
                </a:effectLst>
              </a:rPr>
              <a:t>ВЕЛИКОЙ ОТЕЧЕСТВЕНОЙ ВОЙНЫ</a:t>
            </a:r>
          </a:p>
        </p:txBody>
      </p:sp>
      <p:sp>
        <p:nvSpPr>
          <p:cNvPr id="10" name="Прямоугольник 9"/>
          <p:cNvSpPr/>
          <p:nvPr/>
        </p:nvSpPr>
        <p:spPr>
          <a:xfrm>
            <a:off x="228600" y="1289506"/>
            <a:ext cx="4953000" cy="5078313"/>
          </a:xfrm>
          <a:prstGeom prst="rect">
            <a:avLst/>
          </a:prstGeom>
        </p:spPr>
        <p:txBody>
          <a:bodyPr wrap="square">
            <a:spAutoFit/>
          </a:bodyPr>
          <a:lstStyle/>
          <a:p>
            <a:r>
              <a:rPr lang="ru-RU" b="1" dirty="0" smtClean="0">
                <a:solidFill>
                  <a:srgbClr val="FF0000"/>
                </a:solidFill>
              </a:rPr>
              <a:t>«Орден Суворова»</a:t>
            </a:r>
            <a:r>
              <a:rPr lang="ru-RU" dirty="0" smtClean="0"/>
              <a:t> – первый орден СССР, имевший 3 степени. Он занимал высшую ступеньку в иерархии полководческих орденов. Орден имел ярко выраженный «наступательный» характер, что видно из статута, и вручался командирам частей и соединений. Решение об учреждении орденов специально для награждения военачальников было принято в июне 1942 года, в дни тяжелейших боев на юге СССР, когда Советские войска под ударами немцев откатывались к Дону и Волге, а осажденный Севастополь был уже обречен. Однако, будущие успехи военных командиров, в которые верило руководство,   решено было отметить новыми орденами. </a:t>
            </a:r>
          </a:p>
          <a:p>
            <a:r>
              <a:rPr lang="ru-RU" dirty="0" smtClean="0"/>
              <a:t>Автором проекта ордена Суворова стал архитектор Центрального военно-проектного института Петр </a:t>
            </a:r>
            <a:r>
              <a:rPr lang="ru-RU" dirty="0" err="1" smtClean="0"/>
              <a:t>Скокан</a:t>
            </a:r>
            <a:r>
              <a:rPr lang="ru-RU" dirty="0" smtClean="0"/>
              <a:t>. </a:t>
            </a:r>
            <a:endParaRPr lang="ru-RU" dirty="0"/>
          </a:p>
        </p:txBody>
      </p:sp>
      <p:sp>
        <p:nvSpPr>
          <p:cNvPr id="11" name="TextBox 10"/>
          <p:cNvSpPr txBox="1"/>
          <p:nvPr/>
        </p:nvSpPr>
        <p:spPr>
          <a:xfrm>
            <a:off x="5410200" y="5486400"/>
            <a:ext cx="3276600" cy="338554"/>
          </a:xfrm>
          <a:prstGeom prst="rect">
            <a:avLst/>
          </a:prstGeom>
          <a:noFill/>
        </p:spPr>
        <p:txBody>
          <a:bodyPr wrap="square" rtlCol="0">
            <a:spAutoFit/>
          </a:bodyPr>
          <a:lstStyle/>
          <a:p>
            <a:pPr algn="ctr"/>
            <a:r>
              <a:rPr lang="ru-RU" sz="1600" i="1" dirty="0" smtClean="0"/>
              <a:t>Орден Суворова войны </a:t>
            </a:r>
            <a:r>
              <a:rPr lang="en-US" sz="1600" i="1" dirty="0" smtClean="0"/>
              <a:t>I </a:t>
            </a:r>
            <a:r>
              <a:rPr lang="ru-RU" sz="1600" i="1" dirty="0" smtClean="0"/>
              <a:t>степени</a:t>
            </a:r>
            <a:endParaRPr lang="ru-RU" sz="1600" i="1" dirty="0"/>
          </a:p>
        </p:txBody>
      </p:sp>
      <p:pic>
        <p:nvPicPr>
          <p:cNvPr id="6" name="Рисунок 5" descr="Order_of_Suvorov_1st_class.jpg"/>
          <p:cNvPicPr>
            <a:picLocks noChangeAspect="1"/>
          </p:cNvPicPr>
          <p:nvPr/>
        </p:nvPicPr>
        <p:blipFill>
          <a:blip r:embed="rId3">
            <a:clrChange>
              <a:clrFrom>
                <a:srgbClr val="CBCBCB"/>
              </a:clrFrom>
              <a:clrTo>
                <a:srgbClr val="CBCBCB">
                  <a:alpha val="0"/>
                </a:srgbClr>
              </a:clrTo>
            </a:clrChange>
          </a:blip>
          <a:stretch>
            <a:fillRect/>
          </a:stretch>
        </p:blipFill>
        <p:spPr>
          <a:xfrm>
            <a:off x="5181600" y="1404937"/>
            <a:ext cx="3874445" cy="3700463"/>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2688</Words>
  <PresentationFormat>Экран (4:3)</PresentationFormat>
  <Paragraphs>158</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32</cp:revision>
  <dcterms:created xsi:type="dcterms:W3CDTF">2013-04-16T18:21:23Z</dcterms:created>
  <dcterms:modified xsi:type="dcterms:W3CDTF">2013-04-19T20:58:02Z</dcterms:modified>
</cp:coreProperties>
</file>