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1" r:id="rId6"/>
    <p:sldId id="263" r:id="rId7"/>
    <p:sldId id="264" r:id="rId8"/>
    <p:sldId id="266" r:id="rId9"/>
    <p:sldId id="265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7" autoAdjust="0"/>
  </p:normalViewPr>
  <p:slideViewPr>
    <p:cSldViewPr>
      <p:cViewPr varScale="1">
        <p:scale>
          <a:sx n="60" d="100"/>
          <a:sy n="60" d="100"/>
        </p:scale>
        <p:origin x="-245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959574-1455-456C-B6B5-6C0728088B94}" type="datetimeFigureOut">
              <a:rPr lang="ru-RU" smtClean="0"/>
              <a:pPr/>
              <a:t>06.11.2014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FBA177-9C86-4E1B-91CB-2AC96218F0B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BA177-9C86-4E1B-91CB-2AC96218F0B7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BA177-9C86-4E1B-91CB-2AC96218F0B7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>
                <a:alpha val="61000"/>
              </a:srgbClr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&#1082;&#1086;&#1084;&#1087;1\AppData\Local\Microsoft\Windows\Temporary%20Internet%20Files\Content.IE5\AQUWTGO7\MSj00821970000%5b1%5d.mid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6.xml"/><Relationship Id="rId1" Type="http://schemas.openxmlformats.org/officeDocument/2006/relationships/video" Target="file:///E:\&#1056;&#1086;&#1089;&#1089;&#1080;&#1080;%20&#1074;&#1077;&#1088;&#1085;&#1099;&#1077;%20&#1089;&#1099;&#1085;&#1099;\&#1060;&#1080;&#1083;&#1100;&#1084;_0001.wmv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Рисунок 38" descr="лента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155391">
            <a:off x="3790611" y="3545214"/>
            <a:ext cx="2840550" cy="229348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0"/>
            <a:ext cx="9324528" cy="1143000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Georgia" pitchFamily="18" charset="0"/>
              </a:rPr>
              <a:t>“</a:t>
            </a:r>
            <a:r>
              <a:rPr lang="ru-RU" b="1" dirty="0" smtClean="0">
                <a:solidFill>
                  <a:srgbClr val="002060"/>
                </a:solidFill>
                <a:latin typeface="Georgia" pitchFamily="18" charset="0"/>
              </a:rPr>
              <a:t>России верные сыны</a:t>
            </a:r>
            <a:r>
              <a:rPr lang="en-US" b="1" dirty="0" smtClean="0">
                <a:solidFill>
                  <a:srgbClr val="002060"/>
                </a:solidFill>
                <a:latin typeface="Georgia" pitchFamily="18" charset="0"/>
              </a:rPr>
              <a:t>”</a:t>
            </a:r>
            <a:endParaRPr lang="ru-RU" b="1" dirty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3447" y="1268760"/>
            <a:ext cx="90733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latin typeface="Georgia" pitchFamily="18" charset="0"/>
              </a:rPr>
              <a:t>Гражданско-патриотический клуб</a:t>
            </a:r>
          </a:p>
          <a:p>
            <a:pPr algn="ctr"/>
            <a:r>
              <a:rPr lang="ru-RU" sz="2000" b="1" dirty="0" smtClean="0">
                <a:latin typeface="Georgia" pitchFamily="18" charset="0"/>
              </a:rPr>
              <a:t>ГОУ СОШ № 1280 с углубленным изучением английского языка</a:t>
            </a:r>
          </a:p>
          <a:p>
            <a:pPr algn="ctr"/>
            <a:r>
              <a:rPr lang="ru-RU" sz="2000" b="1" dirty="0" smtClean="0">
                <a:latin typeface="Georgia" pitchFamily="18" charset="0"/>
              </a:rPr>
              <a:t>ЮЗАО</a:t>
            </a:r>
            <a:endParaRPr lang="ru-RU" sz="2000" b="1" dirty="0">
              <a:latin typeface="Georgi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520" y="2060848"/>
            <a:ext cx="8568952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Наш девиз: </a:t>
            </a:r>
          </a:p>
          <a:p>
            <a:r>
              <a:rPr lang="ru-RU" sz="3200" b="1" dirty="0" smtClean="0">
                <a:solidFill>
                  <a:srgbClr val="00B0F0"/>
                </a:solidFill>
              </a:rPr>
              <a:t>«Мы едины и сильны. России верные сыны!»</a:t>
            </a:r>
            <a:endParaRPr lang="ru-RU" sz="3200" b="1" dirty="0">
              <a:solidFill>
                <a:srgbClr val="00B0F0"/>
              </a:solidFill>
            </a:endParaRPr>
          </a:p>
        </p:txBody>
      </p:sp>
      <p:pic>
        <p:nvPicPr>
          <p:cNvPr id="38" name="Рисунок 37" descr="концерт 01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8" y="3501008"/>
            <a:ext cx="3858222" cy="289366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0" name="MSj00821970000[1].mid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676456" y="1124744"/>
            <a:ext cx="304800" cy="304800"/>
          </a:xfrm>
          <a:prstGeom prst="rect">
            <a:avLst/>
          </a:prstGeom>
        </p:spPr>
      </p:pic>
      <p:pic>
        <p:nvPicPr>
          <p:cNvPr id="10" name="Рисунок 9" descr="руки.bmp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020272" y="3212976"/>
            <a:ext cx="1872208" cy="187220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Рисунок 10" descr="концерт 083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165711" y="4797152"/>
            <a:ext cx="2834273" cy="206084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0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audio>
              <p:cMediaNode vol="83000">
                <p:cTn id="6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  <p:bldLst>
      <p:bldP spid="6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Georgia" pitchFamily="18" charset="0"/>
              </a:rPr>
              <a:t>Наша работа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1561" y="1052736"/>
            <a:ext cx="799288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 smtClean="0">
              <a:latin typeface="Georgia" pitchFamily="18" charset="0"/>
            </a:endParaRPr>
          </a:p>
          <a:p>
            <a:pPr>
              <a:spcBef>
                <a:spcPts val="600"/>
              </a:spcBef>
              <a:buBlip>
                <a:blip r:embed="rId2"/>
              </a:buBlip>
            </a:pPr>
            <a:r>
              <a:rPr lang="ru-RU" sz="2800" dirty="0" smtClean="0">
                <a:latin typeface="Georgia" pitchFamily="18" charset="0"/>
              </a:rPr>
              <a:t>Встречи с ветеранами ВОВ, участниками Битвы за Москву</a:t>
            </a:r>
            <a:endParaRPr lang="en-US" sz="2800" dirty="0" smtClean="0">
              <a:latin typeface="Georgia" pitchFamily="18" charset="0"/>
            </a:endParaRPr>
          </a:p>
          <a:p>
            <a:pPr>
              <a:spcBef>
                <a:spcPts val="600"/>
              </a:spcBef>
              <a:buBlip>
                <a:blip r:embed="rId2"/>
              </a:buBlip>
            </a:pPr>
            <a:r>
              <a:rPr lang="ru-RU" sz="2800" dirty="0" smtClean="0">
                <a:latin typeface="Georgia" pitchFamily="18" charset="0"/>
              </a:rPr>
              <a:t>Проведение конкурсов, посвященных истории ВОВ</a:t>
            </a:r>
            <a:endParaRPr lang="en-US" sz="2800" dirty="0" smtClean="0">
              <a:latin typeface="Georgia" pitchFamily="18" charset="0"/>
            </a:endParaRPr>
          </a:p>
          <a:p>
            <a:pPr>
              <a:spcBef>
                <a:spcPts val="600"/>
              </a:spcBef>
              <a:buBlip>
                <a:blip r:embed="rId2"/>
              </a:buBlip>
            </a:pPr>
            <a:r>
              <a:rPr lang="ru-RU" sz="2800" dirty="0" smtClean="0">
                <a:latin typeface="Georgia" pitchFamily="18" charset="0"/>
              </a:rPr>
              <a:t>Организация концертов, выступлений, акций  для ветеранов</a:t>
            </a:r>
            <a:endParaRPr lang="en-US" sz="2800" dirty="0" smtClean="0">
              <a:latin typeface="Georgia" pitchFamily="18" charset="0"/>
            </a:endParaRPr>
          </a:p>
          <a:p>
            <a:pPr>
              <a:spcBef>
                <a:spcPts val="600"/>
              </a:spcBef>
              <a:buBlip>
                <a:blip r:embed="rId2"/>
              </a:buBlip>
            </a:pPr>
            <a:r>
              <a:rPr lang="ru-RU" sz="2800" dirty="0" smtClean="0">
                <a:latin typeface="Georgia" pitchFamily="18" charset="0"/>
              </a:rPr>
              <a:t>Посещение музеев</a:t>
            </a:r>
            <a:endParaRPr lang="en-US" sz="2800" dirty="0" smtClean="0">
              <a:latin typeface="Georgia" pitchFamily="18" charset="0"/>
            </a:endParaRPr>
          </a:p>
          <a:p>
            <a:pPr>
              <a:spcBef>
                <a:spcPts val="600"/>
              </a:spcBef>
              <a:buBlip>
                <a:blip r:embed="rId2"/>
              </a:buBlip>
            </a:pPr>
            <a:r>
              <a:rPr lang="ru-RU" sz="2800" dirty="0" smtClean="0">
                <a:latin typeface="Georgia" pitchFamily="18" charset="0"/>
              </a:rPr>
              <a:t>Выступления с докладами перед учащимися школы по военно-патриотической тематике</a:t>
            </a:r>
          </a:p>
          <a:p>
            <a:pPr>
              <a:spcBef>
                <a:spcPts val="600"/>
              </a:spcBef>
              <a:buBlip>
                <a:blip r:embed="rId2"/>
              </a:buBlip>
            </a:pPr>
            <a:r>
              <a:rPr lang="ru-RU" sz="2800" dirty="0" smtClean="0">
                <a:latin typeface="Georgia" pitchFamily="18" charset="0"/>
              </a:rPr>
              <a:t> Выпуск газет, посвященных памятным датам военной истории России</a:t>
            </a:r>
            <a:endParaRPr lang="en-US" sz="2800" dirty="0" smtClean="0">
              <a:latin typeface="Georgia" pitchFamily="18" charset="0"/>
            </a:endParaRPr>
          </a:p>
          <a:p>
            <a:endParaRPr lang="ru-RU" sz="2000" dirty="0">
              <a:latin typeface="Georgia" pitchFamily="18" charset="0"/>
            </a:endParaRPr>
          </a:p>
        </p:txBody>
      </p:sp>
      <p:pic>
        <p:nvPicPr>
          <p:cNvPr id="4" name="Рисунок 3" descr="концерт 0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196752"/>
            <a:ext cx="4764021" cy="357301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 descr="концерт 07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75990" y="1196752"/>
            <a:ext cx="4668010" cy="350100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Рисунок 5" descr="концерт 07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27784" y="4149080"/>
            <a:ext cx="4510822" cy="327989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3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6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6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Georgia" pitchFamily="18" charset="0"/>
              </a:rPr>
              <a:t>Встречи с ветеранами</a:t>
            </a:r>
            <a:endParaRPr lang="ru-RU" b="1" dirty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980728"/>
            <a:ext cx="607223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Georgia" pitchFamily="18" charset="0"/>
              </a:rPr>
              <a:t>Постоянный гость нашего клуба – </a:t>
            </a:r>
          </a:p>
          <a:p>
            <a:pPr algn="ctr"/>
            <a:r>
              <a:rPr lang="ru-RU" sz="2400" b="1" dirty="0" err="1" smtClean="0">
                <a:latin typeface="Georgia" pitchFamily="18" charset="0"/>
              </a:rPr>
              <a:t>Батраева</a:t>
            </a:r>
            <a:r>
              <a:rPr lang="ru-RU" sz="2400" b="1" dirty="0" smtClean="0">
                <a:latin typeface="Georgia" pitchFamily="18" charset="0"/>
              </a:rPr>
              <a:t> Клавдия Ивановна</a:t>
            </a:r>
            <a:r>
              <a:rPr lang="ru-RU" sz="2000" b="1" dirty="0" smtClean="0">
                <a:latin typeface="Georgia" pitchFamily="18" charset="0"/>
              </a:rPr>
              <a:t>,</a:t>
            </a:r>
          </a:p>
          <a:p>
            <a:pPr algn="ctr"/>
            <a:r>
              <a:rPr lang="ru-RU" sz="2000" b="1" dirty="0" smtClean="0">
                <a:latin typeface="Georgia" pitchFamily="18" charset="0"/>
              </a:rPr>
              <a:t> участник ВОВ, участник народного ополчения, заместитель председателя Комиссии по работе с молодежью Российского комитета Ветеранов войны и военной службы</a:t>
            </a:r>
            <a:endParaRPr lang="en-US" sz="2000" b="1" dirty="0" smtClean="0">
              <a:latin typeface="Georgia" pitchFamily="18" charset="0"/>
            </a:endParaRPr>
          </a:p>
          <a:p>
            <a:endParaRPr lang="en-US" dirty="0" smtClean="0">
              <a:latin typeface="Georgia" pitchFamily="18" charset="0"/>
            </a:endParaRPr>
          </a:p>
        </p:txBody>
      </p:sp>
      <p:pic>
        <p:nvPicPr>
          <p:cNvPr id="6" name="Рисунок 5" descr="концерт 07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75648" y="1340768"/>
            <a:ext cx="3168352" cy="237626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Рисунок 6" descr="концерт 01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16216" y="3861048"/>
            <a:ext cx="2143122" cy="285749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Фильм_0001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395536" y="3356992"/>
            <a:ext cx="4943484" cy="37076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концерт 085.jpg"/>
          <p:cNvPicPr>
            <a:picLocks noChangeAspect="1"/>
          </p:cNvPicPr>
          <p:nvPr/>
        </p:nvPicPr>
        <p:blipFill>
          <a:blip r:embed="rId2" cstate="print"/>
          <a:srcRect l="12752" t="8333"/>
          <a:stretch>
            <a:fillRect/>
          </a:stretch>
        </p:blipFill>
        <p:spPr>
          <a:xfrm rot="20941169">
            <a:off x="438535" y="1513891"/>
            <a:ext cx="3413790" cy="493276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Georgia" pitchFamily="18" charset="0"/>
              </a:rPr>
              <a:t>Формирование гражданско-патриотической позиции</a:t>
            </a:r>
            <a:endParaRPr lang="ru-RU" b="1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8" name="Рисунок 7" descr="за отвагу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54232">
            <a:off x="2598728" y="3262491"/>
            <a:ext cx="3085348" cy="308534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Рисунок 8" descr="медали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523110">
            <a:off x="5781636" y="3410859"/>
            <a:ext cx="3221775" cy="32217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TextBox 9"/>
          <p:cNvSpPr txBox="1"/>
          <p:nvPr/>
        </p:nvSpPr>
        <p:spPr>
          <a:xfrm>
            <a:off x="827584" y="1628800"/>
            <a:ext cx="756084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800" b="1" dirty="0" smtClean="0"/>
              <a:t>Изучение наградной системы нашей страны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/>
              <a:t>Сбор материалов на тему «ВОВ в наших семьях»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/>
              <a:t>Анкетирование учащихся «Любимая военная песня», «Что я знаю о войне», «Дети и война» и т.п.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/>
              <a:t>Рефераты : «Роль плакатов в ВОВ»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/>
              <a:t>Конкурсы плакатов, чтецов, инсценированной военной песни</a:t>
            </a:r>
          </a:p>
          <a:p>
            <a:endParaRPr lang="ru-RU" sz="28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  <a:latin typeface="Georgia" pitchFamily="18" charset="0"/>
              </a:rPr>
              <a:t>Анкетирование</a:t>
            </a:r>
            <a:endParaRPr lang="ru-RU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340768"/>
            <a:ext cx="900100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Клуб провёл анкетирование учеников школы. Задачей было выяснить, какие есть у ребят любимые книги, фильмы и песни о войне, а также – каких героев и полководцев они чтут.</a:t>
            </a:r>
          </a:p>
          <a:p>
            <a:endParaRPr lang="en-US" dirty="0" smtClean="0">
              <a:latin typeface="Georgia" pitchFamily="18" charset="0"/>
            </a:endParaRPr>
          </a:p>
          <a:p>
            <a:endParaRPr lang="en-US" dirty="0" smtClean="0">
              <a:latin typeface="Georgia" pitchFamily="18" charset="0"/>
            </a:endParaRPr>
          </a:p>
          <a:p>
            <a:endParaRPr lang="en-US" dirty="0" smtClean="0">
              <a:latin typeface="Georgia" pitchFamily="18" charset="0"/>
            </a:endParaRPr>
          </a:p>
          <a:p>
            <a:endParaRPr lang="en-US" b="1" dirty="0" smtClean="0">
              <a:latin typeface="Georgia" pitchFamily="18" charset="0"/>
            </a:endParaRPr>
          </a:p>
          <a:p>
            <a:r>
              <a:rPr lang="en-US" b="1" dirty="0" smtClean="0">
                <a:latin typeface="Georgia" pitchFamily="18" charset="0"/>
              </a:rPr>
              <a:t>                 </a:t>
            </a:r>
            <a:endParaRPr lang="ru-RU" dirty="0"/>
          </a:p>
        </p:txBody>
      </p:sp>
      <p:pic>
        <p:nvPicPr>
          <p:cNvPr id="4" name="Рисунок 3" descr="250px-Georgi_Zhukov_in_194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0272" y="4869160"/>
            <a:ext cx="1373642" cy="1719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 descr="Konev_ivan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4941168"/>
            <a:ext cx="1290694" cy="176050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Рисунок 5" descr="Maresiev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63887" y="3480357"/>
            <a:ext cx="2394115" cy="337764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Рисунок 6" descr="Matrosov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1520" y="3573016"/>
            <a:ext cx="2898516" cy="328498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Рисунок 7" descr="RokossovskyKK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63888" y="4941168"/>
            <a:ext cx="1353552" cy="171449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Рисунок 8" descr="Zoya_Kosmodemyanskaya_on_stamp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75892" y="3501008"/>
            <a:ext cx="2668108" cy="3192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TextBox 9"/>
          <p:cNvSpPr txBox="1"/>
          <p:nvPr/>
        </p:nvSpPr>
        <p:spPr>
          <a:xfrm>
            <a:off x="-7864" y="1124744"/>
            <a:ext cx="9151864" cy="4770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u="sng" dirty="0" smtClean="0">
                <a:latin typeface="Georgia" pitchFamily="18" charset="0"/>
              </a:rPr>
              <a:t>Результаты:</a:t>
            </a:r>
          </a:p>
          <a:p>
            <a:endParaRPr lang="en-US" sz="3200" b="1" u="sng" dirty="0" smtClean="0">
              <a:latin typeface="Georgia" pitchFamily="18" charset="0"/>
            </a:endParaRPr>
          </a:p>
          <a:p>
            <a:r>
              <a:rPr lang="en-US" sz="2400" b="1" dirty="0" smtClean="0">
                <a:latin typeface="Georgia" pitchFamily="18" charset="0"/>
              </a:rPr>
              <a:t>                </a:t>
            </a:r>
            <a:r>
              <a:rPr lang="ru-RU" sz="2400" b="1" dirty="0" smtClean="0">
                <a:latin typeface="Georgia" pitchFamily="18" charset="0"/>
              </a:rPr>
              <a:t>Книга</a:t>
            </a:r>
            <a:r>
              <a:rPr lang="en-US" sz="2400" dirty="0" smtClean="0">
                <a:latin typeface="Georgia" pitchFamily="18" charset="0"/>
              </a:rPr>
              <a:t>– “</a:t>
            </a:r>
            <a:r>
              <a:rPr lang="ru-RU" sz="2400" dirty="0" smtClean="0">
                <a:latin typeface="Georgia" pitchFamily="18" charset="0"/>
              </a:rPr>
              <a:t>Сын полка</a:t>
            </a:r>
            <a:r>
              <a:rPr lang="en-US" sz="2400" dirty="0" smtClean="0">
                <a:latin typeface="Georgia" pitchFamily="18" charset="0"/>
              </a:rPr>
              <a:t>”</a:t>
            </a:r>
            <a:endParaRPr lang="ru-RU" sz="2400" dirty="0" smtClean="0">
              <a:latin typeface="Georgia" pitchFamily="18" charset="0"/>
            </a:endParaRPr>
          </a:p>
          <a:p>
            <a:endParaRPr lang="en-US" sz="2400" dirty="0" smtClean="0">
              <a:latin typeface="Georgia" pitchFamily="18" charset="0"/>
            </a:endParaRPr>
          </a:p>
          <a:p>
            <a:r>
              <a:rPr lang="en-US" sz="2400" b="1" dirty="0" smtClean="0">
                <a:latin typeface="Georgia" pitchFamily="18" charset="0"/>
              </a:rPr>
              <a:t>                 </a:t>
            </a:r>
            <a:r>
              <a:rPr lang="ru-RU" sz="2400" b="1" dirty="0" smtClean="0">
                <a:latin typeface="Georgia" pitchFamily="18" charset="0"/>
              </a:rPr>
              <a:t>Фильм</a:t>
            </a:r>
            <a:r>
              <a:rPr lang="en-US" sz="2400" dirty="0" smtClean="0">
                <a:latin typeface="Georgia" pitchFamily="18" charset="0"/>
              </a:rPr>
              <a:t> – “</a:t>
            </a:r>
            <a:r>
              <a:rPr lang="ru-RU" sz="2400" dirty="0" smtClean="0">
                <a:latin typeface="Georgia" pitchFamily="18" charset="0"/>
              </a:rPr>
              <a:t>Семнадцать мгновений весны</a:t>
            </a:r>
            <a:r>
              <a:rPr lang="en-US" sz="2400" dirty="0" smtClean="0">
                <a:latin typeface="Georgia" pitchFamily="18" charset="0"/>
              </a:rPr>
              <a:t>”</a:t>
            </a:r>
            <a:endParaRPr lang="ru-RU" sz="2400" dirty="0" smtClean="0">
              <a:latin typeface="Georgia" pitchFamily="18" charset="0"/>
            </a:endParaRPr>
          </a:p>
          <a:p>
            <a:endParaRPr lang="en-US" sz="2400" dirty="0" smtClean="0">
              <a:latin typeface="Georgia" pitchFamily="18" charset="0"/>
            </a:endParaRPr>
          </a:p>
          <a:p>
            <a:r>
              <a:rPr lang="en-US" sz="2400" b="1" dirty="0" smtClean="0">
                <a:latin typeface="Georgia" pitchFamily="18" charset="0"/>
              </a:rPr>
              <a:t>                 </a:t>
            </a:r>
            <a:r>
              <a:rPr lang="ru-RU" sz="2400" b="1" dirty="0" smtClean="0">
                <a:latin typeface="Georgia" pitchFamily="18" charset="0"/>
              </a:rPr>
              <a:t>Песни</a:t>
            </a:r>
            <a:r>
              <a:rPr lang="en-US" sz="2400" dirty="0" smtClean="0">
                <a:latin typeface="Georgia" pitchFamily="18" charset="0"/>
              </a:rPr>
              <a:t> – “</a:t>
            </a:r>
            <a:r>
              <a:rPr lang="ru-RU" sz="2400" dirty="0" smtClean="0">
                <a:latin typeface="Georgia" pitchFamily="18" charset="0"/>
              </a:rPr>
              <a:t>Катюша</a:t>
            </a:r>
            <a:r>
              <a:rPr lang="en-US" sz="2400" dirty="0" smtClean="0">
                <a:latin typeface="Georgia" pitchFamily="18" charset="0"/>
              </a:rPr>
              <a:t>”, “</a:t>
            </a:r>
            <a:r>
              <a:rPr lang="ru-RU" sz="2400" dirty="0" smtClean="0">
                <a:latin typeface="Georgia" pitchFamily="18" charset="0"/>
              </a:rPr>
              <a:t>Ленинградские мальчишки</a:t>
            </a:r>
            <a:r>
              <a:rPr lang="en-US" sz="2400" dirty="0" smtClean="0">
                <a:latin typeface="Georgia" pitchFamily="18" charset="0"/>
              </a:rPr>
              <a:t>”</a:t>
            </a:r>
            <a:endParaRPr lang="ru-RU" sz="2400" dirty="0" smtClean="0">
              <a:latin typeface="Georgia" pitchFamily="18" charset="0"/>
            </a:endParaRPr>
          </a:p>
          <a:p>
            <a:endParaRPr lang="en-US" sz="2400" dirty="0" smtClean="0">
              <a:latin typeface="Georgia" pitchFamily="18" charset="0"/>
            </a:endParaRPr>
          </a:p>
          <a:p>
            <a:r>
              <a:rPr lang="en-US" sz="2400" b="1" dirty="0" smtClean="0">
                <a:latin typeface="Georgia" pitchFamily="18" charset="0"/>
              </a:rPr>
              <a:t>                 </a:t>
            </a:r>
            <a:r>
              <a:rPr lang="ru-RU" sz="2400" b="1" dirty="0" smtClean="0">
                <a:latin typeface="Georgia" pitchFamily="18" charset="0"/>
              </a:rPr>
              <a:t>Командующие ВОВ</a:t>
            </a:r>
            <a:r>
              <a:rPr lang="en-US" sz="2400" dirty="0" smtClean="0">
                <a:latin typeface="Georgia" pitchFamily="18" charset="0"/>
              </a:rPr>
              <a:t>– </a:t>
            </a:r>
            <a:r>
              <a:rPr lang="ru-RU" sz="2400" dirty="0" smtClean="0">
                <a:latin typeface="Georgia" pitchFamily="18" charset="0"/>
              </a:rPr>
              <a:t>Конев, Рокоссовский, Жуков</a:t>
            </a:r>
            <a:endParaRPr lang="en-US" sz="2400" dirty="0" smtClean="0">
              <a:latin typeface="Georgia" pitchFamily="18" charset="0"/>
            </a:endParaRPr>
          </a:p>
          <a:p>
            <a:endParaRPr lang="en-US" dirty="0" smtClean="0">
              <a:latin typeface="Georgia" pitchFamily="18" charset="0"/>
            </a:endParaRPr>
          </a:p>
          <a:p>
            <a:endParaRPr lang="en-US" dirty="0" smtClean="0">
              <a:latin typeface="Georgia" pitchFamily="18" charset="0"/>
            </a:endParaRPr>
          </a:p>
          <a:p>
            <a:endParaRPr lang="en-US" dirty="0" smtClean="0">
              <a:latin typeface="Georgia" pitchFamily="18" charset="0"/>
            </a:endParaRP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51520" y="1052736"/>
            <a:ext cx="87129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Georgia" pitchFamily="18" charset="0"/>
              </a:rPr>
              <a:t>Герои –</a:t>
            </a:r>
            <a:r>
              <a:rPr lang="en-US" sz="2800" dirty="0" smtClean="0">
                <a:latin typeface="Georgia" pitchFamily="18" charset="0"/>
              </a:rPr>
              <a:t> </a:t>
            </a:r>
            <a:r>
              <a:rPr lang="ru-RU" sz="2800" dirty="0" smtClean="0">
                <a:latin typeface="Georgia" pitchFamily="18" charset="0"/>
              </a:rPr>
              <a:t>Александр Матросов, Алексей </a:t>
            </a:r>
            <a:r>
              <a:rPr lang="ru-RU" sz="2800" dirty="0" err="1" smtClean="0">
                <a:latin typeface="Georgia" pitchFamily="18" charset="0"/>
              </a:rPr>
              <a:t>Маресьев</a:t>
            </a:r>
            <a:r>
              <a:rPr lang="ru-RU" sz="2800" dirty="0" smtClean="0">
                <a:latin typeface="Georgia" pitchFamily="18" charset="0"/>
              </a:rPr>
              <a:t>, Зоя Космодемьянская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0" grpId="0"/>
      <p:bldP spid="10" grpId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  <a:latin typeface="Georgia" pitchFamily="18" charset="0"/>
              </a:rPr>
              <a:t>Мы продолжаем традиции</a:t>
            </a:r>
            <a:endParaRPr lang="ru-RU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142844" y="1285860"/>
            <a:ext cx="90011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Georgia" pitchFamily="18" charset="0"/>
              </a:rPr>
              <a:t>Существует традиция возложения цветов к местам боевой славы и памяти, мы её поддерживаем.</a:t>
            </a:r>
            <a:endParaRPr lang="ru-RU" sz="2000" b="1" dirty="0"/>
          </a:p>
        </p:txBody>
      </p:sp>
      <p:pic>
        <p:nvPicPr>
          <p:cNvPr id="6" name="Рисунок 5" descr="IMG_17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357430"/>
            <a:ext cx="4953003" cy="37147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Рисунок 6" descr="IMG_177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2571744"/>
            <a:ext cx="5000628" cy="375047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Рисунок 10" descr="IMG_177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596" y="2839612"/>
            <a:ext cx="5357850" cy="401838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Рисунок 8" descr="IMG_178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2910" y="3214686"/>
            <a:ext cx="5214942" cy="391120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Рисунок 9" descr="IMG_177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99592" y="2191570"/>
            <a:ext cx="7560840" cy="466643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  <a:latin typeface="Georgia" pitchFamily="18" charset="0"/>
              </a:rPr>
              <a:t>Концерты ветеранам</a:t>
            </a:r>
            <a:endParaRPr lang="ru-RU" sz="5400" dirty="0"/>
          </a:p>
        </p:txBody>
      </p:sp>
      <p:sp>
        <p:nvSpPr>
          <p:cNvPr id="4" name="TextBox 3"/>
          <p:cNvSpPr txBox="1"/>
          <p:nvPr/>
        </p:nvSpPr>
        <p:spPr>
          <a:xfrm>
            <a:off x="214282" y="3643314"/>
            <a:ext cx="28012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Выставка рисунков</a:t>
            </a:r>
            <a:r>
              <a:rPr lang="en-US" dirty="0" smtClean="0"/>
              <a:t>.</a:t>
            </a:r>
            <a:endParaRPr lang="ru-RU" dirty="0"/>
          </a:p>
        </p:txBody>
      </p:sp>
      <p:pic>
        <p:nvPicPr>
          <p:cNvPr id="5" name="Рисунок 4" descr="концерт 0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484784"/>
            <a:ext cx="2689058" cy="201679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Рисунок 5" descr="концерт 03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8184" y="1484784"/>
            <a:ext cx="2604258" cy="195319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Рисунок 6" descr="концерт 01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03848" y="1484784"/>
            <a:ext cx="2664296" cy="199822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Рисунок 7" descr="концерт 07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03848" y="4509120"/>
            <a:ext cx="2687802" cy="195434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Рисунок 8" descr="концерт 08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1520" y="4581128"/>
            <a:ext cx="2643174" cy="192189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Рисунок 9" descr="концерт 08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00192" y="3571876"/>
            <a:ext cx="2389398" cy="328612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  <a:latin typeface="Georgia" pitchFamily="18" charset="0"/>
              </a:rPr>
              <a:t>Наши достижения</a:t>
            </a:r>
            <a:endParaRPr lang="ru-RU" sz="5400" dirty="0"/>
          </a:p>
        </p:txBody>
      </p:sp>
      <p:pic>
        <p:nvPicPr>
          <p:cNvPr id="3" name="Рисунок 2" descr="награды клуба.jpg"/>
          <p:cNvPicPr>
            <a:picLocks noChangeAspect="1"/>
          </p:cNvPicPr>
          <p:nvPr/>
        </p:nvPicPr>
        <p:blipFill>
          <a:blip r:embed="rId2" cstate="print"/>
          <a:srcRect l="51176" t="12094" b="3430"/>
          <a:stretch>
            <a:fillRect/>
          </a:stretch>
        </p:blipFill>
        <p:spPr>
          <a:xfrm>
            <a:off x="179512" y="1241376"/>
            <a:ext cx="4464496" cy="561662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 descr="награды клуба 001.jpg"/>
          <p:cNvPicPr>
            <a:picLocks noChangeAspect="1"/>
          </p:cNvPicPr>
          <p:nvPr/>
        </p:nvPicPr>
        <p:blipFill>
          <a:blip r:embed="rId3" cstate="print"/>
          <a:srcRect l="55512" t="13177" r="6688" b="11011"/>
          <a:stretch>
            <a:fillRect/>
          </a:stretch>
        </p:blipFill>
        <p:spPr>
          <a:xfrm>
            <a:off x="1115616" y="1628800"/>
            <a:ext cx="3456384" cy="504056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Рисунок 6" descr="награды клуба 0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95736" y="1772816"/>
            <a:ext cx="4221108" cy="580526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Рисунок 7" descr="награды клуба 004.jpg"/>
          <p:cNvPicPr>
            <a:picLocks noChangeAspect="1"/>
          </p:cNvPicPr>
          <p:nvPr/>
        </p:nvPicPr>
        <p:blipFill>
          <a:blip r:embed="rId5" cstate="print"/>
          <a:srcRect l="5235" r="3791"/>
          <a:stretch>
            <a:fillRect/>
          </a:stretch>
        </p:blipFill>
        <p:spPr>
          <a:xfrm>
            <a:off x="2987824" y="1988840"/>
            <a:ext cx="3995936" cy="604080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Рисунок 5" descr="награды клуба 002.jpg"/>
          <p:cNvPicPr>
            <a:picLocks noChangeAspect="1"/>
          </p:cNvPicPr>
          <p:nvPr/>
        </p:nvPicPr>
        <p:blipFill>
          <a:blip r:embed="rId6" cstate="print"/>
          <a:srcRect l="6679" t="1701" r="2347" b="5901"/>
          <a:stretch>
            <a:fillRect/>
          </a:stretch>
        </p:blipFill>
        <p:spPr>
          <a:xfrm>
            <a:off x="5076056" y="1578123"/>
            <a:ext cx="3779912" cy="527987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324528" cy="1143000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  <a:latin typeface="Georgia" pitchFamily="18" charset="0"/>
              </a:rPr>
              <a:t>“</a:t>
            </a:r>
            <a:r>
              <a:rPr lang="ru-RU" sz="4800" b="1" dirty="0" smtClean="0">
                <a:solidFill>
                  <a:srgbClr val="002060"/>
                </a:solidFill>
                <a:latin typeface="Georgia" pitchFamily="18" charset="0"/>
              </a:rPr>
              <a:t>Нам этот мир завещано беречь..»</a:t>
            </a:r>
            <a:endParaRPr lang="ru-RU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500034" y="1428736"/>
            <a:ext cx="65037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Georgia" pitchFamily="18" charset="0"/>
              </a:rPr>
              <a:t>Пусть будет мир на всей планете</a:t>
            </a:r>
            <a:endParaRPr lang="ru-RU" sz="2800" b="1" dirty="0">
              <a:latin typeface="Georgia" pitchFamily="18" charset="0"/>
            </a:endParaRPr>
          </a:p>
        </p:txBody>
      </p:sp>
      <p:pic>
        <p:nvPicPr>
          <p:cNvPr id="4" name="Рисунок 3" descr="руки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92280" y="1285860"/>
            <a:ext cx="1694554" cy="169455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 descr="концерт 082.jpg"/>
          <p:cNvPicPr>
            <a:picLocks noChangeAspect="1"/>
          </p:cNvPicPr>
          <p:nvPr/>
        </p:nvPicPr>
        <p:blipFill>
          <a:blip r:embed="rId3" cstate="print"/>
          <a:srcRect l="16814" t="13973"/>
          <a:stretch>
            <a:fillRect/>
          </a:stretch>
        </p:blipFill>
        <p:spPr>
          <a:xfrm>
            <a:off x="357158" y="2571744"/>
            <a:ext cx="2473945" cy="351859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Рисунок 5" descr="концерт 08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2966" y="2108255"/>
            <a:ext cx="3357554" cy="232087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Рисунок 6" descr="концерт 084.jpg"/>
          <p:cNvPicPr>
            <a:picLocks noChangeAspect="1"/>
          </p:cNvPicPr>
          <p:nvPr/>
        </p:nvPicPr>
        <p:blipFill>
          <a:blip r:embed="rId5" cstate="print"/>
          <a:srcRect b="18067"/>
          <a:stretch>
            <a:fillRect/>
          </a:stretch>
        </p:blipFill>
        <p:spPr>
          <a:xfrm>
            <a:off x="4286248" y="4643446"/>
            <a:ext cx="3357554" cy="207170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онцерт 0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2132856"/>
            <a:ext cx="3285373" cy="451835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6" name="Picture 2" descr="C:\Program Files\Microsoft Office\MEDIA\CAGCAT10\j0233070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04664"/>
            <a:ext cx="2961992" cy="1484768"/>
          </a:xfrm>
          <a:prstGeom prst="rect">
            <a:avLst/>
          </a:prstGeom>
          <a:noFill/>
        </p:spPr>
      </p:pic>
      <p:sp>
        <p:nvSpPr>
          <p:cNvPr id="1027" name="DownRibbonSharp"/>
          <p:cNvSpPr>
            <a:spLocks noEditPoints="1" noChangeArrowheads="1"/>
          </p:cNvSpPr>
          <p:nvPr/>
        </p:nvSpPr>
        <p:spPr bwMode="auto">
          <a:xfrm rot="20007237">
            <a:off x="-432809" y="2130567"/>
            <a:ext cx="9822114" cy="1219200"/>
          </a:xfrm>
          <a:custGeom>
            <a:avLst/>
            <a:gdLst>
              <a:gd name="G0" fmla="+- 0 0 0"/>
              <a:gd name="G1" fmla="+- 5400 0 0"/>
              <a:gd name="G2" fmla="+- 5400 2700 0"/>
              <a:gd name="G3" fmla="+- 21600 0 G2"/>
              <a:gd name="G4" fmla="+- 21600 0 G1"/>
              <a:gd name="G5" fmla="+- 21600 0 2700"/>
              <a:gd name="G6" fmla="*/ G5 1 2"/>
              <a:gd name="G7" fmla="+- 2700 0 0"/>
              <a:gd name="T0" fmla="*/ 10800 w 21600"/>
              <a:gd name="T1" fmla="*/ 2700 h 21600"/>
              <a:gd name="T2" fmla="*/ 2700 w 21600"/>
              <a:gd name="T3" fmla="*/ 9450 h 21600"/>
              <a:gd name="T4" fmla="*/ 10800 w 21600"/>
              <a:gd name="T5" fmla="*/ 21600 h 21600"/>
              <a:gd name="T6" fmla="*/ 18900 w 21600"/>
              <a:gd name="T7" fmla="*/ 94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G1 w 21600"/>
              <a:gd name="T13" fmla="*/ G7 h 21600"/>
              <a:gd name="T14" fmla="*/ G4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0" y="0"/>
                </a:moveTo>
                <a:lnTo>
                  <a:pt x="8100" y="0"/>
                </a:lnTo>
                <a:lnTo>
                  <a:pt x="8100" y="2700"/>
                </a:lnTo>
                <a:lnTo>
                  <a:pt x="13500" y="2700"/>
                </a:lnTo>
                <a:lnTo>
                  <a:pt x="13500" y="0"/>
                </a:lnTo>
                <a:lnTo>
                  <a:pt x="21600" y="0"/>
                </a:lnTo>
                <a:lnTo>
                  <a:pt x="18900" y="9450"/>
                </a:lnTo>
                <a:lnTo>
                  <a:pt x="21600" y="18900"/>
                </a:lnTo>
                <a:lnTo>
                  <a:pt x="16200" y="189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18900"/>
                </a:lnTo>
                <a:lnTo>
                  <a:pt x="0" y="18900"/>
                </a:lnTo>
                <a:lnTo>
                  <a:pt x="2700" y="9450"/>
                </a:lnTo>
                <a:close/>
              </a:path>
              <a:path w="21600" h="21600" fill="none" extrusionOk="0">
                <a:moveTo>
                  <a:pt x="8100" y="2700"/>
                </a:moveTo>
                <a:lnTo>
                  <a:pt x="5400" y="2700"/>
                </a:lnTo>
                <a:lnTo>
                  <a:pt x="5400" y="18900"/>
                </a:lnTo>
              </a:path>
              <a:path w="21600" h="21600" fill="none" extrusionOk="0">
                <a:moveTo>
                  <a:pt x="5400" y="2700"/>
                </a:moveTo>
                <a:lnTo>
                  <a:pt x="8100" y="0"/>
                </a:lnTo>
              </a:path>
              <a:path w="21600" h="21600" fill="none" extrusionOk="0">
                <a:moveTo>
                  <a:pt x="13500" y="2700"/>
                </a:moveTo>
                <a:lnTo>
                  <a:pt x="16200" y="2700"/>
                </a:lnTo>
                <a:lnTo>
                  <a:pt x="16200" y="18900"/>
                </a:lnTo>
              </a:path>
              <a:path w="21600" h="21600" fill="none" extrusionOk="0">
                <a:moveTo>
                  <a:pt x="16200" y="2700"/>
                </a:moveTo>
                <a:lnTo>
                  <a:pt x="13500" y="0"/>
                </a:lnTo>
              </a:path>
            </a:pathLst>
          </a:custGeom>
          <a:solidFill>
            <a:srgbClr val="00B0F0">
              <a:alpha val="89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 rot="20052790">
            <a:off x="447887" y="2045328"/>
            <a:ext cx="812754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Спасибо за внимание</a:t>
            </a:r>
            <a:endParaRPr lang="ru-RU" sz="6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1385</TotalTime>
  <Words>290</Words>
  <Application>Microsoft Office PowerPoint</Application>
  <PresentationFormat>Экран (4:3)</PresentationFormat>
  <Paragraphs>53</Paragraphs>
  <Slides>10</Slides>
  <Notes>2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“России верные сыны”</vt:lpstr>
      <vt:lpstr>Наша работа</vt:lpstr>
      <vt:lpstr>Встречи с ветеранами</vt:lpstr>
      <vt:lpstr>Формирование гражданско-патриотической позиции</vt:lpstr>
      <vt:lpstr>Анкетирование</vt:lpstr>
      <vt:lpstr>Мы продолжаем традиции</vt:lpstr>
      <vt:lpstr>Концерты ветеранам</vt:lpstr>
      <vt:lpstr>Наши достижения</vt:lpstr>
      <vt:lpstr>“Нам этот мир завещано беречь..»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“And grandchildren will glorify this victory”</dc:title>
  <dc:creator>Татьяна</dc:creator>
  <cp:lastModifiedBy>Сухомлин</cp:lastModifiedBy>
  <cp:revision>61</cp:revision>
  <dcterms:created xsi:type="dcterms:W3CDTF">2010-01-19T19:03:06Z</dcterms:created>
  <dcterms:modified xsi:type="dcterms:W3CDTF">2014-11-05T21:34:25Z</dcterms:modified>
</cp:coreProperties>
</file>