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tif" ContentType="image/tiff"/>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 id="2147483652" r:id="rId4"/>
    <p:sldMasterId id="2147483653" r:id="rId5"/>
    <p:sldMasterId id="2147483656" r:id="rId6"/>
    <p:sldMasterId id="2147483725" r:id="rId7"/>
  </p:sldMasterIdLst>
  <p:notesMasterIdLst>
    <p:notesMasterId r:id="rId50"/>
  </p:notesMasterIdLst>
  <p:sldIdLst>
    <p:sldId id="308" r:id="rId8"/>
    <p:sldId id="306" r:id="rId9"/>
    <p:sldId id="315" r:id="rId10"/>
    <p:sldId id="319" r:id="rId11"/>
    <p:sldId id="328" r:id="rId12"/>
    <p:sldId id="329" r:id="rId13"/>
    <p:sldId id="330" r:id="rId14"/>
    <p:sldId id="332" r:id="rId15"/>
    <p:sldId id="365" r:id="rId16"/>
    <p:sldId id="364" r:id="rId17"/>
    <p:sldId id="386" r:id="rId18"/>
    <p:sldId id="314" r:id="rId19"/>
    <p:sldId id="334" r:id="rId20"/>
    <p:sldId id="318" r:id="rId21"/>
    <p:sldId id="374" r:id="rId22"/>
    <p:sldId id="379" r:id="rId23"/>
    <p:sldId id="367" r:id="rId24"/>
    <p:sldId id="375" r:id="rId25"/>
    <p:sldId id="380" r:id="rId26"/>
    <p:sldId id="353" r:id="rId27"/>
    <p:sldId id="360" r:id="rId28"/>
    <p:sldId id="385" r:id="rId29"/>
    <p:sldId id="342" r:id="rId30"/>
    <p:sldId id="344" r:id="rId31"/>
    <p:sldId id="323" r:id="rId32"/>
    <p:sldId id="324" r:id="rId33"/>
    <p:sldId id="325" r:id="rId34"/>
    <p:sldId id="326" r:id="rId35"/>
    <p:sldId id="327" r:id="rId36"/>
    <p:sldId id="362" r:id="rId37"/>
    <p:sldId id="369" r:id="rId38"/>
    <p:sldId id="363" r:id="rId39"/>
    <p:sldId id="345" r:id="rId40"/>
    <p:sldId id="346" r:id="rId41"/>
    <p:sldId id="349" r:id="rId42"/>
    <p:sldId id="350" r:id="rId43"/>
    <p:sldId id="351" r:id="rId44"/>
    <p:sldId id="343" r:id="rId45"/>
    <p:sldId id="368" r:id="rId46"/>
    <p:sldId id="381" r:id="rId47"/>
    <p:sldId id="382" r:id="rId48"/>
    <p:sldId id="383"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8018"/>
    <a:srgbClr val="00467F"/>
    <a:srgbClr val="CCFF99"/>
    <a:srgbClr val="C00000"/>
    <a:srgbClr val="CC0000"/>
    <a:srgbClr val="FFFF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p:restoredTop sz="92599" autoAdjust="0"/>
  </p:normalViewPr>
  <p:slideViewPr>
    <p:cSldViewPr>
      <p:cViewPr>
        <p:scale>
          <a:sx n="85" d="100"/>
          <a:sy n="85" d="100"/>
        </p:scale>
        <p:origin x="-1128" y="-384"/>
      </p:cViewPr>
      <p:guideLst>
        <p:guide orient="horz" pos="2160"/>
        <p:guide pos="2880"/>
      </p:guideLst>
    </p:cSldViewPr>
  </p:slideViewPr>
  <p:notesTextViewPr>
    <p:cViewPr>
      <p:scale>
        <a:sx n="1" d="1"/>
        <a:sy n="1" d="1"/>
      </p:scale>
      <p:origin x="0" y="0"/>
    </p:cViewPr>
  </p:notesTextViewPr>
  <p:sorterViewPr>
    <p:cViewPr>
      <p:scale>
        <a:sx n="145" d="100"/>
        <a:sy n="14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50" Type="http://schemas.openxmlformats.org/officeDocument/2006/relationships/notesMaster" Target="notesMasters/notes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974E2DB6-987D-4B03-95CF-CB2EFE98B8DE}" type="datetimeFigureOut">
              <a:rPr lang="sv-SE"/>
              <a:pPr>
                <a:defRPr/>
              </a:pPr>
              <a:t>2012-03-15</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v-SE"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v-SE"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C60DD4A8-1A1B-458F-8042-9E14898D940A}" type="slidenum">
              <a:rPr lang="sv-SE"/>
              <a:pPr>
                <a:defRPr/>
              </a:pPr>
              <a:t>‹#›</a:t>
            </a:fld>
            <a:endParaRPr lang="sv-SE"/>
          </a:p>
        </p:txBody>
      </p:sp>
    </p:spTree>
    <p:extLst>
      <p:ext uri="{BB962C8B-B14F-4D97-AF65-F5344CB8AC3E}">
        <p14:creationId xmlns:p14="http://schemas.microsoft.com/office/powerpoint/2010/main" val="3569249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solidFill>
                  <a:srgbClr val="FF0000"/>
                </a:solidFill>
              </a:rPr>
              <a:t>1.</a:t>
            </a:r>
            <a:r>
              <a:rPr lang="en-US" b="0" baseline="0" dirty="0" smtClean="0">
                <a:solidFill>
                  <a:srgbClr val="FF0000"/>
                </a:solidFill>
              </a:rPr>
              <a:t> </a:t>
            </a:r>
            <a:r>
              <a:rPr lang="en-US" b="0" dirty="0" smtClean="0">
                <a:solidFill>
                  <a:srgbClr val="FF0000"/>
                </a:solidFill>
              </a:rPr>
              <a:t>There is a science to curriculum &amp; course development – a professionalism</a:t>
            </a:r>
          </a:p>
          <a:p>
            <a:r>
              <a:rPr lang="en-US" b="0" dirty="0" smtClean="0">
                <a:solidFill>
                  <a:srgbClr val="FF0000"/>
                </a:solidFill>
              </a:rPr>
              <a:t>2. We will apply it at </a:t>
            </a:r>
            <a:r>
              <a:rPr lang="en-US" b="0" dirty="0" err="1" smtClean="0">
                <a:solidFill>
                  <a:srgbClr val="FF0000"/>
                </a:solidFill>
              </a:rPr>
              <a:t>SkTech</a:t>
            </a:r>
            <a:r>
              <a:rPr lang="en-US" b="0" dirty="0" smtClean="0">
                <a:solidFill>
                  <a:srgbClr val="FF0000"/>
                </a:solidFill>
              </a:rPr>
              <a:t>: summary of the steps of an orderly process (high-level goals, assign to courses, course design)</a:t>
            </a:r>
          </a:p>
          <a:p>
            <a:r>
              <a:rPr lang="en-US" b="0" dirty="0" smtClean="0">
                <a:solidFill>
                  <a:srgbClr val="FF0000"/>
                </a:solidFill>
              </a:rPr>
              <a:t>3. Here’s how this meeting is designed to start the process (high-level goals)</a:t>
            </a:r>
          </a:p>
          <a:p>
            <a:r>
              <a:rPr lang="en-US" b="0" dirty="0" smtClean="0">
                <a:solidFill>
                  <a:srgbClr val="FF0000"/>
                </a:solidFill>
              </a:rPr>
              <a:t>+ Emotional message: It can and will be done!</a:t>
            </a:r>
          </a:p>
          <a:p>
            <a:endParaRPr lang="sv-SE"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3</a:t>
            </a:fld>
            <a:endParaRPr lang="sv-SE"/>
          </a:p>
        </p:txBody>
      </p:sp>
    </p:spTree>
    <p:extLst>
      <p:ext uri="{BB962C8B-B14F-4D97-AF65-F5344CB8AC3E}">
        <p14:creationId xmlns:p14="http://schemas.microsoft.com/office/powerpoint/2010/main" val="371652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4F94C81-BBB1-3347-AF01-6297632F30D3}" type="slidenum">
              <a:rPr lang="en-US">
                <a:latin typeface="Times" charset="0"/>
              </a:rPr>
              <a:pPr eaLnBrk="1" hangingPunct="1"/>
              <a:t>15</a:t>
            </a:fld>
            <a:endParaRPr lang="en-US">
              <a:latin typeface="Times" charset="0"/>
            </a:endParaRPr>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Times"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sv-SE" sz="1200" b="0" dirty="0" smtClean="0">
                <a:solidFill>
                  <a:schemeClr val="tx1"/>
                </a:solidFill>
              </a:rPr>
              <a:t>CDIO is </a:t>
            </a:r>
            <a:r>
              <a:rPr lang="sv-SE" sz="1200" b="0" dirty="0" err="1" smtClean="0">
                <a:solidFill>
                  <a:schemeClr val="tx1"/>
                </a:solidFill>
              </a:rPr>
              <a:t>about</a:t>
            </a:r>
            <a:r>
              <a:rPr lang="sv-SE" sz="1200" b="0" dirty="0" smtClean="0">
                <a:solidFill>
                  <a:schemeClr val="tx1"/>
                </a:solidFill>
              </a:rPr>
              <a:t> </a:t>
            </a:r>
            <a:r>
              <a:rPr lang="sv-SE" sz="1200" b="0" dirty="0" err="1" smtClean="0">
                <a:solidFill>
                  <a:schemeClr val="tx1"/>
                </a:solidFill>
              </a:rPr>
              <a:t>ensuring</a:t>
            </a:r>
            <a:r>
              <a:rPr lang="sv-SE" sz="1200" b="0" dirty="0" smtClean="0">
                <a:solidFill>
                  <a:schemeClr val="tx1"/>
                </a:solidFill>
              </a:rPr>
              <a:t> </a:t>
            </a:r>
            <a:r>
              <a:rPr lang="sv-SE" sz="1200" b="0" dirty="0" err="1" smtClean="0">
                <a:solidFill>
                  <a:schemeClr val="tx1"/>
                </a:solidFill>
              </a:rPr>
              <a:t>that</a:t>
            </a:r>
            <a:r>
              <a:rPr lang="sv-SE" sz="1200" b="0" dirty="0" smtClean="0">
                <a:solidFill>
                  <a:schemeClr val="tx1"/>
                </a:solidFill>
              </a:rPr>
              <a:t> the students </a:t>
            </a:r>
            <a:r>
              <a:rPr lang="sv-SE" sz="1200" b="0" dirty="0" err="1" smtClean="0">
                <a:solidFill>
                  <a:schemeClr val="tx1"/>
                </a:solidFill>
              </a:rPr>
              <a:t>fulfill</a:t>
            </a:r>
            <a:r>
              <a:rPr lang="sv-SE" sz="1200" b="0" dirty="0" smtClean="0">
                <a:solidFill>
                  <a:schemeClr val="tx1"/>
                </a:solidFill>
              </a:rPr>
              <a:t> the </a:t>
            </a:r>
            <a:r>
              <a:rPr lang="sv-SE" sz="1200" b="0" dirty="0" err="1" smtClean="0">
                <a:solidFill>
                  <a:schemeClr val="tx1"/>
                </a:solidFill>
              </a:rPr>
              <a:t>intended</a:t>
            </a:r>
            <a:r>
              <a:rPr lang="sv-SE" sz="1200" b="0" dirty="0" smtClean="0">
                <a:solidFill>
                  <a:schemeClr val="tx1"/>
                </a:solidFill>
              </a:rPr>
              <a:t> </a:t>
            </a:r>
            <a:r>
              <a:rPr lang="sv-SE" sz="1200" b="0" dirty="0" err="1" smtClean="0">
                <a:solidFill>
                  <a:schemeClr val="tx1"/>
                </a:solidFill>
              </a:rPr>
              <a:t>learning</a:t>
            </a:r>
            <a:r>
              <a:rPr lang="sv-SE" sz="1200" b="0" dirty="0" smtClean="0">
                <a:solidFill>
                  <a:schemeClr val="tx1"/>
                </a:solidFill>
              </a:rPr>
              <a:t> </a:t>
            </a:r>
            <a:r>
              <a:rPr lang="sv-SE" sz="1200" b="0" dirty="0" err="1" smtClean="0">
                <a:solidFill>
                  <a:schemeClr val="tx1"/>
                </a:solidFill>
              </a:rPr>
              <a:t>outcomes</a:t>
            </a:r>
            <a:r>
              <a:rPr lang="sv-SE" sz="1200" b="0" dirty="0" smtClean="0">
                <a:solidFill>
                  <a:schemeClr val="tx1"/>
                </a:solidFill>
              </a:rPr>
              <a:t> for the </a:t>
            </a:r>
            <a:r>
              <a:rPr lang="sv-SE" sz="1200" b="0" dirty="0" err="1" smtClean="0">
                <a:solidFill>
                  <a:schemeClr val="tx1"/>
                </a:solidFill>
              </a:rPr>
              <a:t>degree</a:t>
            </a:r>
            <a:r>
              <a:rPr lang="sv-SE" sz="1200" b="0" dirty="0" smtClean="0">
                <a:solidFill>
                  <a:schemeClr val="tx1"/>
                </a:solidFill>
              </a:rPr>
              <a:t>, </a:t>
            </a:r>
            <a:r>
              <a:rPr lang="sv-SE" sz="1200" b="0" dirty="0" err="1" smtClean="0">
                <a:solidFill>
                  <a:schemeClr val="tx1"/>
                </a:solidFill>
              </a:rPr>
              <a:t>including</a:t>
            </a:r>
            <a:r>
              <a:rPr lang="sv-SE" sz="1200" b="0" dirty="0" smtClean="0">
                <a:solidFill>
                  <a:schemeClr val="tx1"/>
                </a:solidFill>
              </a:rPr>
              <a:t> </a:t>
            </a:r>
            <a:r>
              <a:rPr lang="sv-SE" sz="1200" b="0" dirty="0" err="1" smtClean="0">
                <a:solidFill>
                  <a:schemeClr val="tx1"/>
                </a:solidFill>
              </a:rPr>
              <a:t>engineering</a:t>
            </a:r>
            <a:r>
              <a:rPr lang="sv-SE" sz="1200" b="0" dirty="0" smtClean="0">
                <a:solidFill>
                  <a:schemeClr val="tx1"/>
                </a:solidFill>
              </a:rPr>
              <a:t> </a:t>
            </a:r>
            <a:r>
              <a:rPr lang="sv-SE" sz="1200" b="0" dirty="0" err="1" smtClean="0">
                <a:solidFill>
                  <a:schemeClr val="tx1"/>
                </a:solidFill>
              </a:rPr>
              <a:t>skills</a:t>
            </a:r>
            <a:r>
              <a:rPr lang="sv-SE" sz="1200" b="0" dirty="0" smtClean="0">
                <a:solidFill>
                  <a:schemeClr val="tx1"/>
                </a:solidFill>
              </a:rPr>
              <a:t>.</a:t>
            </a:r>
          </a:p>
          <a:p>
            <a:pPr>
              <a:spcBef>
                <a:spcPct val="50000"/>
              </a:spcBef>
            </a:pPr>
            <a:r>
              <a:rPr lang="sv-SE" sz="1200" b="0" dirty="0" smtClean="0">
                <a:solidFill>
                  <a:schemeClr val="tx1"/>
                </a:solidFill>
              </a:rPr>
              <a:t>The </a:t>
            </a:r>
            <a:r>
              <a:rPr lang="sv-SE" sz="1200" b="0" dirty="0" err="1" smtClean="0">
                <a:solidFill>
                  <a:schemeClr val="tx1"/>
                </a:solidFill>
              </a:rPr>
              <a:t>principle</a:t>
            </a:r>
            <a:r>
              <a:rPr lang="sv-SE" sz="1200" b="0" dirty="0" smtClean="0">
                <a:solidFill>
                  <a:schemeClr val="tx1"/>
                </a:solidFill>
              </a:rPr>
              <a:t> is </a:t>
            </a:r>
            <a:r>
              <a:rPr lang="sv-SE" sz="1200" b="0" dirty="0" err="1" smtClean="0">
                <a:solidFill>
                  <a:schemeClr val="tx1"/>
                </a:solidFill>
              </a:rPr>
              <a:t>to</a:t>
            </a:r>
            <a:r>
              <a:rPr lang="sv-SE" sz="1200" b="0" dirty="0" smtClean="0">
                <a:solidFill>
                  <a:schemeClr val="tx1"/>
                </a:solidFill>
              </a:rPr>
              <a:t> </a:t>
            </a:r>
            <a:r>
              <a:rPr lang="sv-SE" sz="1200" b="0" dirty="0" err="1" smtClean="0">
                <a:solidFill>
                  <a:schemeClr val="tx1"/>
                </a:solidFill>
              </a:rPr>
              <a:t>explicitly</a:t>
            </a:r>
            <a:r>
              <a:rPr lang="sv-SE" sz="1200" b="0" dirty="0" smtClean="0">
                <a:solidFill>
                  <a:schemeClr val="tx1"/>
                </a:solidFill>
              </a:rPr>
              <a:t> </a:t>
            </a:r>
            <a:r>
              <a:rPr lang="sv-SE" sz="1200" b="0" dirty="0" err="1" smtClean="0">
                <a:solidFill>
                  <a:schemeClr val="tx1"/>
                </a:solidFill>
              </a:rPr>
              <a:t>agree</a:t>
            </a:r>
            <a:r>
              <a:rPr lang="sv-SE" sz="1200" b="0" dirty="0" smtClean="0">
                <a:solidFill>
                  <a:schemeClr val="tx1"/>
                </a:solidFill>
              </a:rPr>
              <a:t> the </a:t>
            </a:r>
            <a:r>
              <a:rPr lang="sv-SE" sz="1200" b="0" dirty="0" err="1" smtClean="0">
                <a:solidFill>
                  <a:schemeClr val="tx1"/>
                </a:solidFill>
              </a:rPr>
              <a:t>contribution</a:t>
            </a:r>
            <a:r>
              <a:rPr lang="sv-SE" sz="1200" b="0" dirty="0" smtClean="0">
                <a:solidFill>
                  <a:schemeClr val="tx1"/>
                </a:solidFill>
              </a:rPr>
              <a:t> </a:t>
            </a:r>
            <a:r>
              <a:rPr lang="sv-SE" sz="1200" b="0" dirty="0" err="1" smtClean="0">
                <a:solidFill>
                  <a:schemeClr val="tx1"/>
                </a:solidFill>
              </a:rPr>
              <a:t>of</a:t>
            </a:r>
            <a:r>
              <a:rPr lang="sv-SE" sz="1200" b="0" dirty="0" smtClean="0">
                <a:solidFill>
                  <a:schemeClr val="tx1"/>
                </a:solidFill>
              </a:rPr>
              <a:t> </a:t>
            </a:r>
            <a:r>
              <a:rPr lang="sv-SE" sz="1200" b="0" dirty="0" err="1" smtClean="0">
                <a:solidFill>
                  <a:schemeClr val="tx1"/>
                </a:solidFill>
              </a:rPr>
              <a:t>each</a:t>
            </a:r>
            <a:r>
              <a:rPr lang="sv-SE" sz="1200" b="0" dirty="0" smtClean="0">
                <a:solidFill>
                  <a:schemeClr val="tx1"/>
                </a:solidFill>
              </a:rPr>
              <a:t> </a:t>
            </a:r>
            <a:r>
              <a:rPr lang="sv-SE" sz="1200" b="0" dirty="0" err="1" smtClean="0">
                <a:solidFill>
                  <a:schemeClr val="tx1"/>
                </a:solidFill>
              </a:rPr>
              <a:t>course</a:t>
            </a:r>
            <a:r>
              <a:rPr lang="sv-SE" sz="1200" b="0" dirty="0" smtClean="0">
                <a:solidFill>
                  <a:schemeClr val="tx1"/>
                </a:solidFill>
              </a:rPr>
              <a:t> </a:t>
            </a:r>
            <a:r>
              <a:rPr lang="sv-SE" sz="1200" b="0" dirty="0" err="1" smtClean="0">
                <a:solidFill>
                  <a:schemeClr val="tx1"/>
                </a:solidFill>
              </a:rPr>
              <a:t>towards</a:t>
            </a:r>
            <a:r>
              <a:rPr lang="sv-SE" sz="1200" b="0" dirty="0" smtClean="0">
                <a:solidFill>
                  <a:schemeClr val="tx1"/>
                </a:solidFill>
              </a:rPr>
              <a:t> the program </a:t>
            </a:r>
            <a:r>
              <a:rPr lang="sv-SE" sz="1200" b="0" dirty="0" err="1" smtClean="0">
                <a:solidFill>
                  <a:schemeClr val="tx1"/>
                </a:solidFill>
              </a:rPr>
              <a:t>goals</a:t>
            </a:r>
            <a:r>
              <a:rPr lang="sv-SE" sz="1200" b="0" dirty="0" smtClean="0">
                <a:solidFill>
                  <a:schemeClr val="tx1"/>
                </a:solidFill>
              </a:rPr>
              <a:t> - and </a:t>
            </a:r>
            <a:r>
              <a:rPr lang="sv-SE" sz="1200" b="0" dirty="0" err="1" smtClean="0">
                <a:solidFill>
                  <a:schemeClr val="tx1"/>
                </a:solidFill>
              </a:rPr>
              <a:t>thereby</a:t>
            </a:r>
            <a:r>
              <a:rPr lang="sv-SE" sz="1200" b="0" dirty="0" smtClean="0">
                <a:solidFill>
                  <a:schemeClr val="tx1"/>
                </a:solidFill>
              </a:rPr>
              <a:t> </a:t>
            </a:r>
            <a:r>
              <a:rPr lang="sv-SE" sz="1200" b="0" dirty="0" err="1" smtClean="0">
                <a:solidFill>
                  <a:schemeClr val="tx1"/>
                </a:solidFill>
              </a:rPr>
              <a:t>enable</a:t>
            </a:r>
            <a:r>
              <a:rPr lang="sv-SE" sz="1200" b="0" dirty="0" smtClean="0">
                <a:solidFill>
                  <a:schemeClr val="tx1"/>
                </a:solidFill>
              </a:rPr>
              <a:t> </a:t>
            </a:r>
            <a:r>
              <a:rPr lang="sv-SE" sz="1200" b="0" dirty="0" err="1" smtClean="0">
                <a:solidFill>
                  <a:schemeClr val="tx1"/>
                </a:solidFill>
              </a:rPr>
              <a:t>systematic</a:t>
            </a:r>
            <a:r>
              <a:rPr lang="sv-SE" sz="1200" b="0" dirty="0" smtClean="0">
                <a:solidFill>
                  <a:schemeClr val="tx1"/>
                </a:solidFill>
              </a:rPr>
              <a:t> progression.</a:t>
            </a:r>
          </a:p>
          <a:p>
            <a:pPr>
              <a:spcBef>
                <a:spcPct val="50000"/>
              </a:spcBef>
            </a:pPr>
            <a:endParaRPr lang="sv-SE" sz="1200" b="0" dirty="0" smtClean="0">
              <a:solidFill>
                <a:schemeClr val="tx1"/>
              </a:solidFill>
            </a:endParaRPr>
          </a:p>
          <a:p>
            <a:pPr>
              <a:spcBef>
                <a:spcPct val="50000"/>
              </a:spcBef>
            </a:pPr>
            <a:r>
              <a:rPr lang="sv-SE" sz="1200" i="1" dirty="0" smtClean="0">
                <a:solidFill>
                  <a:srgbClr val="C00000"/>
                </a:solidFill>
              </a:rPr>
              <a:t>-&gt; The </a:t>
            </a:r>
            <a:r>
              <a:rPr lang="sv-SE" sz="1200" i="1" dirty="0" err="1" smtClean="0">
                <a:solidFill>
                  <a:srgbClr val="C00000"/>
                </a:solidFill>
              </a:rPr>
              <a:t>courses</a:t>
            </a:r>
            <a:r>
              <a:rPr lang="sv-SE" sz="1200" i="1" dirty="0" smtClean="0">
                <a:solidFill>
                  <a:srgbClr val="C00000"/>
                </a:solidFill>
              </a:rPr>
              <a:t> </a:t>
            </a:r>
            <a:r>
              <a:rPr lang="sv-SE" sz="1200" i="1" dirty="0" err="1" smtClean="0">
                <a:solidFill>
                  <a:srgbClr val="C00000"/>
                </a:solidFill>
              </a:rPr>
              <a:t>have</a:t>
            </a:r>
            <a:r>
              <a:rPr lang="sv-SE" sz="1200" i="1" dirty="0" smtClean="0">
                <a:solidFill>
                  <a:srgbClr val="C00000"/>
                </a:solidFill>
              </a:rPr>
              <a:t> a </a:t>
            </a:r>
            <a:r>
              <a:rPr lang="sv-SE" sz="1200" i="1" dirty="0" err="1" smtClean="0">
                <a:solidFill>
                  <a:srgbClr val="C00000"/>
                </a:solidFill>
              </a:rPr>
              <a:t>function</a:t>
            </a:r>
            <a:r>
              <a:rPr lang="sv-SE" sz="1200" i="1" dirty="0" smtClean="0">
                <a:solidFill>
                  <a:srgbClr val="C00000"/>
                </a:solidFill>
              </a:rPr>
              <a:t> in the </a:t>
            </a:r>
            <a:r>
              <a:rPr lang="sv-SE" sz="1200" i="1" dirty="0" err="1" smtClean="0">
                <a:solidFill>
                  <a:srgbClr val="C00000"/>
                </a:solidFill>
              </a:rPr>
              <a:t>programme</a:t>
            </a:r>
            <a:r>
              <a:rPr lang="sv-SE" sz="1200" i="1" dirty="0" smtClean="0">
                <a:solidFill>
                  <a:srgbClr val="C00000"/>
                </a:solidFill>
              </a:rPr>
              <a:t> </a:t>
            </a:r>
            <a:br>
              <a:rPr lang="sv-SE" sz="1200" i="1" dirty="0" smtClean="0">
                <a:solidFill>
                  <a:srgbClr val="C00000"/>
                </a:solidFill>
              </a:rPr>
            </a:br>
            <a:r>
              <a:rPr lang="sv-SE" sz="1200" i="1" dirty="0" smtClean="0">
                <a:solidFill>
                  <a:srgbClr val="C00000"/>
                </a:solidFill>
              </a:rPr>
              <a:t>in relation </a:t>
            </a:r>
            <a:r>
              <a:rPr lang="sv-SE" sz="1200" i="1" dirty="0" err="1" smtClean="0">
                <a:solidFill>
                  <a:srgbClr val="C00000"/>
                </a:solidFill>
              </a:rPr>
              <a:t>to</a:t>
            </a:r>
            <a:r>
              <a:rPr lang="sv-SE" sz="1200" i="1" dirty="0" smtClean="0">
                <a:solidFill>
                  <a:srgbClr val="C00000"/>
                </a:solidFill>
              </a:rPr>
              <a:t> the </a:t>
            </a:r>
            <a:r>
              <a:rPr lang="sv-SE" sz="1200" i="1" dirty="0" err="1" smtClean="0">
                <a:solidFill>
                  <a:srgbClr val="C00000"/>
                </a:solidFill>
              </a:rPr>
              <a:t>intended</a:t>
            </a:r>
            <a:r>
              <a:rPr lang="sv-SE" sz="1200" i="1" dirty="0" smtClean="0">
                <a:solidFill>
                  <a:srgbClr val="C00000"/>
                </a:solidFill>
              </a:rPr>
              <a:t> </a:t>
            </a:r>
            <a:r>
              <a:rPr lang="sv-SE" sz="1200" i="1" dirty="0" err="1" smtClean="0">
                <a:solidFill>
                  <a:srgbClr val="C00000"/>
                </a:solidFill>
              </a:rPr>
              <a:t>learning</a:t>
            </a:r>
            <a:r>
              <a:rPr lang="sv-SE" sz="1200" i="1" dirty="0" smtClean="0">
                <a:solidFill>
                  <a:srgbClr val="C00000"/>
                </a:solidFill>
              </a:rPr>
              <a:t> </a:t>
            </a:r>
            <a:r>
              <a:rPr lang="sv-SE" sz="1200" i="1" dirty="0" err="1" smtClean="0">
                <a:solidFill>
                  <a:srgbClr val="C00000"/>
                </a:solidFill>
              </a:rPr>
              <a:t>outcomes</a:t>
            </a:r>
            <a:r>
              <a:rPr lang="sv-SE" sz="1200" i="1" dirty="0" smtClean="0">
                <a:solidFill>
                  <a:srgbClr val="C00000"/>
                </a:solidFill>
              </a:rPr>
              <a:t> for the </a:t>
            </a:r>
            <a:r>
              <a:rPr lang="sv-SE" sz="1200" i="1" dirty="0" err="1" smtClean="0">
                <a:solidFill>
                  <a:srgbClr val="C00000"/>
                </a:solidFill>
              </a:rPr>
              <a:t>whole</a:t>
            </a:r>
            <a:r>
              <a:rPr lang="sv-SE" sz="1200" i="1" dirty="0" smtClean="0">
                <a:solidFill>
                  <a:srgbClr val="C00000"/>
                </a:solidFill>
              </a:rPr>
              <a:t> </a:t>
            </a:r>
            <a:r>
              <a:rPr lang="sv-SE" sz="1200" i="1" dirty="0" err="1" smtClean="0">
                <a:solidFill>
                  <a:srgbClr val="C00000"/>
                </a:solidFill>
              </a:rPr>
              <a:t>degree</a:t>
            </a:r>
            <a:r>
              <a:rPr lang="sv-SE" sz="1200" i="1" dirty="0" smtClean="0">
                <a:solidFill>
                  <a:srgbClr val="C00000"/>
                </a:solidFill>
              </a:rPr>
              <a:t>!</a:t>
            </a:r>
            <a:endParaRPr lang="en-US" sz="1200" i="1" dirty="0" smtClean="0">
              <a:solidFill>
                <a:srgbClr val="C00000"/>
              </a:solidFill>
            </a:endParaRPr>
          </a:p>
          <a:p>
            <a:endParaRPr lang="sv-SE" dirty="0"/>
          </a:p>
        </p:txBody>
      </p:sp>
      <p:sp>
        <p:nvSpPr>
          <p:cNvPr id="4" name="Slide Number Placeholder 3"/>
          <p:cNvSpPr>
            <a:spLocks noGrp="1"/>
          </p:cNvSpPr>
          <p:nvPr>
            <p:ph type="sldNum" sz="quarter" idx="10"/>
          </p:nvPr>
        </p:nvSpPr>
        <p:spPr/>
        <p:txBody>
          <a:bodyPr/>
          <a:lstStyle/>
          <a:p>
            <a:fld id="{947D44B8-FC7C-4252-9347-A53DBDE2FA5F}" type="slidenum">
              <a:rPr lang="sv-SE" smtClean="0">
                <a:solidFill>
                  <a:prstClr val="black"/>
                </a:solidFill>
              </a:rPr>
              <a:pPr/>
              <a:t>16</a:t>
            </a:fld>
            <a:endParaRPr lang="sv-SE">
              <a:solidFill>
                <a:prstClr val="black"/>
              </a:solidFill>
            </a:endParaRPr>
          </a:p>
        </p:txBody>
      </p:sp>
    </p:spTree>
    <p:extLst>
      <p:ext uri="{BB962C8B-B14F-4D97-AF65-F5344CB8AC3E}">
        <p14:creationId xmlns:p14="http://schemas.microsoft.com/office/powerpoint/2010/main" val="1223769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High-level goals - Who will they become? Think about the graduates as human beings.</a:t>
            </a:r>
          </a:p>
          <a:p>
            <a:endParaRPr lang="en-US" dirty="0" smtClean="0"/>
          </a:p>
          <a:p>
            <a:r>
              <a:rPr lang="en-US" dirty="0" smtClean="0"/>
              <a:t>We will add a step of evaluation and revisiting the levels</a:t>
            </a:r>
          </a:p>
          <a:p>
            <a:r>
              <a:rPr lang="en-US" dirty="0" smtClean="0"/>
              <a:t>Stakeholder needs are not static but dynamic, needs regular</a:t>
            </a:r>
            <a:r>
              <a:rPr lang="en-US" baseline="0" dirty="0" smtClean="0"/>
              <a:t> </a:t>
            </a:r>
            <a:r>
              <a:rPr lang="en-US" dirty="0" smtClean="0"/>
              <a:t>revisiting</a:t>
            </a:r>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18</a:t>
            </a:fld>
            <a:endParaRPr lang="sv-SE"/>
          </a:p>
        </p:txBody>
      </p:sp>
    </p:spTree>
    <p:extLst>
      <p:ext uri="{BB962C8B-B14F-4D97-AF65-F5344CB8AC3E}">
        <p14:creationId xmlns:p14="http://schemas.microsoft.com/office/powerpoint/2010/main" val="169512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sv-SE" sz="1200" b="0" dirty="0" smtClean="0">
                <a:solidFill>
                  <a:schemeClr val="tx1"/>
                </a:solidFill>
              </a:rPr>
              <a:t>Course or </a:t>
            </a:r>
            <a:r>
              <a:rPr lang="sv-SE" sz="1200" b="0" dirty="0" err="1" smtClean="0">
                <a:solidFill>
                  <a:schemeClr val="tx1"/>
                </a:solidFill>
              </a:rPr>
              <a:t>other</a:t>
            </a:r>
            <a:r>
              <a:rPr lang="sv-SE" sz="1200" b="0" dirty="0" smtClean="0">
                <a:solidFill>
                  <a:schemeClr val="tx1"/>
                </a:solidFill>
              </a:rPr>
              <a:t> </a:t>
            </a:r>
            <a:r>
              <a:rPr lang="sv-SE" sz="1200" b="0" dirty="0" err="1" smtClean="0">
                <a:solidFill>
                  <a:schemeClr val="tx1"/>
                </a:solidFill>
              </a:rPr>
              <a:t>activity</a:t>
            </a:r>
            <a:r>
              <a:rPr lang="sv-SE" sz="1200" b="0" dirty="0" smtClean="0">
                <a:solidFill>
                  <a:schemeClr val="tx1"/>
                </a:solidFill>
              </a:rPr>
              <a:t> (</a:t>
            </a:r>
            <a:r>
              <a:rPr lang="sv-SE" sz="1200" b="0" dirty="0" err="1" smtClean="0">
                <a:solidFill>
                  <a:schemeClr val="tx1"/>
                </a:solidFill>
              </a:rPr>
              <a:t>project</a:t>
            </a:r>
            <a:r>
              <a:rPr lang="sv-SE" sz="1200" b="0" dirty="0" smtClean="0">
                <a:solidFill>
                  <a:schemeClr val="tx1"/>
                </a:solidFill>
              </a:rPr>
              <a:t>, </a:t>
            </a:r>
            <a:r>
              <a:rPr lang="sv-SE" sz="1200" b="0" dirty="0" err="1" smtClean="0">
                <a:solidFill>
                  <a:schemeClr val="tx1"/>
                </a:solidFill>
              </a:rPr>
              <a:t>internship</a:t>
            </a:r>
            <a:r>
              <a:rPr lang="sv-SE" sz="1200" b="0" dirty="0" smtClean="0">
                <a:solidFill>
                  <a:schemeClr val="tx1"/>
                </a:solidFill>
              </a:rPr>
              <a:t>, </a:t>
            </a:r>
            <a:r>
              <a:rPr lang="sv-SE" sz="1200" b="0" dirty="0" err="1" smtClean="0">
                <a:solidFill>
                  <a:schemeClr val="tx1"/>
                </a:solidFill>
              </a:rPr>
              <a:t>competition</a:t>
            </a:r>
            <a:r>
              <a:rPr lang="sv-SE" sz="1200" b="0" dirty="0" smtClean="0">
                <a:solidFill>
                  <a:schemeClr val="tx1"/>
                </a:solidFill>
              </a:rPr>
              <a:t>, </a:t>
            </a:r>
            <a:r>
              <a:rPr lang="sv-SE" sz="1200" b="0" dirty="0" err="1" smtClean="0">
                <a:solidFill>
                  <a:schemeClr val="tx1"/>
                </a:solidFill>
              </a:rPr>
              <a:t>study</a:t>
            </a:r>
            <a:r>
              <a:rPr lang="sv-SE" sz="1200" b="0" dirty="0" smtClean="0">
                <a:solidFill>
                  <a:schemeClr val="tx1"/>
                </a:solidFill>
              </a:rPr>
              <a:t> </a:t>
            </a:r>
            <a:r>
              <a:rPr lang="sv-SE" sz="1200" b="0" dirty="0" err="1" smtClean="0">
                <a:solidFill>
                  <a:schemeClr val="tx1"/>
                </a:solidFill>
              </a:rPr>
              <a:t>trip</a:t>
            </a:r>
            <a:r>
              <a:rPr lang="sv-SE" sz="1200" b="0" dirty="0" smtClean="0">
                <a:solidFill>
                  <a:schemeClr val="tx1"/>
                </a:solidFill>
              </a:rPr>
              <a:t>, </a:t>
            </a:r>
            <a:r>
              <a:rPr lang="sv-SE" sz="1200" b="0" dirty="0" err="1" smtClean="0">
                <a:solidFill>
                  <a:schemeClr val="tx1"/>
                </a:solidFill>
              </a:rPr>
              <a:t>thesis</a:t>
            </a:r>
            <a:r>
              <a:rPr lang="sv-SE" sz="1200" b="0" dirty="0" smtClean="0">
                <a:solidFill>
                  <a:schemeClr val="tx1"/>
                </a:solidFill>
              </a:rPr>
              <a:t>…)</a:t>
            </a:r>
          </a:p>
          <a:p>
            <a:pPr>
              <a:spcBef>
                <a:spcPct val="50000"/>
              </a:spcBef>
            </a:pPr>
            <a:r>
              <a:rPr lang="sv-SE" sz="1200" b="0" dirty="0" err="1" smtClean="0">
                <a:solidFill>
                  <a:schemeClr val="tx1"/>
                </a:solidFill>
              </a:rPr>
              <a:t>ensuring</a:t>
            </a:r>
            <a:r>
              <a:rPr lang="sv-SE" sz="1200" b="0" dirty="0" smtClean="0">
                <a:solidFill>
                  <a:schemeClr val="tx1"/>
                </a:solidFill>
              </a:rPr>
              <a:t> </a:t>
            </a:r>
            <a:r>
              <a:rPr lang="sv-SE" sz="1200" b="0" dirty="0" err="1" smtClean="0">
                <a:solidFill>
                  <a:schemeClr val="tx1"/>
                </a:solidFill>
              </a:rPr>
              <a:t>that</a:t>
            </a:r>
            <a:r>
              <a:rPr lang="sv-SE" sz="1200" b="0" dirty="0" smtClean="0">
                <a:solidFill>
                  <a:schemeClr val="tx1"/>
                </a:solidFill>
              </a:rPr>
              <a:t> students </a:t>
            </a:r>
            <a:r>
              <a:rPr lang="sv-SE" sz="1200" b="0" dirty="0" err="1" smtClean="0">
                <a:solidFill>
                  <a:schemeClr val="tx1"/>
                </a:solidFill>
              </a:rPr>
              <a:t>fulfill</a:t>
            </a:r>
            <a:r>
              <a:rPr lang="sv-SE" sz="1200" b="0" dirty="0" smtClean="0">
                <a:solidFill>
                  <a:schemeClr val="tx1"/>
                </a:solidFill>
              </a:rPr>
              <a:t> the program </a:t>
            </a:r>
            <a:r>
              <a:rPr lang="sv-SE" sz="1200" b="0" dirty="0" err="1" smtClean="0">
                <a:solidFill>
                  <a:schemeClr val="tx1"/>
                </a:solidFill>
              </a:rPr>
              <a:t>learning</a:t>
            </a:r>
            <a:r>
              <a:rPr lang="sv-SE" sz="1200" b="0" dirty="0" smtClean="0">
                <a:solidFill>
                  <a:schemeClr val="tx1"/>
                </a:solidFill>
              </a:rPr>
              <a:t> </a:t>
            </a:r>
            <a:r>
              <a:rPr lang="sv-SE" sz="1200" b="0" dirty="0" err="1" smtClean="0">
                <a:solidFill>
                  <a:schemeClr val="tx1"/>
                </a:solidFill>
              </a:rPr>
              <a:t>outcomes</a:t>
            </a:r>
            <a:endParaRPr lang="sv-SE" sz="1200" b="0" dirty="0" smtClean="0">
              <a:solidFill>
                <a:schemeClr val="tx1"/>
              </a:solidFill>
            </a:endParaRPr>
          </a:p>
          <a:p>
            <a:pPr>
              <a:spcBef>
                <a:spcPct val="50000"/>
              </a:spcBef>
            </a:pPr>
            <a:r>
              <a:rPr lang="sv-SE" sz="1200" b="0" dirty="0" err="1" smtClean="0">
                <a:solidFill>
                  <a:schemeClr val="tx1"/>
                </a:solidFill>
              </a:rPr>
              <a:t>explicitly</a:t>
            </a:r>
            <a:r>
              <a:rPr lang="sv-SE" sz="1200" b="0" dirty="0" smtClean="0">
                <a:solidFill>
                  <a:schemeClr val="tx1"/>
                </a:solidFill>
              </a:rPr>
              <a:t> </a:t>
            </a:r>
            <a:r>
              <a:rPr lang="sv-SE" sz="1200" b="0" dirty="0" err="1" smtClean="0">
                <a:solidFill>
                  <a:schemeClr val="tx1"/>
                </a:solidFill>
              </a:rPr>
              <a:t>agree</a:t>
            </a:r>
            <a:r>
              <a:rPr lang="sv-SE" sz="1200" b="0" dirty="0" smtClean="0">
                <a:solidFill>
                  <a:schemeClr val="tx1"/>
                </a:solidFill>
              </a:rPr>
              <a:t> the </a:t>
            </a:r>
            <a:r>
              <a:rPr lang="sv-SE" sz="1200" b="0" dirty="0" err="1" smtClean="0">
                <a:solidFill>
                  <a:schemeClr val="tx1"/>
                </a:solidFill>
              </a:rPr>
              <a:t>contribution</a:t>
            </a:r>
            <a:r>
              <a:rPr lang="sv-SE" sz="1200" b="0" dirty="0" smtClean="0">
                <a:solidFill>
                  <a:schemeClr val="tx1"/>
                </a:solidFill>
              </a:rPr>
              <a:t> </a:t>
            </a:r>
            <a:r>
              <a:rPr lang="sv-SE" sz="1200" b="0" dirty="0" err="1" smtClean="0">
                <a:solidFill>
                  <a:schemeClr val="tx1"/>
                </a:solidFill>
              </a:rPr>
              <a:t>of</a:t>
            </a:r>
            <a:r>
              <a:rPr lang="sv-SE" sz="1200" b="0" dirty="0" smtClean="0">
                <a:solidFill>
                  <a:schemeClr val="tx1"/>
                </a:solidFill>
              </a:rPr>
              <a:t> </a:t>
            </a:r>
            <a:r>
              <a:rPr lang="sv-SE" sz="1200" b="0" dirty="0" err="1" smtClean="0">
                <a:solidFill>
                  <a:schemeClr val="tx1"/>
                </a:solidFill>
              </a:rPr>
              <a:t>each</a:t>
            </a:r>
            <a:r>
              <a:rPr lang="sv-SE" sz="1200" b="0" dirty="0" smtClean="0">
                <a:solidFill>
                  <a:schemeClr val="tx1"/>
                </a:solidFill>
              </a:rPr>
              <a:t> </a:t>
            </a:r>
            <a:r>
              <a:rPr lang="sv-SE" sz="1200" b="0" dirty="0" err="1" smtClean="0">
                <a:solidFill>
                  <a:schemeClr val="tx1"/>
                </a:solidFill>
              </a:rPr>
              <a:t>course</a:t>
            </a:r>
            <a:r>
              <a:rPr lang="sv-SE" sz="1200" b="0" dirty="0" smtClean="0">
                <a:solidFill>
                  <a:schemeClr val="tx1"/>
                </a:solidFill>
              </a:rPr>
              <a:t> </a:t>
            </a:r>
            <a:r>
              <a:rPr lang="sv-SE" sz="1200" b="0" dirty="0" err="1" smtClean="0">
                <a:solidFill>
                  <a:schemeClr val="tx1"/>
                </a:solidFill>
              </a:rPr>
              <a:t>towards</a:t>
            </a:r>
            <a:r>
              <a:rPr lang="sv-SE" sz="1200" b="0" dirty="0" smtClean="0">
                <a:solidFill>
                  <a:schemeClr val="tx1"/>
                </a:solidFill>
              </a:rPr>
              <a:t> the program </a:t>
            </a:r>
            <a:r>
              <a:rPr lang="sv-SE" sz="1200" b="0" dirty="0" err="1" smtClean="0">
                <a:solidFill>
                  <a:schemeClr val="tx1"/>
                </a:solidFill>
              </a:rPr>
              <a:t>goals</a:t>
            </a:r>
            <a:r>
              <a:rPr lang="sv-SE" sz="1200" b="0" dirty="0" smtClean="0">
                <a:solidFill>
                  <a:schemeClr val="tx1"/>
                </a:solidFill>
              </a:rPr>
              <a:t> - </a:t>
            </a:r>
            <a:r>
              <a:rPr lang="sv-SE" sz="1200" b="0" dirty="0" err="1" smtClean="0">
                <a:solidFill>
                  <a:schemeClr val="tx1"/>
                </a:solidFill>
              </a:rPr>
              <a:t>enable</a:t>
            </a:r>
            <a:r>
              <a:rPr lang="sv-SE" sz="1200" b="0" dirty="0" smtClean="0">
                <a:solidFill>
                  <a:schemeClr val="tx1"/>
                </a:solidFill>
              </a:rPr>
              <a:t> </a:t>
            </a:r>
            <a:r>
              <a:rPr lang="sv-SE" sz="1200" b="0" u="sng" dirty="0" err="1" smtClean="0">
                <a:solidFill>
                  <a:schemeClr val="tx1"/>
                </a:solidFill>
              </a:rPr>
              <a:t>systematic</a:t>
            </a:r>
            <a:r>
              <a:rPr lang="sv-SE" sz="1200" b="0" u="sng" dirty="0" smtClean="0">
                <a:solidFill>
                  <a:schemeClr val="tx1"/>
                </a:solidFill>
              </a:rPr>
              <a:t> progression</a:t>
            </a:r>
            <a:r>
              <a:rPr lang="sv-SE" sz="1200" b="0" dirty="0" smtClean="0">
                <a:solidFill>
                  <a:schemeClr val="tx1"/>
                </a:solidFill>
              </a:rPr>
              <a:t>.</a:t>
            </a:r>
          </a:p>
          <a:p>
            <a:pPr>
              <a:spcBef>
                <a:spcPct val="50000"/>
              </a:spcBef>
            </a:pPr>
            <a:r>
              <a:rPr lang="sv-SE" sz="1200" b="0" dirty="0" smtClean="0">
                <a:solidFill>
                  <a:schemeClr val="tx1"/>
                </a:solidFill>
              </a:rPr>
              <a:t>TRACEABILITY</a:t>
            </a:r>
          </a:p>
          <a:p>
            <a:pPr>
              <a:spcBef>
                <a:spcPct val="50000"/>
              </a:spcBef>
            </a:pPr>
            <a:r>
              <a:rPr lang="sv-SE" sz="1200" i="1" dirty="0" smtClean="0">
                <a:solidFill>
                  <a:srgbClr val="C00000"/>
                </a:solidFill>
              </a:rPr>
              <a:t>-&gt; The </a:t>
            </a:r>
            <a:r>
              <a:rPr lang="sv-SE" sz="1200" i="1" dirty="0" err="1" smtClean="0">
                <a:solidFill>
                  <a:srgbClr val="C00000"/>
                </a:solidFill>
              </a:rPr>
              <a:t>courses</a:t>
            </a:r>
            <a:r>
              <a:rPr lang="sv-SE" sz="1200" i="1" dirty="0" smtClean="0">
                <a:solidFill>
                  <a:srgbClr val="C00000"/>
                </a:solidFill>
              </a:rPr>
              <a:t> </a:t>
            </a:r>
            <a:r>
              <a:rPr lang="sv-SE" sz="1200" i="1" dirty="0" err="1" smtClean="0">
                <a:solidFill>
                  <a:srgbClr val="C00000"/>
                </a:solidFill>
              </a:rPr>
              <a:t>have</a:t>
            </a:r>
            <a:r>
              <a:rPr lang="sv-SE" sz="1200" i="1" dirty="0" smtClean="0">
                <a:solidFill>
                  <a:srgbClr val="C00000"/>
                </a:solidFill>
              </a:rPr>
              <a:t> a </a:t>
            </a:r>
            <a:r>
              <a:rPr lang="sv-SE" sz="1200" i="1" dirty="0" err="1" smtClean="0">
                <a:solidFill>
                  <a:srgbClr val="C00000"/>
                </a:solidFill>
              </a:rPr>
              <a:t>function</a:t>
            </a:r>
            <a:r>
              <a:rPr lang="sv-SE" sz="1200" i="1" dirty="0" smtClean="0">
                <a:solidFill>
                  <a:srgbClr val="C00000"/>
                </a:solidFill>
              </a:rPr>
              <a:t> in the </a:t>
            </a:r>
            <a:r>
              <a:rPr lang="sv-SE" sz="1200" i="1" dirty="0" err="1" smtClean="0">
                <a:solidFill>
                  <a:srgbClr val="C00000"/>
                </a:solidFill>
              </a:rPr>
              <a:t>programme</a:t>
            </a:r>
            <a:r>
              <a:rPr lang="sv-SE" sz="1200" i="1" dirty="0" smtClean="0">
                <a:solidFill>
                  <a:srgbClr val="C00000"/>
                </a:solidFill>
              </a:rPr>
              <a:t> in relation </a:t>
            </a:r>
            <a:r>
              <a:rPr lang="sv-SE" sz="1200" i="1" dirty="0" err="1" smtClean="0">
                <a:solidFill>
                  <a:srgbClr val="C00000"/>
                </a:solidFill>
              </a:rPr>
              <a:t>to</a:t>
            </a:r>
            <a:r>
              <a:rPr lang="sv-SE" sz="1200" i="1" dirty="0" smtClean="0">
                <a:solidFill>
                  <a:srgbClr val="C00000"/>
                </a:solidFill>
              </a:rPr>
              <a:t> the </a:t>
            </a:r>
            <a:r>
              <a:rPr lang="sv-SE" sz="1200" i="1" dirty="0" err="1" smtClean="0">
                <a:solidFill>
                  <a:srgbClr val="C00000"/>
                </a:solidFill>
              </a:rPr>
              <a:t>intended</a:t>
            </a:r>
            <a:r>
              <a:rPr lang="sv-SE" sz="1200" i="1" dirty="0" smtClean="0">
                <a:solidFill>
                  <a:srgbClr val="C00000"/>
                </a:solidFill>
              </a:rPr>
              <a:t> </a:t>
            </a:r>
            <a:r>
              <a:rPr lang="sv-SE" sz="1200" i="1" dirty="0" err="1" smtClean="0">
                <a:solidFill>
                  <a:srgbClr val="C00000"/>
                </a:solidFill>
              </a:rPr>
              <a:t>learning</a:t>
            </a:r>
            <a:r>
              <a:rPr lang="sv-SE" sz="1200" i="1" dirty="0" smtClean="0">
                <a:solidFill>
                  <a:srgbClr val="C00000"/>
                </a:solidFill>
              </a:rPr>
              <a:t> </a:t>
            </a:r>
            <a:r>
              <a:rPr lang="sv-SE" sz="1200" i="1" dirty="0" err="1" smtClean="0">
                <a:solidFill>
                  <a:srgbClr val="C00000"/>
                </a:solidFill>
              </a:rPr>
              <a:t>outcomes</a:t>
            </a:r>
            <a:r>
              <a:rPr lang="sv-SE" sz="1200" i="1" dirty="0" smtClean="0">
                <a:solidFill>
                  <a:srgbClr val="C00000"/>
                </a:solidFill>
              </a:rPr>
              <a:t> for the </a:t>
            </a:r>
            <a:r>
              <a:rPr lang="sv-SE" sz="1200" i="1" dirty="0" err="1" smtClean="0">
                <a:solidFill>
                  <a:srgbClr val="C00000"/>
                </a:solidFill>
              </a:rPr>
              <a:t>whole</a:t>
            </a:r>
            <a:r>
              <a:rPr lang="sv-SE" sz="1200" i="1" dirty="0" smtClean="0">
                <a:solidFill>
                  <a:srgbClr val="C00000"/>
                </a:solidFill>
              </a:rPr>
              <a:t> </a:t>
            </a:r>
            <a:r>
              <a:rPr lang="sv-SE" sz="1200" i="1" dirty="0" err="1" smtClean="0">
                <a:solidFill>
                  <a:srgbClr val="C00000"/>
                </a:solidFill>
              </a:rPr>
              <a:t>degree</a:t>
            </a:r>
            <a:r>
              <a:rPr lang="sv-SE" sz="1200" i="1" dirty="0" smtClean="0">
                <a:solidFill>
                  <a:srgbClr val="C00000"/>
                </a:solidFill>
              </a:rPr>
              <a:t>!</a:t>
            </a:r>
            <a:endParaRPr lang="en-US" sz="1200" i="1" dirty="0" smtClean="0">
              <a:solidFill>
                <a:srgbClr val="C00000"/>
              </a:solidFill>
            </a:endParaRPr>
          </a:p>
          <a:p>
            <a:endParaRPr lang="sv-SE" dirty="0"/>
          </a:p>
        </p:txBody>
      </p:sp>
      <p:sp>
        <p:nvSpPr>
          <p:cNvPr id="4" name="Slide Number Placeholder 3"/>
          <p:cNvSpPr>
            <a:spLocks noGrp="1"/>
          </p:cNvSpPr>
          <p:nvPr>
            <p:ph type="sldNum" sz="quarter" idx="10"/>
          </p:nvPr>
        </p:nvSpPr>
        <p:spPr/>
        <p:txBody>
          <a:bodyPr/>
          <a:lstStyle/>
          <a:p>
            <a:fld id="{947D44B8-FC7C-4252-9347-A53DBDE2FA5F}" type="slidenum">
              <a:rPr lang="sv-SE" smtClean="0"/>
              <a:pPr/>
              <a:t>19</a:t>
            </a:fld>
            <a:endParaRPr lang="sv-SE"/>
          </a:p>
        </p:txBody>
      </p:sp>
    </p:spTree>
    <p:extLst>
      <p:ext uri="{BB962C8B-B14F-4D97-AF65-F5344CB8AC3E}">
        <p14:creationId xmlns:p14="http://schemas.microsoft.com/office/powerpoint/2010/main" val="1223769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Solution independent</a:t>
            </a:r>
          </a:p>
          <a:p>
            <a:r>
              <a:rPr lang="en-US" dirty="0" smtClean="0"/>
              <a:t>Outcomes-based,</a:t>
            </a:r>
            <a:r>
              <a:rPr lang="en-US" baseline="0" dirty="0" smtClean="0"/>
              <a:t> not content-based</a:t>
            </a:r>
            <a:endParaRPr lang="en-US"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20</a:t>
            </a:fld>
            <a:endParaRPr lang="sv-SE"/>
          </a:p>
        </p:txBody>
      </p:sp>
    </p:spTree>
    <p:extLst>
      <p:ext uri="{BB962C8B-B14F-4D97-AF65-F5344CB8AC3E}">
        <p14:creationId xmlns:p14="http://schemas.microsoft.com/office/powerpoint/2010/main" val="3200083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dirty="0" smtClean="0"/>
          </a:p>
        </p:txBody>
      </p:sp>
      <p:sp>
        <p:nvSpPr>
          <p:cNvPr id="10035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8194FD9-90EA-4EFB-8E1B-60C6F743E827}" type="slidenum">
              <a:rPr lang="sv-SE" sz="1200">
                <a:latin typeface="Arial" charset="0"/>
              </a:rPr>
              <a:pPr algn="r"/>
              <a:t>21</a:t>
            </a:fld>
            <a:endParaRPr lang="sv-SE" sz="120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noTextEdi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sv-SE" dirty="0" err="1" smtClean="0"/>
              <a:t>We</a:t>
            </a:r>
            <a:r>
              <a:rPr lang="sv-SE" dirty="0" smtClean="0"/>
              <a:t> </a:t>
            </a:r>
            <a:r>
              <a:rPr lang="sv-SE" dirty="0" err="1" smtClean="0"/>
              <a:t>have</a:t>
            </a:r>
            <a:r>
              <a:rPr lang="sv-SE" dirty="0" smtClean="0"/>
              <a:t> </a:t>
            </a:r>
            <a:r>
              <a:rPr lang="sv-SE" dirty="0" err="1" smtClean="0"/>
              <a:t>to</a:t>
            </a:r>
            <a:r>
              <a:rPr lang="sv-SE" dirty="0" smtClean="0"/>
              <a:t> </a:t>
            </a:r>
            <a:r>
              <a:rPr lang="sv-SE" dirty="0" err="1" smtClean="0"/>
              <a:t>carry</a:t>
            </a:r>
            <a:r>
              <a:rPr lang="sv-SE" dirty="0" smtClean="0"/>
              <a:t> </a:t>
            </a:r>
            <a:r>
              <a:rPr lang="sv-SE" dirty="0" err="1" smtClean="0"/>
              <a:t>this</a:t>
            </a:r>
            <a:r>
              <a:rPr lang="sv-SE" dirty="0" smtClean="0"/>
              <a:t> </a:t>
            </a:r>
            <a:r>
              <a:rPr lang="sv-SE" dirty="0" err="1" smtClean="0"/>
              <a:t>idea</a:t>
            </a:r>
            <a:r>
              <a:rPr lang="sv-SE" dirty="0" smtClean="0"/>
              <a:t> </a:t>
            </a:r>
            <a:r>
              <a:rPr lang="sv-SE" dirty="0" err="1" smtClean="0"/>
              <a:t>into</a:t>
            </a:r>
            <a:r>
              <a:rPr lang="sv-SE" dirty="0" smtClean="0"/>
              <a:t> the design </a:t>
            </a:r>
            <a:r>
              <a:rPr lang="sv-SE" dirty="0" err="1" smtClean="0"/>
              <a:t>of</a:t>
            </a:r>
            <a:r>
              <a:rPr lang="sv-SE" dirty="0" smtClean="0"/>
              <a:t> </a:t>
            </a:r>
            <a:r>
              <a:rPr lang="sv-SE" dirty="0" err="1" smtClean="0"/>
              <a:t>our</a:t>
            </a:r>
            <a:r>
              <a:rPr lang="sv-SE" dirty="0" smtClean="0"/>
              <a:t> </a:t>
            </a:r>
            <a:r>
              <a:rPr lang="sv-SE" dirty="0" err="1" smtClean="0"/>
              <a:t>learning</a:t>
            </a:r>
            <a:r>
              <a:rPr lang="sv-SE" dirty="0" smtClean="0"/>
              <a:t> </a:t>
            </a:r>
            <a:r>
              <a:rPr lang="sv-SE" dirty="0" err="1" smtClean="0"/>
              <a:t>activities</a:t>
            </a:r>
            <a:r>
              <a:rPr lang="sv-SE" dirty="0" smtClean="0"/>
              <a:t> and </a:t>
            </a:r>
            <a:r>
              <a:rPr lang="sv-SE" dirty="0" err="1" smtClean="0"/>
              <a:t>our</a:t>
            </a:r>
            <a:r>
              <a:rPr lang="sv-SE" dirty="0" smtClean="0"/>
              <a:t> </a:t>
            </a:r>
            <a:r>
              <a:rPr lang="sv-SE" dirty="0" err="1" smtClean="0"/>
              <a:t>assessment</a:t>
            </a:r>
            <a:endParaRPr lang="sv-SE" dirty="0" smtClean="0"/>
          </a:p>
        </p:txBody>
      </p:sp>
      <p:sp>
        <p:nvSpPr>
          <p:cNvPr id="12493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3771C1A-C267-4A61-8CBE-1506BF4AA43B}" type="slidenum">
              <a:rPr lang="sv-SE" sz="1200">
                <a:latin typeface="Arial" charset="0"/>
              </a:rPr>
              <a:pPr algn="r"/>
              <a:t>22</a:t>
            </a:fld>
            <a:endParaRPr lang="sv-SE" sz="120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sv-SE" dirty="0" err="1" smtClean="0"/>
              <a:t>Callister</a:t>
            </a:r>
            <a:r>
              <a:rPr lang="sv-SE" dirty="0" smtClean="0"/>
              <a:t>,</a:t>
            </a:r>
            <a:r>
              <a:rPr lang="sv-SE" baseline="0" dirty="0" smtClean="0"/>
              <a:t> </a:t>
            </a:r>
            <a:r>
              <a:rPr lang="sv-SE" dirty="0" smtClean="0"/>
              <a:t>1,658  kg </a:t>
            </a:r>
            <a:r>
              <a:rPr lang="sv-SE" dirty="0" err="1" smtClean="0"/>
              <a:t>of</a:t>
            </a:r>
            <a:r>
              <a:rPr lang="sv-SE" dirty="0" smtClean="0"/>
              <a:t> ”</a:t>
            </a:r>
            <a:r>
              <a:rPr lang="sv-SE" dirty="0" err="1" smtClean="0"/>
              <a:t>content</a:t>
            </a:r>
            <a:r>
              <a:rPr lang="sv-SE" dirty="0" smtClean="0"/>
              <a:t>”</a:t>
            </a:r>
          </a:p>
        </p:txBody>
      </p:sp>
      <p:sp>
        <p:nvSpPr>
          <p:cNvPr id="10649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39B6C3D-D337-4080-9E07-FD632D764A5F}" type="slidenum">
              <a:rPr lang="sv-SE" sz="1200"/>
              <a:pPr algn="r"/>
              <a:t>25</a:t>
            </a:fld>
            <a:endParaRPr lang="sv-SE"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Fundamentals</a:t>
            </a:r>
            <a:r>
              <a:rPr lang="en-US" baseline="0" dirty="0" smtClean="0"/>
              <a:t> with an orientation towards use</a:t>
            </a:r>
            <a:endParaRPr lang="en-US"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26</a:t>
            </a:fld>
            <a:endParaRPr lang="sv-SE"/>
          </a:p>
        </p:txBody>
      </p:sp>
    </p:spTree>
    <p:extLst>
      <p:ext uri="{BB962C8B-B14F-4D97-AF65-F5344CB8AC3E}">
        <p14:creationId xmlns:p14="http://schemas.microsoft.com/office/powerpoint/2010/main" val="3306209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050" b="0" dirty="0" err="1" smtClean="0">
                <a:solidFill>
                  <a:schemeClr val="tx1"/>
                </a:solidFill>
                <a:latin typeface="Calibri" pitchFamily="34" charset="0"/>
              </a:rPr>
              <a:t>performances</a:t>
            </a:r>
            <a:r>
              <a:rPr lang="sv-SE" sz="1050" b="0" dirty="0" smtClean="0">
                <a:solidFill>
                  <a:schemeClr val="tx1"/>
                </a:solidFill>
                <a:latin typeface="Calibri" pitchFamily="34" charset="0"/>
              </a:rPr>
              <a:t> </a:t>
            </a:r>
            <a:r>
              <a:rPr lang="sv-SE" sz="1050" b="0" dirty="0" err="1" smtClean="0">
                <a:solidFill>
                  <a:schemeClr val="tx1"/>
                </a:solidFill>
                <a:latin typeface="Calibri" pitchFamily="34" charset="0"/>
              </a:rPr>
              <a:t>of</a:t>
            </a:r>
            <a:r>
              <a:rPr lang="sv-SE" sz="1050" b="0" dirty="0" smtClean="0">
                <a:solidFill>
                  <a:schemeClr val="tx1"/>
                </a:solidFill>
                <a:latin typeface="Calibri" pitchFamily="34" charset="0"/>
              </a:rPr>
              <a:t> </a:t>
            </a:r>
            <a:r>
              <a:rPr lang="sv-SE" sz="1050" b="0" dirty="0" err="1" smtClean="0">
                <a:solidFill>
                  <a:schemeClr val="tx1"/>
                </a:solidFill>
                <a:latin typeface="Calibri" pitchFamily="34" charset="0"/>
              </a:rPr>
              <a:t>understanding</a:t>
            </a:r>
            <a:endParaRPr lang="sv-SE" sz="1050" b="0" dirty="0" smtClean="0">
              <a:solidFill>
                <a:schemeClr val="tx1"/>
              </a:solidFill>
              <a:latin typeface="Calibri" pitchFamily="34" charset="0"/>
            </a:endParaRPr>
          </a:p>
          <a:p>
            <a:endParaRPr lang="sv-SE" b="1" dirty="0" smtClean="0">
              <a:solidFill>
                <a:srgbClr val="C00000"/>
              </a:solidFill>
              <a:latin typeface="Calibri" pitchFamily="34" charset="0"/>
            </a:endParaRPr>
          </a:p>
          <a:p>
            <a:r>
              <a:rPr lang="en-US" dirty="0" smtClean="0"/>
              <a:t>STILL THE DISCIPLINARY CONTENT</a:t>
            </a:r>
            <a:endParaRPr lang="en-US"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27</a:t>
            </a:fld>
            <a:endParaRPr lang="sv-SE"/>
          </a:p>
        </p:txBody>
      </p:sp>
    </p:spTree>
    <p:extLst>
      <p:ext uri="{BB962C8B-B14F-4D97-AF65-F5344CB8AC3E}">
        <p14:creationId xmlns:p14="http://schemas.microsoft.com/office/powerpoint/2010/main" val="696176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marL="171450" marR="0" indent="-171450" algn="l" defTabSz="914400" rtl="0" eaLnBrk="0" fontAlgn="base" latinLnBrk="0" hangingPunct="0">
              <a:lnSpc>
                <a:spcPct val="100000"/>
              </a:lnSpc>
              <a:spcBef>
                <a:spcPct val="0"/>
              </a:spcBef>
              <a:spcAft>
                <a:spcPct val="0"/>
              </a:spcAft>
              <a:buClrTx/>
              <a:buSzTx/>
              <a:buFont typeface="Arial"/>
              <a:buChar char="•"/>
              <a:tabLst/>
              <a:defRPr/>
            </a:pPr>
            <a:r>
              <a:rPr lang="sv-SE" sz="1000" dirty="0" err="1" smtClean="0">
                <a:latin typeface="Arial" charset="0"/>
                <a:cs typeface="Arial" charset="0"/>
              </a:rPr>
              <a:t>Rhetoric</a:t>
            </a:r>
            <a:r>
              <a:rPr lang="sv-SE" sz="1000" dirty="0" smtClean="0">
                <a:latin typeface="Arial" charset="0"/>
                <a:cs typeface="Arial" charset="0"/>
              </a:rPr>
              <a:t> </a:t>
            </a:r>
            <a:r>
              <a:rPr lang="sv-SE" sz="1000" dirty="0" err="1" smtClean="0">
                <a:latin typeface="Arial" charset="0"/>
                <a:cs typeface="Arial" charset="0"/>
              </a:rPr>
              <a:t>engineers</a:t>
            </a:r>
            <a:r>
              <a:rPr lang="sv-SE" sz="1000" dirty="0" smtClean="0">
                <a:latin typeface="Arial" charset="0"/>
                <a:cs typeface="Arial" charset="0"/>
              </a:rPr>
              <a:t> </a:t>
            </a:r>
            <a:r>
              <a:rPr lang="sv-SE" sz="1000" dirty="0" err="1" smtClean="0">
                <a:latin typeface="Arial" charset="0"/>
                <a:cs typeface="Arial" charset="0"/>
              </a:rPr>
              <a:t>are</a:t>
            </a:r>
            <a:r>
              <a:rPr lang="sv-SE" sz="1000" dirty="0" smtClean="0">
                <a:latin typeface="Arial" charset="0"/>
                <a:cs typeface="Arial" charset="0"/>
              </a:rPr>
              <a:t> problem-</a:t>
            </a:r>
            <a:r>
              <a:rPr lang="sv-SE" sz="1000" dirty="0" err="1" smtClean="0">
                <a:latin typeface="Arial" charset="0"/>
                <a:cs typeface="Arial" charset="0"/>
              </a:rPr>
              <a:t>solvers</a:t>
            </a:r>
            <a:r>
              <a:rPr lang="sv-SE" sz="1000" dirty="0" smtClean="0">
                <a:latin typeface="Arial" charset="0"/>
                <a:cs typeface="Arial" charset="0"/>
              </a:rPr>
              <a:t>. </a:t>
            </a:r>
            <a:r>
              <a:rPr lang="sv-SE" sz="1000" dirty="0" err="1" smtClean="0">
                <a:latin typeface="Arial" charset="0"/>
                <a:cs typeface="Arial" charset="0"/>
              </a:rPr>
              <a:t>But</a:t>
            </a:r>
            <a:r>
              <a:rPr lang="sv-SE" sz="1000" dirty="0" smtClean="0">
                <a:latin typeface="Arial" charset="0"/>
                <a:cs typeface="Arial" charset="0"/>
              </a:rPr>
              <a:t> ”problems” </a:t>
            </a:r>
            <a:r>
              <a:rPr lang="sv-SE" sz="1000" dirty="0" err="1" smtClean="0">
                <a:latin typeface="Arial" charset="0"/>
                <a:cs typeface="Arial" charset="0"/>
              </a:rPr>
              <a:t>are</a:t>
            </a:r>
            <a:r>
              <a:rPr lang="sv-SE" sz="1000" dirty="0" smtClean="0">
                <a:latin typeface="Arial" charset="0"/>
                <a:cs typeface="Arial" charset="0"/>
              </a:rPr>
              <a:t> </a:t>
            </a:r>
            <a:r>
              <a:rPr lang="en-GB" sz="1000" i="1" dirty="0" smtClean="0">
                <a:latin typeface="Arial" charset="0"/>
                <a:cs typeface="Arial" charset="0"/>
              </a:rPr>
              <a:t>textbook problems,</a:t>
            </a:r>
            <a:r>
              <a:rPr lang="en-GB" sz="1000" i="1" baseline="0" dirty="0" smtClean="0">
                <a:latin typeface="Arial" charset="0"/>
                <a:cs typeface="Arial" charset="0"/>
              </a:rPr>
              <a:t> </a:t>
            </a:r>
            <a:r>
              <a:rPr lang="en-GB" sz="1000" dirty="0" smtClean="0">
                <a:latin typeface="Arial" charset="0"/>
                <a:cs typeface="Arial" charset="0"/>
              </a:rPr>
              <a:t>one right answer; </a:t>
            </a:r>
            <a:r>
              <a:rPr lang="sv-SE" sz="1000" dirty="0" err="1" smtClean="0">
                <a:latin typeface="Arial" charset="0"/>
                <a:cs typeface="Arial" charset="0"/>
              </a:rPr>
              <a:t>artificially</a:t>
            </a:r>
            <a:r>
              <a:rPr lang="sv-SE" sz="1000" dirty="0" smtClean="0">
                <a:latin typeface="Arial" charset="0"/>
                <a:cs typeface="Arial" charset="0"/>
              </a:rPr>
              <a:t> </a:t>
            </a:r>
            <a:r>
              <a:rPr lang="sv-SE" sz="1000" dirty="0" err="1" smtClean="0">
                <a:latin typeface="Arial" charset="0"/>
                <a:cs typeface="Arial" charset="0"/>
              </a:rPr>
              <a:t>created</a:t>
            </a:r>
            <a:r>
              <a:rPr lang="sv-SE" sz="1000" dirty="0" smtClean="0">
                <a:latin typeface="Arial" charset="0"/>
                <a:cs typeface="Arial" charset="0"/>
              </a:rPr>
              <a:t> by </a:t>
            </a:r>
            <a:r>
              <a:rPr lang="sv-SE" sz="1000" dirty="0" err="1" smtClean="0">
                <a:latin typeface="Arial" charset="0"/>
                <a:cs typeface="Arial" charset="0"/>
              </a:rPr>
              <a:t>teachers</a:t>
            </a:r>
            <a:r>
              <a:rPr lang="sv-SE" sz="1000" dirty="0" smtClean="0">
                <a:latin typeface="Arial" charset="0"/>
                <a:cs typeface="Arial" charset="0"/>
              </a:rPr>
              <a:t> </a:t>
            </a:r>
            <a:r>
              <a:rPr lang="sv-SE" sz="1000" dirty="0" err="1" smtClean="0">
                <a:latin typeface="Arial" charset="0"/>
                <a:cs typeface="Arial" charset="0"/>
              </a:rPr>
              <a:t>to</a:t>
            </a:r>
            <a:r>
              <a:rPr lang="sv-SE" sz="1000" dirty="0" smtClean="0">
                <a:latin typeface="Arial" charset="0"/>
                <a:cs typeface="Arial" charset="0"/>
              </a:rPr>
              <a:t> </a:t>
            </a:r>
            <a:r>
              <a:rPr lang="sv-SE" sz="1000" dirty="0" err="1" smtClean="0">
                <a:latin typeface="Arial" charset="0"/>
                <a:cs typeface="Arial" charset="0"/>
              </a:rPr>
              <a:t>illustrate</a:t>
            </a:r>
            <a:r>
              <a:rPr lang="sv-SE" sz="1000" dirty="0" smtClean="0">
                <a:latin typeface="Arial" charset="0"/>
                <a:cs typeface="Arial" charset="0"/>
              </a:rPr>
              <a:t> </a:t>
            </a:r>
            <a:r>
              <a:rPr lang="sv-SE" sz="1000" dirty="0" err="1" smtClean="0">
                <a:latin typeface="Arial" charset="0"/>
                <a:cs typeface="Arial" charset="0"/>
              </a:rPr>
              <a:t>aspects</a:t>
            </a:r>
            <a:r>
              <a:rPr lang="sv-SE" sz="1000" dirty="0" smtClean="0">
                <a:latin typeface="Arial" charset="0"/>
                <a:cs typeface="Arial" charset="0"/>
              </a:rPr>
              <a:t> </a:t>
            </a:r>
            <a:r>
              <a:rPr lang="sv-SE" sz="1000" dirty="0" err="1" smtClean="0">
                <a:latin typeface="Arial" charset="0"/>
                <a:cs typeface="Arial" charset="0"/>
              </a:rPr>
              <a:t>of</a:t>
            </a:r>
            <a:r>
              <a:rPr lang="sv-SE" sz="1000" dirty="0" smtClean="0">
                <a:latin typeface="Arial" charset="0"/>
                <a:cs typeface="Arial" charset="0"/>
              </a:rPr>
              <a:t> </a:t>
            </a:r>
            <a:r>
              <a:rPr lang="sv-SE" sz="1000" dirty="0" err="1" smtClean="0">
                <a:latin typeface="Arial" charset="0"/>
                <a:cs typeface="Arial" charset="0"/>
              </a:rPr>
              <a:t>theory</a:t>
            </a:r>
            <a:r>
              <a:rPr lang="sv-SE" sz="1000" dirty="0" smtClean="0">
                <a:latin typeface="Arial" charset="0"/>
                <a:cs typeface="Arial" charset="0"/>
              </a:rPr>
              <a:t>. </a:t>
            </a:r>
            <a:r>
              <a:rPr lang="en-GB" sz="1000" dirty="0" smtClean="0">
                <a:latin typeface="Arial" charset="0"/>
                <a:cs typeface="Arial" charset="0"/>
              </a:rPr>
              <a:t>What students learn is inert in relation to real life. </a:t>
            </a:r>
          </a:p>
          <a:p>
            <a:pPr marL="171450" marR="0" indent="-171450" algn="l" defTabSz="914400" rtl="0" eaLnBrk="0" fontAlgn="base" latinLnBrk="0" hangingPunct="0">
              <a:lnSpc>
                <a:spcPct val="100000"/>
              </a:lnSpc>
              <a:spcBef>
                <a:spcPct val="0"/>
              </a:spcBef>
              <a:spcAft>
                <a:spcPct val="0"/>
              </a:spcAft>
              <a:buClrTx/>
              <a:buSzTx/>
              <a:buFont typeface="Arial"/>
              <a:buChar char="•"/>
              <a:tabLst/>
              <a:defRPr/>
            </a:pPr>
            <a:r>
              <a:rPr lang="en-GB" sz="1000" dirty="0" smtClean="0">
                <a:latin typeface="Arial" charset="0"/>
                <a:cs typeface="Arial" charset="0"/>
              </a:rPr>
              <a:t>Courses and faculty are organised into disciplinary silos, real problems outside everyone’s responsibility (cross disciplinary boundaries).</a:t>
            </a:r>
          </a:p>
          <a:p>
            <a:pPr marL="171450" marR="0" indent="-171450" algn="l" defTabSz="914400" rtl="0" eaLnBrk="0" fontAlgn="base" latinLnBrk="0" hangingPunct="0">
              <a:lnSpc>
                <a:spcPct val="100000"/>
              </a:lnSpc>
              <a:spcBef>
                <a:spcPct val="0"/>
              </a:spcBef>
              <a:spcAft>
                <a:spcPct val="0"/>
              </a:spcAft>
              <a:buClrTx/>
              <a:buSzTx/>
              <a:buFont typeface="Arial"/>
              <a:buChar char="•"/>
              <a:tabLst/>
              <a:defRPr/>
            </a:pPr>
            <a:r>
              <a:rPr lang="en-GB" sz="1000" dirty="0" smtClean="0">
                <a:latin typeface="Arial" charset="0"/>
                <a:cs typeface="Arial" charset="0"/>
              </a:rPr>
              <a:t>Science and technology: important but limited role in practical problems – like making defensible</a:t>
            </a:r>
            <a:r>
              <a:rPr lang="en-GB" sz="1000" baseline="0" dirty="0" smtClean="0">
                <a:latin typeface="Arial" charset="0"/>
                <a:cs typeface="Arial" charset="0"/>
              </a:rPr>
              <a:t> decisions, </a:t>
            </a:r>
            <a:r>
              <a:rPr lang="en-GB" sz="1000" dirty="0" smtClean="0">
                <a:latin typeface="Arial" charset="0"/>
                <a:cs typeface="Arial" charset="0"/>
              </a:rPr>
              <a:t>the route for an oil pipeline… (Roberts</a:t>
            </a:r>
            <a:r>
              <a:rPr lang="en-GB" sz="1000" baseline="0" dirty="0" smtClean="0">
                <a:latin typeface="Arial" charset="0"/>
                <a:cs typeface="Arial" charset="0"/>
              </a:rPr>
              <a:t> 1982)</a:t>
            </a:r>
          </a:p>
          <a:p>
            <a:pPr marL="171450" marR="0" indent="-171450" algn="l" defTabSz="914400" rtl="0" eaLnBrk="0" fontAlgn="base" latinLnBrk="0" hangingPunct="0">
              <a:lnSpc>
                <a:spcPct val="100000"/>
              </a:lnSpc>
              <a:spcBef>
                <a:spcPct val="0"/>
              </a:spcBef>
              <a:spcAft>
                <a:spcPct val="0"/>
              </a:spcAft>
              <a:buClrTx/>
              <a:buSzTx/>
              <a:buFont typeface="Arial"/>
              <a:buChar char="•"/>
              <a:tabLst/>
              <a:defRPr/>
            </a:pPr>
            <a:r>
              <a:rPr lang="en-GB" sz="1000" dirty="0" smtClean="0">
                <a:latin typeface="Arial" charset="0"/>
                <a:cs typeface="Arial" charset="0"/>
              </a:rPr>
              <a:t>students encounter a “real-life” problem, want to define away everything that is not technical, (Hughes)</a:t>
            </a:r>
          </a:p>
          <a:p>
            <a:pPr marL="171450" marR="0" indent="-171450" algn="l" defTabSz="914400" rtl="0" eaLnBrk="0" fontAlgn="base" latinLnBrk="0" hangingPunct="0">
              <a:lnSpc>
                <a:spcPct val="100000"/>
              </a:lnSpc>
              <a:spcBef>
                <a:spcPct val="0"/>
              </a:spcBef>
              <a:spcAft>
                <a:spcPct val="0"/>
              </a:spcAft>
              <a:buClrTx/>
              <a:buSzTx/>
              <a:buFont typeface="Arial"/>
              <a:buChar char="•"/>
              <a:tabLst/>
              <a:defRPr/>
            </a:pPr>
            <a:r>
              <a:rPr lang="en-GB" sz="1000" dirty="0" smtClean="0">
                <a:latin typeface="Arial" charset="0"/>
                <a:cs typeface="Arial" charset="0"/>
              </a:rPr>
              <a:t>Students are not comfortable in translating between physical reality and models, and in understanding the implications of manipulations. We need students to have one foot in the analysis of models and the other foot in the physical reality. The relationship between model and reality is what engineering is fundamentally based on. </a:t>
            </a:r>
            <a:endParaRPr lang="sv-SE" sz="1000" dirty="0" smtClean="0">
              <a:latin typeface="Arial" charset="0"/>
              <a:cs typeface="Arial" charset="0"/>
            </a:endParaRPr>
          </a:p>
          <a:p>
            <a:pPr>
              <a:spcBef>
                <a:spcPct val="0"/>
              </a:spcBef>
            </a:pPr>
            <a:endParaRPr lang="sv-SE" sz="1000" dirty="0" smtClean="0">
              <a:latin typeface="Arial" charset="0"/>
              <a:cs typeface="Arial" charset="0"/>
            </a:endParaRPr>
          </a:p>
          <a:p>
            <a:pPr>
              <a:spcBef>
                <a:spcPct val="0"/>
              </a:spcBef>
            </a:pPr>
            <a:endParaRPr lang="sv-SE" sz="1000" dirty="0" smtClean="0">
              <a:latin typeface="Arial" charset="0"/>
              <a:cs typeface="Arial" charset="0"/>
            </a:endParaRPr>
          </a:p>
          <a:p>
            <a:pPr>
              <a:spcBef>
                <a:spcPct val="0"/>
              </a:spcBef>
            </a:pPr>
            <a:endParaRPr lang="sv-SE" sz="1000" dirty="0" smtClean="0">
              <a:latin typeface="Arial" charset="0"/>
              <a:cs typeface="Arial" charset="0"/>
            </a:endParaRPr>
          </a:p>
          <a:p>
            <a:pPr>
              <a:spcBef>
                <a:spcPct val="0"/>
              </a:spcBef>
            </a:pPr>
            <a:endParaRPr lang="sv-SE" sz="1000" dirty="0" smtClean="0">
              <a:latin typeface="Arial" charset="0"/>
              <a:cs typeface="Arial" charset="0"/>
            </a:endParaRPr>
          </a:p>
        </p:txBody>
      </p:sp>
      <p:sp>
        <p:nvSpPr>
          <p:cNvPr id="8192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D9CBDB1-FF37-4153-8157-819F6AF5B886}" type="slidenum">
              <a:rPr lang="sv-SE" sz="1200">
                <a:solidFill>
                  <a:srgbClr val="000000"/>
                </a:solidFill>
                <a:latin typeface="Arial" charset="0"/>
              </a:rPr>
              <a:pPr algn="r"/>
              <a:t>5</a:t>
            </a:fld>
            <a:endParaRPr lang="sv-SE" sz="1200">
              <a:solidFill>
                <a:srgbClr val="000000"/>
              </a:solidFill>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sv-SE" dirty="0" err="1" smtClean="0"/>
              <a:t>they</a:t>
            </a:r>
            <a:r>
              <a:rPr lang="sv-SE" dirty="0" smtClean="0"/>
              <a:t> </a:t>
            </a:r>
            <a:r>
              <a:rPr lang="sv-SE" dirty="0" err="1" smtClean="0"/>
              <a:t>are</a:t>
            </a:r>
            <a:r>
              <a:rPr lang="sv-SE" dirty="0" smtClean="0"/>
              <a:t> as </a:t>
            </a:r>
            <a:r>
              <a:rPr lang="sv-SE" dirty="0" err="1" smtClean="0"/>
              <a:t>much</a:t>
            </a:r>
            <a:r>
              <a:rPr lang="sv-SE" dirty="0" smtClean="0"/>
              <a:t> </a:t>
            </a:r>
            <a:r>
              <a:rPr lang="sv-SE" dirty="0" err="1" smtClean="0"/>
              <a:t>learning</a:t>
            </a:r>
            <a:r>
              <a:rPr lang="sv-SE" dirty="0" smtClean="0"/>
              <a:t> </a:t>
            </a:r>
            <a:r>
              <a:rPr lang="sv-SE" dirty="0" err="1" smtClean="0"/>
              <a:t>outcomes</a:t>
            </a:r>
            <a:r>
              <a:rPr lang="sv-SE" dirty="0" smtClean="0"/>
              <a:t> for </a:t>
            </a:r>
            <a:r>
              <a:rPr lang="sv-SE" dirty="0" err="1" smtClean="0"/>
              <a:t>subject</a:t>
            </a:r>
            <a:endParaRPr lang="sv-SE" dirty="0" smtClean="0"/>
          </a:p>
          <a:p>
            <a:pPr marL="171450" indent="-171450">
              <a:spcBef>
                <a:spcPct val="0"/>
              </a:spcBef>
              <a:buFontTx/>
              <a:buChar char="-"/>
            </a:pPr>
            <a:r>
              <a:rPr lang="sv-SE" dirty="0" err="1" smtClean="0"/>
              <a:t>Impossible</a:t>
            </a:r>
            <a:r>
              <a:rPr lang="sv-SE" dirty="0" smtClean="0"/>
              <a:t> </a:t>
            </a:r>
            <a:r>
              <a:rPr lang="sv-SE" dirty="0" err="1" smtClean="0"/>
              <a:t>see</a:t>
            </a:r>
            <a:r>
              <a:rPr lang="sv-SE" dirty="0" smtClean="0"/>
              <a:t> </a:t>
            </a:r>
            <a:r>
              <a:rPr lang="sv-SE" dirty="0" err="1" smtClean="0"/>
              <a:t>where</a:t>
            </a:r>
            <a:r>
              <a:rPr lang="sv-SE" dirty="0" smtClean="0"/>
              <a:t> the </a:t>
            </a:r>
            <a:r>
              <a:rPr lang="sv-SE" dirty="0" err="1" smtClean="0"/>
              <a:t>skill</a:t>
            </a:r>
            <a:r>
              <a:rPr lang="sv-SE" dirty="0" smtClean="0"/>
              <a:t> </a:t>
            </a:r>
            <a:r>
              <a:rPr lang="sv-SE" dirty="0" err="1" smtClean="0"/>
              <a:t>ends</a:t>
            </a:r>
            <a:r>
              <a:rPr lang="sv-SE" dirty="0" smtClean="0"/>
              <a:t> and the </a:t>
            </a:r>
            <a:r>
              <a:rPr lang="sv-SE" dirty="0" err="1" smtClean="0"/>
              <a:t>technical</a:t>
            </a:r>
            <a:r>
              <a:rPr lang="sv-SE" dirty="0" smtClean="0"/>
              <a:t> </a:t>
            </a:r>
            <a:r>
              <a:rPr lang="sv-SE" dirty="0" err="1" smtClean="0"/>
              <a:t>knowledge</a:t>
            </a:r>
            <a:r>
              <a:rPr lang="sv-SE" dirty="0" smtClean="0"/>
              <a:t> starts</a:t>
            </a:r>
          </a:p>
          <a:p>
            <a:pPr marL="171450" indent="-171450">
              <a:spcBef>
                <a:spcPct val="0"/>
              </a:spcBef>
              <a:buFontTx/>
              <a:buChar char="-"/>
            </a:pPr>
            <a:r>
              <a:rPr lang="sv-SE" dirty="0" smtClean="0"/>
              <a:t>students express and </a:t>
            </a:r>
            <a:r>
              <a:rPr lang="sv-SE" dirty="0" err="1" smtClean="0"/>
              <a:t>apply</a:t>
            </a:r>
            <a:r>
              <a:rPr lang="sv-SE" dirty="0" smtClean="0"/>
              <a:t> </a:t>
            </a:r>
            <a:r>
              <a:rPr lang="sv-SE" dirty="0" err="1" smtClean="0"/>
              <a:t>content</a:t>
            </a:r>
            <a:r>
              <a:rPr lang="sv-SE" dirty="0" smtClean="0"/>
              <a:t> –</a:t>
            </a:r>
            <a:r>
              <a:rPr lang="sv-SE" dirty="0" err="1" smtClean="0"/>
              <a:t>working</a:t>
            </a:r>
            <a:r>
              <a:rPr lang="sv-SE" dirty="0" smtClean="0"/>
              <a:t> </a:t>
            </a:r>
            <a:r>
              <a:rPr lang="sv-SE" dirty="0" err="1" smtClean="0"/>
              <a:t>understanding</a:t>
            </a:r>
            <a:endParaRPr lang="sv-SE" dirty="0" smtClean="0"/>
          </a:p>
          <a:p>
            <a:pPr marL="171450" indent="-171450">
              <a:spcBef>
                <a:spcPct val="0"/>
              </a:spcBef>
              <a:buFontTx/>
              <a:buChar char="-"/>
            </a:pPr>
            <a:r>
              <a:rPr lang="sv-SE" dirty="0" smtClean="0"/>
              <a:t>DROOLING WITH TECHNICAL CONTENT</a:t>
            </a:r>
          </a:p>
          <a:p>
            <a:pPr marL="171450" indent="-171450">
              <a:spcBef>
                <a:spcPct val="0"/>
              </a:spcBef>
              <a:buFontTx/>
              <a:buChar char="-"/>
            </a:pPr>
            <a:r>
              <a:rPr lang="sv-SE" dirty="0" err="1" smtClean="0"/>
              <a:t>Skills</a:t>
            </a:r>
            <a:r>
              <a:rPr lang="sv-SE" dirty="0" smtClean="0"/>
              <a:t> and </a:t>
            </a:r>
            <a:r>
              <a:rPr lang="sv-SE" dirty="0" err="1" smtClean="0"/>
              <a:t>knowledge</a:t>
            </a:r>
            <a:r>
              <a:rPr lang="sv-SE" dirty="0" smtClean="0"/>
              <a:t> </a:t>
            </a:r>
            <a:r>
              <a:rPr lang="sv-SE" dirty="0" err="1" smtClean="0"/>
              <a:t>give</a:t>
            </a:r>
            <a:r>
              <a:rPr lang="sv-SE" dirty="0" smtClean="0"/>
              <a:t> </a:t>
            </a:r>
            <a:r>
              <a:rPr lang="sv-SE" dirty="0" err="1" smtClean="0"/>
              <a:t>each</a:t>
            </a:r>
            <a:r>
              <a:rPr lang="sv-SE" dirty="0" smtClean="0"/>
              <a:t> </a:t>
            </a:r>
            <a:r>
              <a:rPr lang="sv-SE" dirty="0" err="1" smtClean="0"/>
              <a:t>other</a:t>
            </a:r>
            <a:r>
              <a:rPr lang="sv-SE" dirty="0" smtClean="0"/>
              <a:t> </a:t>
            </a:r>
            <a:r>
              <a:rPr lang="sv-SE" dirty="0" err="1" smtClean="0"/>
              <a:t>meaning</a:t>
            </a:r>
            <a:endParaRPr lang="sv-SE" dirty="0" smtClean="0"/>
          </a:p>
          <a:p>
            <a:pPr marL="171450" indent="-171450">
              <a:spcBef>
                <a:spcPct val="0"/>
              </a:spcBef>
              <a:buFontTx/>
              <a:buChar char="-"/>
            </a:pPr>
            <a:r>
              <a:rPr lang="sv-SE" dirty="0" err="1" smtClean="0"/>
              <a:t>engineering</a:t>
            </a:r>
            <a:r>
              <a:rPr lang="sv-SE" dirty="0" smtClean="0"/>
              <a:t> </a:t>
            </a:r>
            <a:r>
              <a:rPr lang="sv-SE" dirty="0" err="1" smtClean="0"/>
              <a:t>faculty</a:t>
            </a:r>
            <a:r>
              <a:rPr lang="sv-SE" dirty="0" smtClean="0"/>
              <a:t> </a:t>
            </a:r>
            <a:r>
              <a:rPr lang="sv-SE" dirty="0" err="1" smtClean="0"/>
              <a:t>have</a:t>
            </a:r>
            <a:r>
              <a:rPr lang="sv-SE" dirty="0" smtClean="0"/>
              <a:t> </a:t>
            </a:r>
            <a:r>
              <a:rPr lang="sv-SE" dirty="0" err="1" smtClean="0"/>
              <a:t>to</a:t>
            </a:r>
            <a:r>
              <a:rPr lang="sv-SE" dirty="0" smtClean="0"/>
              <a:t> </a:t>
            </a:r>
            <a:r>
              <a:rPr lang="sv-SE" dirty="0" err="1" smtClean="0"/>
              <a:t>teach</a:t>
            </a:r>
            <a:r>
              <a:rPr lang="sv-SE" dirty="0" smtClean="0"/>
              <a:t> </a:t>
            </a:r>
            <a:r>
              <a:rPr lang="sv-SE" dirty="0" err="1" smtClean="0"/>
              <a:t>this</a:t>
            </a:r>
            <a:r>
              <a:rPr lang="sv-SE" dirty="0" smtClean="0"/>
              <a:t>. </a:t>
            </a:r>
            <a:r>
              <a:rPr lang="sv-SE" dirty="0" err="1" smtClean="0"/>
              <a:t>communication</a:t>
            </a:r>
            <a:r>
              <a:rPr lang="sv-SE" dirty="0" smtClean="0"/>
              <a:t> experts </a:t>
            </a:r>
            <a:r>
              <a:rPr lang="sv-SE" dirty="0" err="1" smtClean="0"/>
              <a:t>can</a:t>
            </a:r>
            <a:r>
              <a:rPr lang="sv-SE" dirty="0" smtClean="0"/>
              <a:t> </a:t>
            </a:r>
            <a:r>
              <a:rPr lang="sv-SE" dirty="0" err="1" smtClean="0"/>
              <a:t>help</a:t>
            </a:r>
            <a:r>
              <a:rPr lang="sv-SE" dirty="0" smtClean="0"/>
              <a:t> </a:t>
            </a:r>
            <a:r>
              <a:rPr lang="sv-SE" dirty="0" err="1" smtClean="0"/>
              <a:t>faculty</a:t>
            </a:r>
            <a:r>
              <a:rPr lang="sv-SE" dirty="0" smtClean="0"/>
              <a:t> </a:t>
            </a:r>
            <a:r>
              <a:rPr lang="sv-SE" dirty="0" err="1" smtClean="0"/>
              <a:t>with</a:t>
            </a:r>
            <a:r>
              <a:rPr lang="sv-SE" dirty="0" smtClean="0"/>
              <a:t> </a:t>
            </a:r>
            <a:r>
              <a:rPr lang="sv-SE" dirty="0" err="1" smtClean="0"/>
              <a:t>course</a:t>
            </a:r>
            <a:r>
              <a:rPr lang="sv-SE" dirty="0" smtClean="0"/>
              <a:t> </a:t>
            </a:r>
            <a:r>
              <a:rPr lang="sv-SE" dirty="0" err="1" smtClean="0"/>
              <a:t>development</a:t>
            </a:r>
            <a:r>
              <a:rPr lang="sv-SE" dirty="0" smtClean="0"/>
              <a:t>, </a:t>
            </a:r>
            <a:r>
              <a:rPr lang="sv-SE" dirty="0" err="1" smtClean="0"/>
              <a:t>cost-effective</a:t>
            </a:r>
            <a:r>
              <a:rPr lang="sv-SE" dirty="0" smtClean="0"/>
              <a:t> feedback</a:t>
            </a:r>
          </a:p>
        </p:txBody>
      </p:sp>
      <p:sp>
        <p:nvSpPr>
          <p:cNvPr id="9523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99816D0-4FBB-4D40-BE01-D0E1069B4007}" type="slidenum">
              <a:rPr lang="sv-SE" sz="1200">
                <a:solidFill>
                  <a:prstClr val="black"/>
                </a:solidFill>
                <a:latin typeface="Arial" charset="0"/>
              </a:rPr>
              <a:pPr algn="r"/>
              <a:t>30</a:t>
            </a:fld>
            <a:endParaRPr lang="sv-SE" sz="1200">
              <a:solidFill>
                <a:prstClr val="black"/>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EC83A6B0-BA83-41B6-ABD3-BAF6627A84D0}" type="slidenum">
              <a:rPr lang="en-US">
                <a:solidFill>
                  <a:srgbClr val="000000"/>
                </a:solidFill>
              </a:rPr>
              <a:pPr/>
              <a:t>31</a:t>
            </a:fld>
            <a:endParaRPr lang="en-US">
              <a:solidFill>
                <a:srgbClr val="000000"/>
              </a:solidFill>
            </a:endParaRPr>
          </a:p>
        </p:txBody>
      </p:sp>
      <p:sp>
        <p:nvSpPr>
          <p:cNvPr id="123907" name="Rectangle 7"/>
          <p:cNvSpPr txBox="1">
            <a:spLocks noGrp="1" noChangeArrowheads="1"/>
          </p:cNvSpPr>
          <p:nvPr/>
        </p:nvSpPr>
        <p:spPr bwMode="auto">
          <a:xfrm>
            <a:off x="3885996" y="8687298"/>
            <a:ext cx="2972004" cy="456704"/>
          </a:xfrm>
          <a:prstGeom prst="rect">
            <a:avLst/>
          </a:prstGeom>
          <a:noFill/>
          <a:ln w="9525">
            <a:noFill/>
            <a:miter lim="800000"/>
            <a:headEnd/>
            <a:tailEnd/>
          </a:ln>
        </p:spPr>
        <p:txBody>
          <a:bodyPr lIns="89212" tIns="44606" rIns="89212" bIns="44606" anchor="b"/>
          <a:lstStyle/>
          <a:p>
            <a:pPr algn="r" defTabSz="892362" eaLnBrk="0" hangingPunct="0"/>
            <a:fld id="{762A490E-901E-49E1-A6C7-17369016BD3C}" type="slidenum">
              <a:rPr lang="en-US" sz="1200">
                <a:solidFill>
                  <a:srgbClr val="000000"/>
                </a:solidFill>
                <a:latin typeface="Times" charset="0"/>
                <a:cs typeface="Arial" pitchFamily="34" charset="0"/>
              </a:rPr>
              <a:pPr algn="r" defTabSz="892362" eaLnBrk="0" hangingPunct="0"/>
              <a:t>31</a:t>
            </a:fld>
            <a:endParaRPr lang="en-US" sz="1200">
              <a:solidFill>
                <a:srgbClr val="000000"/>
              </a:solidFill>
              <a:latin typeface="Times" charset="0"/>
              <a:cs typeface="Arial" pitchFamily="34" charset="0"/>
            </a:endParaRPr>
          </a:p>
        </p:txBody>
      </p:sp>
      <p:sp>
        <p:nvSpPr>
          <p:cNvPr id="123908" name="Rectangle 2"/>
          <p:cNvSpPr>
            <a:spLocks noGrp="1" noRot="1" noChangeAspect="1" noChangeArrowheads="1" noTextEdit="1"/>
          </p:cNvSpPr>
          <p:nvPr>
            <p:ph type="sldImg"/>
          </p:nvPr>
        </p:nvSpPr>
        <p:spPr>
          <a:xfrm>
            <a:off x="1143000" y="685800"/>
            <a:ext cx="4575175" cy="3430588"/>
          </a:xfrm>
          <a:ln/>
        </p:spPr>
      </p:sp>
      <p:sp>
        <p:nvSpPr>
          <p:cNvPr id="123909" name="Rectangle 3"/>
          <p:cNvSpPr>
            <a:spLocks noGrp="1" noChangeArrowheads="1"/>
          </p:cNvSpPr>
          <p:nvPr>
            <p:ph type="body" idx="1"/>
          </p:nvPr>
        </p:nvSpPr>
        <p:spPr>
          <a:noFill/>
          <a:ln/>
        </p:spPr>
        <p:txBody>
          <a:bodyPr lIns="89212" tIns="44606" rIns="89212" bIns="44606"/>
          <a:lstStyle/>
          <a:p>
            <a:pPr eaLnBrk="1" hangingPunct="1"/>
            <a:endParaRPr lang="sv-SE"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9228" tIns="44614" rIns="89228" bIns="44614" anchor="b"/>
          <a:lstStyle/>
          <a:p>
            <a:pPr algn="r" defTabSz="892175"/>
            <a:fld id="{1763AB10-DCC3-4E8F-8C25-8DA95C8E4B0D}" type="slidenum">
              <a:rPr lang="en-US" sz="1200">
                <a:solidFill>
                  <a:srgbClr val="000000"/>
                </a:solidFill>
                <a:latin typeface="Arial" charset="0"/>
              </a:rPr>
              <a:pPr algn="r" defTabSz="892175"/>
              <a:t>34</a:t>
            </a:fld>
            <a:endParaRPr lang="en-US" sz="1200">
              <a:solidFill>
                <a:srgbClr val="000000"/>
              </a:solidFill>
              <a:latin typeface="Arial" charset="0"/>
            </a:endParaRPr>
          </a:p>
        </p:txBody>
      </p:sp>
      <p:sp>
        <p:nvSpPr>
          <p:cNvPr id="1126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9220" tIns="44610" rIns="89220" bIns="44610" anchor="b"/>
          <a:lstStyle/>
          <a:p>
            <a:pPr algn="r" defTabSz="844550"/>
            <a:fld id="{B5B65B19-8C21-448F-89ED-957DAE7F8C64}" type="slidenum">
              <a:rPr lang="en-US" sz="1200">
                <a:solidFill>
                  <a:srgbClr val="000000"/>
                </a:solidFill>
                <a:latin typeface="Verdana" pitchFamily="34" charset="0"/>
              </a:rPr>
              <a:pPr algn="r" defTabSz="844550"/>
              <a:t>34</a:t>
            </a:fld>
            <a:endParaRPr lang="en-US" sz="1200">
              <a:solidFill>
                <a:srgbClr val="000000"/>
              </a:solidFill>
              <a:latin typeface="Verdana" pitchFamily="34" charset="0"/>
            </a:endParaRPr>
          </a:p>
        </p:txBody>
      </p:sp>
      <p:sp>
        <p:nvSpPr>
          <p:cNvPr id="112643"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p:spPr>
      </p:sp>
      <p:sp>
        <p:nvSpPr>
          <p:cNvPr id="112644" name="Rectangle 3"/>
          <p:cNvSpPr>
            <a:spLocks noGrp="1" noChangeArrowheads="1"/>
          </p:cNvSpPr>
          <p:nvPr>
            <p:ph type="body" idx="1"/>
          </p:nvPr>
        </p:nvSpPr>
        <p:spPr bwMode="auto">
          <a:xfrm>
            <a:off x="914400" y="4344988"/>
            <a:ext cx="5029200" cy="4113212"/>
          </a:xfrm>
          <a:noFill/>
        </p:spPr>
        <p:txBody>
          <a:bodyPr wrap="square" lIns="89220" tIns="44610" rIns="89220" bIns="44610" numCol="1" anchor="t" anchorCtr="0" compatLnSpc="1">
            <a:prstTxWarp prst="textNoShape">
              <a:avLst/>
            </a:prstTxWarp>
          </a:bodyPr>
          <a:lstStyle/>
          <a:p>
            <a:pPr>
              <a:buFontTx/>
              <a:buChar char="-"/>
            </a:pPr>
            <a:r>
              <a:rPr lang="en-US" dirty="0" smtClean="0"/>
              <a:t>Disciplinary knowledge is necessary but not sufficient</a:t>
            </a:r>
            <a:r>
              <a:rPr lang="en-US" baseline="0" dirty="0" smtClean="0"/>
              <a:t> - t</a:t>
            </a:r>
            <a:r>
              <a:rPr lang="en-US" dirty="0" smtClean="0"/>
              <a:t>he solution cannot be found in solid mechanics book</a:t>
            </a:r>
          </a:p>
          <a:p>
            <a:pPr eaLnBrk="1" hangingPunct="1">
              <a:buFontTx/>
              <a:buChar char="•"/>
            </a:pPr>
            <a:r>
              <a:rPr lang="sv-SE" dirty="0" smtClean="0"/>
              <a:t>Solutions</a:t>
            </a:r>
            <a:r>
              <a:rPr lang="sv-SE" baseline="0" dirty="0" smtClean="0"/>
              <a:t> must be </a:t>
            </a:r>
            <a:r>
              <a:rPr lang="sv-SE" baseline="0" dirty="0" err="1" smtClean="0"/>
              <a:t>possible</a:t>
            </a:r>
            <a:r>
              <a:rPr lang="sv-SE" baseline="0" dirty="0" smtClean="0"/>
              <a:t> </a:t>
            </a:r>
            <a:r>
              <a:rPr lang="sv-SE" baseline="0" dirty="0" err="1" smtClean="0"/>
              <a:t>to</a:t>
            </a:r>
            <a:r>
              <a:rPr lang="sv-SE" baseline="0" dirty="0" smtClean="0"/>
              <a:t> </a:t>
            </a:r>
            <a:r>
              <a:rPr lang="sv-SE" baseline="0" dirty="0" err="1" smtClean="0"/>
              <a:t>implement</a:t>
            </a:r>
            <a:r>
              <a:rPr lang="sv-SE" baseline="0" dirty="0" smtClean="0"/>
              <a:t>: not an </a:t>
            </a:r>
            <a:r>
              <a:rPr lang="sv-SE" baseline="0" dirty="0" err="1" smtClean="0"/>
              <a:t>idealized</a:t>
            </a:r>
            <a:r>
              <a:rPr lang="sv-SE" baseline="0" dirty="0" smtClean="0"/>
              <a:t> </a:t>
            </a:r>
            <a:r>
              <a:rPr lang="sv-SE" baseline="0" dirty="0" err="1" smtClean="0"/>
              <a:t>world</a:t>
            </a:r>
            <a:r>
              <a:rPr lang="sv-SE" baseline="0" dirty="0" smtClean="0"/>
              <a:t> (</a:t>
            </a:r>
            <a:r>
              <a:rPr lang="sv-SE" baseline="0" dirty="0" err="1" smtClean="0"/>
              <a:t>f</a:t>
            </a:r>
            <a:r>
              <a:rPr lang="sv-SE" dirty="0" err="1" smtClean="0"/>
              <a:t>riction</a:t>
            </a:r>
            <a:r>
              <a:rPr lang="sv-SE" dirty="0" smtClean="0"/>
              <a:t>,</a:t>
            </a:r>
            <a:r>
              <a:rPr lang="sv-SE" baseline="0" dirty="0" smtClean="0"/>
              <a:t> air </a:t>
            </a:r>
            <a:r>
              <a:rPr lang="sv-SE" baseline="0" dirty="0" err="1" smtClean="0"/>
              <a:t>resistance</a:t>
            </a:r>
            <a:r>
              <a:rPr lang="sv-SE" baseline="0" dirty="0" smtClean="0"/>
              <a:t>, n</a:t>
            </a:r>
            <a:r>
              <a:rPr lang="sv-SE" dirty="0" smtClean="0"/>
              <a:t>o </a:t>
            </a:r>
            <a:r>
              <a:rPr lang="sv-SE" dirty="0" err="1" smtClean="0"/>
              <a:t>infinitely</a:t>
            </a:r>
            <a:r>
              <a:rPr lang="sv-SE" dirty="0" smtClean="0"/>
              <a:t> strong </a:t>
            </a:r>
            <a:r>
              <a:rPr lang="sv-SE" dirty="0" err="1" smtClean="0"/>
              <a:t>glue</a:t>
            </a:r>
            <a:r>
              <a:rPr lang="sv-SE" dirty="0" smtClean="0"/>
              <a:t>)</a:t>
            </a:r>
          </a:p>
          <a:p>
            <a:pPr marL="171450" indent="-171450" eaLnBrk="1" hangingPunct="1">
              <a:buFontTx/>
              <a:buChar char="-"/>
            </a:pPr>
            <a:r>
              <a:rPr lang="sv-SE" dirty="0" smtClean="0"/>
              <a:t>The </a:t>
            </a:r>
            <a:r>
              <a:rPr lang="sv-SE" dirty="0" err="1" smtClean="0"/>
              <a:t>routing</a:t>
            </a:r>
            <a:r>
              <a:rPr lang="sv-SE" dirty="0" smtClean="0"/>
              <a:t> </a:t>
            </a:r>
            <a:r>
              <a:rPr lang="sv-SE" dirty="0" err="1" smtClean="0"/>
              <a:t>of</a:t>
            </a:r>
            <a:r>
              <a:rPr lang="sv-SE" dirty="0" smtClean="0"/>
              <a:t> an </a:t>
            </a:r>
            <a:r>
              <a:rPr lang="sv-SE" dirty="0" err="1" smtClean="0"/>
              <a:t>oil</a:t>
            </a:r>
            <a:r>
              <a:rPr lang="sv-SE" dirty="0" smtClean="0"/>
              <a:t> pipeline… Science, </a:t>
            </a:r>
            <a:r>
              <a:rPr lang="sv-SE" dirty="0" err="1" smtClean="0"/>
              <a:t>Technology</a:t>
            </a:r>
            <a:r>
              <a:rPr lang="sv-SE" dirty="0" smtClean="0"/>
              <a:t> and </a:t>
            </a:r>
            <a:r>
              <a:rPr lang="sv-SE" dirty="0" err="1" smtClean="0"/>
              <a:t>Decisions</a:t>
            </a:r>
            <a:endParaRPr lang="sv-SE" dirty="0" smtClean="0"/>
          </a:p>
          <a:p>
            <a:pPr marL="171450" indent="-171450" eaLnBrk="1" hangingPunct="1">
              <a:buFontTx/>
              <a:buChar char="-"/>
            </a:pPr>
            <a:r>
              <a:rPr lang="sv-SE" dirty="0" smtClean="0"/>
              <a:t>Maria Montessori</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9228" tIns="44614" rIns="89228" bIns="44614" anchor="b"/>
          <a:lstStyle/>
          <a:p>
            <a:pPr algn="r" defTabSz="892175"/>
            <a:fld id="{5E69EC7D-0CE7-40EA-9C87-C575BACB5484}" type="slidenum">
              <a:rPr lang="en-US" sz="1200">
                <a:solidFill>
                  <a:srgbClr val="000000"/>
                </a:solidFill>
                <a:latin typeface="Verdana" pitchFamily="34" charset="0"/>
              </a:rPr>
              <a:pPr algn="r" defTabSz="892175"/>
              <a:t>35</a:t>
            </a:fld>
            <a:endParaRPr lang="en-US" sz="1200">
              <a:solidFill>
                <a:srgbClr val="000000"/>
              </a:solidFill>
              <a:latin typeface="Verdana" pitchFamily="34" charset="0"/>
            </a:endParaRPr>
          </a:p>
        </p:txBody>
      </p:sp>
      <p:sp>
        <p:nvSpPr>
          <p:cNvPr id="118786" name="Rectangle 1026"/>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p:spPr>
      </p:sp>
      <p:sp>
        <p:nvSpPr>
          <p:cNvPr id="118787" name="Rectangle 1027"/>
          <p:cNvSpPr>
            <a:spLocks noGrp="1" noChangeArrowheads="1"/>
          </p:cNvSpPr>
          <p:nvPr>
            <p:ph type="body" idx="1"/>
          </p:nvPr>
        </p:nvSpPr>
        <p:spPr bwMode="auto">
          <a:xfrm>
            <a:off x="914400" y="4343400"/>
            <a:ext cx="5029200" cy="4114800"/>
          </a:xfrm>
          <a:noFill/>
        </p:spPr>
        <p:txBody>
          <a:bodyPr wrap="square" lIns="89228" tIns="44614" rIns="89228" bIns="44614" numCol="1" anchor="t" anchorCtr="0" compatLnSpc="1">
            <a:prstTxWarp prst="textNoShape">
              <a:avLst/>
            </a:prstTxWarp>
          </a:bodyPr>
          <a:lstStyle/>
          <a:p>
            <a:pPr eaLnBrk="1" hangingPunct="1"/>
            <a:endParaRPr lang="sv-SE" smtClean="0">
              <a:latin typeface="Verdana"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9228" tIns="44614" rIns="89228" bIns="44614" anchor="b"/>
          <a:lstStyle/>
          <a:p>
            <a:pPr algn="r" defTabSz="892175"/>
            <a:fld id="{7E13144F-0C28-4B8C-B5CB-5FEEA6CC1A3F}" type="slidenum">
              <a:rPr lang="en-US" sz="1200">
                <a:solidFill>
                  <a:srgbClr val="000000"/>
                </a:solidFill>
                <a:latin typeface="Arial" charset="0"/>
              </a:rPr>
              <a:pPr algn="r" defTabSz="892175"/>
              <a:t>36</a:t>
            </a:fld>
            <a:endParaRPr lang="en-US" sz="1200">
              <a:solidFill>
                <a:srgbClr val="000000"/>
              </a:solidFill>
              <a:latin typeface="Arial" charset="0"/>
            </a:endParaRPr>
          </a:p>
        </p:txBody>
      </p:sp>
      <p:sp>
        <p:nvSpPr>
          <p:cNvPr id="1208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3" tIns="45712" rIns="91423" bIns="45712" anchor="b"/>
          <a:lstStyle/>
          <a:p>
            <a:pPr algn="r" defTabSz="844550"/>
            <a:fld id="{187250CA-7BB1-4572-9760-1C9A7719A7C3}" type="slidenum">
              <a:rPr lang="en-US" sz="1200">
                <a:solidFill>
                  <a:srgbClr val="000000"/>
                </a:solidFill>
                <a:latin typeface="Verdana" pitchFamily="34" charset="0"/>
              </a:rPr>
              <a:pPr algn="r" defTabSz="844550"/>
              <a:t>36</a:t>
            </a:fld>
            <a:endParaRPr lang="en-US" sz="1200">
              <a:solidFill>
                <a:srgbClr val="000000"/>
              </a:solidFill>
              <a:latin typeface="Verdana" pitchFamily="34" charset="0"/>
            </a:endParaRPr>
          </a:p>
        </p:txBody>
      </p:sp>
      <p:sp>
        <p:nvSpPr>
          <p:cNvPr id="120835"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p:spPr>
      </p:sp>
      <p:sp>
        <p:nvSpPr>
          <p:cNvPr id="120836" name="Rectangle 3"/>
          <p:cNvSpPr>
            <a:spLocks noGrp="1" noChangeArrowheads="1"/>
          </p:cNvSpPr>
          <p:nvPr>
            <p:ph type="body" idx="1"/>
          </p:nvPr>
        </p:nvSpPr>
        <p:spPr bwMode="auto">
          <a:xfrm>
            <a:off x="914400" y="4343400"/>
            <a:ext cx="5029200" cy="4114800"/>
          </a:xfrm>
          <a:noFill/>
        </p:spPr>
        <p:txBody>
          <a:bodyPr wrap="square" lIns="91423" tIns="45712" rIns="91423" bIns="45712" numCol="1" anchor="t" anchorCtr="0" compatLnSpc="1">
            <a:prstTxWarp prst="textNoShape">
              <a:avLst/>
            </a:prstTxWarp>
          </a:bodyPr>
          <a:lstStyle/>
          <a:p>
            <a:pPr eaLnBrk="1" hangingPunct="1">
              <a:buFontTx/>
              <a:buChar char="•"/>
            </a:pPr>
            <a:r>
              <a:rPr lang="sv-SE" dirty="0" smtClean="0"/>
              <a:t> </a:t>
            </a:r>
            <a:r>
              <a:rPr lang="sv-SE" dirty="0" err="1" smtClean="0"/>
              <a:t>Engineering</a:t>
            </a:r>
            <a:r>
              <a:rPr lang="sv-SE" dirty="0" smtClean="0"/>
              <a:t> </a:t>
            </a:r>
            <a:r>
              <a:rPr lang="sv-SE" dirty="0" err="1" smtClean="0"/>
              <a:t>skills</a:t>
            </a:r>
            <a:r>
              <a:rPr lang="sv-SE" dirty="0" smtClean="0"/>
              <a:t> </a:t>
            </a:r>
            <a:r>
              <a:rPr lang="sv-SE" dirty="0" err="1" smtClean="0"/>
              <a:t>only</a:t>
            </a:r>
            <a:r>
              <a:rPr lang="sv-SE" dirty="0" smtClean="0"/>
              <a:t> – the </a:t>
            </a:r>
            <a:r>
              <a:rPr lang="sv-SE" dirty="0" err="1" smtClean="0"/>
              <a:t>most</a:t>
            </a:r>
            <a:r>
              <a:rPr lang="sv-SE" dirty="0" smtClean="0"/>
              <a:t> </a:t>
            </a:r>
            <a:r>
              <a:rPr lang="sv-SE" dirty="0" err="1" smtClean="0"/>
              <a:t>complex</a:t>
            </a:r>
            <a:r>
              <a:rPr lang="sv-SE" dirty="0" smtClean="0"/>
              <a:t> </a:t>
            </a:r>
            <a:r>
              <a:rPr lang="sv-SE" dirty="0" err="1" smtClean="0"/>
              <a:t>skills</a:t>
            </a:r>
            <a:endParaRPr lang="sv-SE" dirty="0" smtClean="0"/>
          </a:p>
          <a:p>
            <a:pPr eaLnBrk="1" hangingPunct="1">
              <a:buFontTx/>
              <a:buChar char="•"/>
            </a:pPr>
            <a:r>
              <a:rPr lang="sv-SE" dirty="0" smtClean="0"/>
              <a:t> </a:t>
            </a:r>
            <a:r>
              <a:rPr lang="sv-SE" dirty="0" err="1" smtClean="0"/>
              <a:t>Deeply</a:t>
            </a:r>
            <a:r>
              <a:rPr lang="sv-SE" dirty="0" smtClean="0"/>
              <a:t> </a:t>
            </a:r>
            <a:r>
              <a:rPr lang="sv-SE" dirty="0" err="1" smtClean="0"/>
              <a:t>embedded</a:t>
            </a:r>
            <a:r>
              <a:rPr lang="sv-SE" dirty="0" smtClean="0"/>
              <a:t> in </a:t>
            </a:r>
            <a:r>
              <a:rPr lang="sv-SE" dirty="0" err="1" smtClean="0"/>
              <a:t>technical</a:t>
            </a:r>
            <a:r>
              <a:rPr lang="sv-SE" dirty="0" smtClean="0"/>
              <a:t> </a:t>
            </a:r>
            <a:r>
              <a:rPr lang="sv-SE" dirty="0" err="1" smtClean="0"/>
              <a:t>knowledge</a:t>
            </a:r>
            <a:r>
              <a:rPr lang="sv-SE" dirty="0" smtClean="0"/>
              <a:t> (</a:t>
            </a:r>
            <a:r>
              <a:rPr lang="sv-SE" dirty="0" err="1" smtClean="0"/>
              <a:t>integrated</a:t>
            </a:r>
            <a:r>
              <a:rPr lang="sv-SE" dirty="0" smtClean="0"/>
              <a:t> </a:t>
            </a:r>
            <a:r>
              <a:rPr lang="sv-SE" dirty="0" err="1" smtClean="0"/>
              <a:t>learning</a:t>
            </a:r>
            <a:r>
              <a:rPr lang="sv-SE" dirty="0" smtClean="0"/>
              <a:t>)</a:t>
            </a:r>
          </a:p>
          <a:p>
            <a:pPr eaLnBrk="1" hangingPunct="1">
              <a:buFontTx/>
              <a:buChar char="•"/>
            </a:pPr>
            <a:r>
              <a:rPr lang="sv-SE" dirty="0" smtClean="0"/>
              <a:t> </a:t>
            </a:r>
            <a:r>
              <a:rPr lang="sv-SE" dirty="0" err="1" smtClean="0"/>
              <a:t>Includes</a:t>
            </a:r>
            <a:r>
              <a:rPr lang="sv-SE" dirty="0" smtClean="0"/>
              <a:t> integration and </a:t>
            </a:r>
            <a:r>
              <a:rPr lang="sv-SE" dirty="0" err="1" smtClean="0"/>
              <a:t>application</a:t>
            </a:r>
            <a:r>
              <a:rPr lang="sv-SE" dirty="0" smtClean="0"/>
              <a:t> </a:t>
            </a:r>
            <a:r>
              <a:rPr lang="sv-SE" dirty="0" err="1" smtClean="0"/>
              <a:t>of</a:t>
            </a:r>
            <a:r>
              <a:rPr lang="sv-SE" dirty="0" smtClean="0"/>
              <a:t> existing and new </a:t>
            </a:r>
            <a:r>
              <a:rPr lang="sv-SE" dirty="0" err="1" smtClean="0"/>
              <a:t>knowledge</a:t>
            </a:r>
            <a:r>
              <a:rPr lang="sv-SE" dirty="0" smtClean="0"/>
              <a:t> (as </a:t>
            </a:r>
            <a:r>
              <a:rPr lang="sv-SE" dirty="0" err="1" smtClean="0"/>
              <a:t>needed</a:t>
            </a:r>
            <a:r>
              <a:rPr lang="sv-SE" dirty="0" smtClean="0"/>
              <a:t> by the </a:t>
            </a:r>
            <a:r>
              <a:rPr lang="sv-SE" dirty="0" err="1" smtClean="0"/>
              <a:t>project</a:t>
            </a:r>
            <a:r>
              <a:rPr lang="sv-SE" dirty="0" smtClean="0"/>
              <a:t>)</a:t>
            </a:r>
          </a:p>
          <a:p>
            <a:pPr eaLnBrk="1" hangingPunct="1">
              <a:buFontTx/>
              <a:buChar char="•"/>
            </a:pPr>
            <a:r>
              <a:rPr lang="sv-SE" dirty="0" smtClean="0"/>
              <a:t> No </a:t>
            </a:r>
            <a:r>
              <a:rPr lang="sv-SE" dirty="0" err="1" smtClean="0"/>
              <a:t>predefined</a:t>
            </a:r>
            <a:r>
              <a:rPr lang="sv-SE" dirty="0" smtClean="0"/>
              <a:t> </a:t>
            </a:r>
            <a:r>
              <a:rPr lang="sv-SE" dirty="0" err="1" smtClean="0"/>
              <a:t>technical</a:t>
            </a:r>
            <a:r>
              <a:rPr lang="sv-SE" dirty="0" smtClean="0"/>
              <a:t> </a:t>
            </a:r>
            <a:r>
              <a:rPr lang="sv-SE" dirty="0" err="1" smtClean="0"/>
              <a:t>content</a:t>
            </a:r>
            <a:r>
              <a:rPr lang="sv-SE" dirty="0" smtClean="0"/>
              <a:t> – </a:t>
            </a:r>
            <a:r>
              <a:rPr lang="sv-SE" dirty="0" err="1" smtClean="0"/>
              <a:t>but</a:t>
            </a:r>
            <a:r>
              <a:rPr lang="sv-SE" dirty="0" smtClean="0"/>
              <a:t> DROOLING…</a:t>
            </a:r>
          </a:p>
          <a:p>
            <a:pPr eaLnBrk="1" hangingPunct="1">
              <a:buFontTx/>
              <a:buChar char="•"/>
            </a:pPr>
            <a:r>
              <a:rPr lang="sv-SE" dirty="0" smtClean="0"/>
              <a:t> </a:t>
            </a:r>
            <a:r>
              <a:rPr lang="sv-SE" dirty="0" err="1" smtClean="0"/>
              <a:t>This</a:t>
            </a:r>
            <a:r>
              <a:rPr lang="sv-SE" dirty="0" smtClean="0"/>
              <a:t> is ”</a:t>
            </a:r>
            <a:r>
              <a:rPr lang="sv-SE" dirty="0" err="1" smtClean="0"/>
              <a:t>becoming</a:t>
            </a:r>
            <a:r>
              <a:rPr lang="sv-SE" dirty="0" smtClean="0"/>
              <a:t> an </a:t>
            </a:r>
            <a:r>
              <a:rPr lang="sv-SE" dirty="0" err="1" smtClean="0"/>
              <a:t>engineer</a:t>
            </a:r>
            <a:r>
              <a:rPr lang="sv-SE" dirty="0" smtClean="0"/>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9228" tIns="44614" rIns="89228" bIns="44614" anchor="b"/>
          <a:lstStyle/>
          <a:p>
            <a:pPr algn="r" defTabSz="892175"/>
            <a:fld id="{C2BD67B3-EF1E-4803-B134-478BCA66A00F}" type="slidenum">
              <a:rPr lang="en-US" sz="1200">
                <a:solidFill>
                  <a:srgbClr val="000000"/>
                </a:solidFill>
                <a:latin typeface="Arial" charset="0"/>
              </a:rPr>
              <a:pPr algn="r" defTabSz="892175"/>
              <a:t>37</a:t>
            </a:fld>
            <a:endParaRPr lang="en-US" sz="1200">
              <a:solidFill>
                <a:srgbClr val="000000"/>
              </a:solidFill>
              <a:latin typeface="Arial" charset="0"/>
            </a:endParaRPr>
          </a:p>
        </p:txBody>
      </p:sp>
      <p:sp>
        <p:nvSpPr>
          <p:cNvPr id="1228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3" tIns="45712" rIns="91423" bIns="45712" anchor="b"/>
          <a:lstStyle/>
          <a:p>
            <a:pPr algn="r" defTabSz="844550"/>
            <a:fld id="{ECCC6987-91AD-4B3F-809A-DD39673F982E}" type="slidenum">
              <a:rPr lang="en-US" sz="1200">
                <a:solidFill>
                  <a:srgbClr val="000000"/>
                </a:solidFill>
                <a:latin typeface="Verdana" pitchFamily="34" charset="0"/>
              </a:rPr>
              <a:pPr algn="r" defTabSz="844550"/>
              <a:t>37</a:t>
            </a:fld>
            <a:endParaRPr lang="en-US" sz="1200">
              <a:solidFill>
                <a:srgbClr val="000000"/>
              </a:solidFill>
              <a:latin typeface="Verdana" pitchFamily="34" charset="0"/>
            </a:endParaRPr>
          </a:p>
        </p:txBody>
      </p:sp>
      <p:sp>
        <p:nvSpPr>
          <p:cNvPr id="122883" name="Rectangle 1026"/>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p:spPr>
      </p:sp>
      <p:sp>
        <p:nvSpPr>
          <p:cNvPr id="122884" name="Rectangle 1027"/>
          <p:cNvSpPr>
            <a:spLocks noGrp="1" noChangeArrowheads="1"/>
          </p:cNvSpPr>
          <p:nvPr>
            <p:ph type="body" idx="1"/>
          </p:nvPr>
        </p:nvSpPr>
        <p:spPr bwMode="auto">
          <a:xfrm>
            <a:off x="914400" y="4343400"/>
            <a:ext cx="5029200" cy="4114800"/>
          </a:xfrm>
          <a:noFill/>
        </p:spPr>
        <p:txBody>
          <a:bodyPr wrap="square" lIns="91423" tIns="45712" rIns="91423" bIns="45712" numCol="1" anchor="t" anchorCtr="0" compatLnSpc="1">
            <a:prstTxWarp prst="textNoShape">
              <a:avLst/>
            </a:prstTxWarp>
          </a:bodyPr>
          <a:lstStyle/>
          <a:p>
            <a:pPr eaLnBrk="1" hangingPunct="1">
              <a:buFontTx/>
              <a:buNone/>
            </a:pPr>
            <a:r>
              <a:rPr lang="en-US" sz="1200" dirty="0" smtClean="0"/>
              <a:t>To be honest, most design courses I know seem</a:t>
            </a:r>
            <a:r>
              <a:rPr lang="en-US" sz="1200" baseline="0" dirty="0" smtClean="0"/>
              <a:t> not to be designed for learning… this one is</a:t>
            </a:r>
            <a:endParaRPr lang="en-US" sz="1200" dirty="0" smtClean="0"/>
          </a:p>
          <a:p>
            <a:pPr eaLnBrk="1" hangingPunct="1">
              <a:buFontTx/>
              <a:buNone/>
            </a:pPr>
            <a:r>
              <a:rPr lang="en-US" sz="1200" dirty="0" smtClean="0"/>
              <a:t>which threaten to compromise learning unless you can navigate these trade-offs</a:t>
            </a:r>
            <a:endParaRPr lang="sv-SE"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Rot="1" noChangeAspect="1" noTextEdit="1"/>
          </p:cNvSpPr>
          <p:nvPr>
            <p:ph type="sldImg"/>
          </p:nvPr>
        </p:nvSpPr>
        <p:spPr bwMode="auto">
          <a:noFill/>
          <a:ln>
            <a:solidFill>
              <a:srgbClr val="000000"/>
            </a:solidFill>
            <a:miter lim="800000"/>
            <a:headEnd/>
            <a:tailEnd/>
          </a:ln>
        </p:spPr>
      </p:sp>
      <p:sp>
        <p:nvSpPr>
          <p:cNvPr id="126978" name="Rectangle 3"/>
          <p:cNvSpPr>
            <a:spLocks noGrp="1"/>
          </p:cNvSpPr>
          <p:nvPr>
            <p:ph type="body" idx="1"/>
          </p:nvPr>
        </p:nvSpPr>
        <p:spPr bwMode="auto">
          <a:noFill/>
        </p:spPr>
        <p:txBody>
          <a:bodyPr wrap="square" numCol="1" anchor="t" anchorCtr="0" compatLnSpc="1">
            <a:prstTxWarp prst="textNoShape">
              <a:avLst/>
            </a:prstTxWarp>
          </a:bodyPr>
          <a:lstStyle/>
          <a:p>
            <a:r>
              <a:rPr lang="sv-SE" dirty="0" err="1" smtClean="0"/>
              <a:t>Please</a:t>
            </a:r>
            <a:r>
              <a:rPr lang="sv-SE" dirty="0" smtClean="0"/>
              <a:t> </a:t>
            </a:r>
            <a:r>
              <a:rPr lang="sv-SE" dirty="0" err="1" smtClean="0"/>
              <a:t>let</a:t>
            </a:r>
            <a:r>
              <a:rPr lang="sv-SE" dirty="0" smtClean="0"/>
              <a:t> </a:t>
            </a:r>
            <a:r>
              <a:rPr lang="sv-SE" dirty="0" err="1" smtClean="0"/>
              <a:t>us</a:t>
            </a:r>
            <a:r>
              <a:rPr lang="sv-SE" dirty="0" smtClean="0"/>
              <a:t> </a:t>
            </a:r>
            <a:r>
              <a:rPr lang="sv-SE" dirty="0" err="1" smtClean="0"/>
              <a:t>explore</a:t>
            </a:r>
            <a:r>
              <a:rPr lang="sv-SE" dirty="0" smtClean="0"/>
              <a:t> </a:t>
            </a:r>
            <a:r>
              <a:rPr lang="sv-SE" dirty="0" err="1" smtClean="0"/>
              <a:t>these</a:t>
            </a:r>
            <a:r>
              <a:rPr lang="sv-SE" dirty="0" smtClean="0"/>
              <a:t> </a:t>
            </a:r>
            <a:r>
              <a:rPr lang="sv-SE" dirty="0" err="1" smtClean="0"/>
              <a:t>another</a:t>
            </a:r>
            <a:r>
              <a:rPr lang="sv-SE" dirty="0" smtClean="0"/>
              <a:t> </a:t>
            </a:r>
            <a:r>
              <a:rPr lang="sv-SE" dirty="0" err="1" smtClean="0"/>
              <a:t>time</a:t>
            </a:r>
            <a:r>
              <a:rPr lang="sv-SE" dirty="0" smtClean="0"/>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Stay on the high level – we are not allowing ourselves to go to course level at </a:t>
            </a:r>
            <a:r>
              <a:rPr lang="en-US" smtClean="0"/>
              <a:t>this workshop</a:t>
            </a:r>
            <a:endParaRPr lang="en-US" dirty="0" smtClean="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42</a:t>
            </a:fld>
            <a:endParaRPr lang="sv-SE"/>
          </a:p>
        </p:txBody>
      </p:sp>
    </p:spTree>
    <p:extLst>
      <p:ext uri="{BB962C8B-B14F-4D97-AF65-F5344CB8AC3E}">
        <p14:creationId xmlns:p14="http://schemas.microsoft.com/office/powerpoint/2010/main" val="1695124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sv-SE" sz="1000" dirty="0" err="1" smtClean="0">
                <a:latin typeface="Arial" charset="0"/>
                <a:cs typeface="Arial" charset="0"/>
              </a:rPr>
              <a:t>Understanding</a:t>
            </a:r>
            <a:r>
              <a:rPr lang="sv-SE" sz="1000" baseline="0" dirty="0" smtClean="0">
                <a:latin typeface="Arial" charset="0"/>
                <a:cs typeface="Arial" charset="0"/>
              </a:rPr>
              <a:t> </a:t>
            </a:r>
            <a:r>
              <a:rPr lang="sv-SE" sz="1000" baseline="0" dirty="0" err="1" smtClean="0">
                <a:latin typeface="Arial" charset="0"/>
                <a:cs typeface="Arial" charset="0"/>
              </a:rPr>
              <a:t>of</a:t>
            </a:r>
            <a:r>
              <a:rPr lang="sv-SE" sz="1000" baseline="0" dirty="0" smtClean="0">
                <a:latin typeface="Arial" charset="0"/>
                <a:cs typeface="Arial" charset="0"/>
              </a:rPr>
              <a:t> </a:t>
            </a:r>
            <a:r>
              <a:rPr lang="sv-SE" sz="1000" baseline="0" dirty="0" err="1" smtClean="0">
                <a:latin typeface="Arial" charset="0"/>
                <a:cs typeface="Arial" charset="0"/>
              </a:rPr>
              <a:t>roles</a:t>
            </a:r>
            <a:endParaRPr lang="sv-SE" sz="1000" dirty="0" smtClean="0">
              <a:latin typeface="Arial" charset="0"/>
              <a:cs typeface="Arial" charset="0"/>
            </a:endParaRPr>
          </a:p>
          <a:p>
            <a:pPr>
              <a:spcBef>
                <a:spcPct val="0"/>
              </a:spcBef>
            </a:pPr>
            <a:endParaRPr lang="sv-SE" sz="1000" dirty="0" smtClean="0">
              <a:latin typeface="Arial" charset="0"/>
              <a:cs typeface="Arial" charset="0"/>
            </a:endParaRPr>
          </a:p>
          <a:p>
            <a:pPr>
              <a:spcBef>
                <a:spcPct val="0"/>
              </a:spcBef>
            </a:pPr>
            <a:r>
              <a:rPr lang="sv-SE" sz="1000" dirty="0" smtClean="0">
                <a:latin typeface="Arial" charset="0"/>
                <a:cs typeface="Arial" charset="0"/>
              </a:rPr>
              <a:t>Think </a:t>
            </a:r>
            <a:r>
              <a:rPr lang="sv-SE" sz="1000" dirty="0" err="1" smtClean="0">
                <a:latin typeface="Arial" charset="0"/>
                <a:cs typeface="Arial" charset="0"/>
              </a:rPr>
              <a:t>about</a:t>
            </a:r>
            <a:r>
              <a:rPr lang="sv-SE" sz="1000" dirty="0" smtClean="0">
                <a:latin typeface="Arial" charset="0"/>
                <a:cs typeface="Arial" charset="0"/>
              </a:rPr>
              <a:t> </a:t>
            </a:r>
            <a:r>
              <a:rPr lang="sv-SE" sz="1000" dirty="0" err="1" smtClean="0">
                <a:latin typeface="Arial" charset="0"/>
                <a:cs typeface="Arial" charset="0"/>
              </a:rPr>
              <a:t>how</a:t>
            </a:r>
            <a:r>
              <a:rPr lang="sv-SE" sz="1000" dirty="0" smtClean="0">
                <a:latin typeface="Arial" charset="0"/>
                <a:cs typeface="Arial" charset="0"/>
              </a:rPr>
              <a:t> </a:t>
            </a:r>
            <a:r>
              <a:rPr lang="sv-SE" sz="1000" dirty="0" err="1" smtClean="0">
                <a:latin typeface="Arial" charset="0"/>
                <a:cs typeface="Arial" charset="0"/>
              </a:rPr>
              <a:t>you</a:t>
            </a:r>
            <a:r>
              <a:rPr lang="sv-SE" sz="1000" dirty="0" smtClean="0">
                <a:latin typeface="Arial" charset="0"/>
                <a:cs typeface="Arial" charset="0"/>
              </a:rPr>
              <a:t> </a:t>
            </a:r>
            <a:r>
              <a:rPr lang="sv-SE" sz="1000" dirty="0" err="1" smtClean="0">
                <a:latin typeface="Arial" charset="0"/>
                <a:cs typeface="Arial" charset="0"/>
              </a:rPr>
              <a:t>work</a:t>
            </a:r>
            <a:r>
              <a:rPr lang="sv-SE" sz="1000" dirty="0" smtClean="0">
                <a:latin typeface="Arial" charset="0"/>
                <a:cs typeface="Arial" charset="0"/>
              </a:rPr>
              <a:t> </a:t>
            </a:r>
            <a:r>
              <a:rPr lang="sv-SE" sz="1000" dirty="0" err="1" smtClean="0">
                <a:latin typeface="Arial" charset="0"/>
                <a:cs typeface="Arial" charset="0"/>
              </a:rPr>
              <a:t>yourself</a:t>
            </a:r>
            <a:r>
              <a:rPr lang="sv-SE" sz="1000" dirty="0" smtClean="0">
                <a:latin typeface="Arial" charset="0"/>
                <a:cs typeface="Arial" charset="0"/>
              </a:rPr>
              <a:t>! </a:t>
            </a:r>
            <a:r>
              <a:rPr lang="sv-SE" sz="1000" dirty="0" err="1" smtClean="0">
                <a:latin typeface="Arial" charset="0"/>
                <a:cs typeface="Arial" charset="0"/>
              </a:rPr>
              <a:t>Fluently</a:t>
            </a:r>
            <a:r>
              <a:rPr lang="sv-SE" sz="1000" dirty="0" smtClean="0">
                <a:latin typeface="Arial" charset="0"/>
                <a:cs typeface="Arial" charset="0"/>
              </a:rPr>
              <a:t> </a:t>
            </a:r>
            <a:r>
              <a:rPr lang="sv-SE" sz="1000" dirty="0" err="1" smtClean="0">
                <a:latin typeface="Arial" charset="0"/>
                <a:cs typeface="Arial" charset="0"/>
              </a:rPr>
              <a:t>within</a:t>
            </a:r>
            <a:r>
              <a:rPr lang="sv-SE" sz="1000" dirty="0" smtClean="0">
                <a:latin typeface="Arial" charset="0"/>
                <a:cs typeface="Arial" charset="0"/>
              </a:rPr>
              <a:t> and </a:t>
            </a:r>
            <a:r>
              <a:rPr lang="sv-SE" sz="1000" dirty="0" err="1" smtClean="0">
                <a:latin typeface="Arial" charset="0"/>
                <a:cs typeface="Arial" charset="0"/>
              </a:rPr>
              <a:t>across</a:t>
            </a:r>
            <a:r>
              <a:rPr lang="sv-SE" sz="1000" dirty="0" smtClean="0">
                <a:latin typeface="Arial" charset="0"/>
                <a:cs typeface="Arial" charset="0"/>
              </a:rPr>
              <a:t> </a:t>
            </a:r>
            <a:r>
              <a:rPr lang="sv-SE" sz="1000" dirty="0" err="1" smtClean="0">
                <a:latin typeface="Arial" charset="0"/>
                <a:cs typeface="Arial" charset="0"/>
              </a:rPr>
              <a:t>organizations</a:t>
            </a:r>
            <a:r>
              <a:rPr lang="sv-SE" sz="1000" dirty="0" smtClean="0">
                <a:latin typeface="Arial" charset="0"/>
                <a:cs typeface="Arial" charset="0"/>
              </a:rPr>
              <a:t>, over </a:t>
            </a:r>
            <a:r>
              <a:rPr lang="sv-SE" sz="1000" dirty="0" err="1" smtClean="0">
                <a:latin typeface="Arial" charset="0"/>
                <a:cs typeface="Arial" charset="0"/>
              </a:rPr>
              <a:t>time</a:t>
            </a:r>
            <a:r>
              <a:rPr lang="sv-SE" sz="1000" dirty="0" smtClean="0">
                <a:latin typeface="Arial" charset="0"/>
                <a:cs typeface="Arial" charset="0"/>
              </a:rPr>
              <a:t> </a:t>
            </a:r>
            <a:r>
              <a:rPr lang="sv-SE" sz="1000" dirty="0" err="1" smtClean="0">
                <a:latin typeface="Arial" charset="0"/>
                <a:cs typeface="Arial" charset="0"/>
              </a:rPr>
              <a:t>zones</a:t>
            </a:r>
            <a:r>
              <a:rPr lang="sv-SE" sz="1000" dirty="0" smtClean="0">
                <a:latin typeface="Arial" charset="0"/>
                <a:cs typeface="Arial" charset="0"/>
              </a:rPr>
              <a:t>, </a:t>
            </a:r>
            <a:r>
              <a:rPr lang="sv-SE" sz="1000" dirty="0" err="1" smtClean="0">
                <a:latin typeface="Arial" charset="0"/>
                <a:cs typeface="Arial" charset="0"/>
              </a:rPr>
              <a:t>with</a:t>
            </a:r>
            <a:r>
              <a:rPr lang="sv-SE" sz="1000" dirty="0" smtClean="0">
                <a:latin typeface="Arial" charset="0"/>
                <a:cs typeface="Arial" charset="0"/>
              </a:rPr>
              <a:t> </a:t>
            </a:r>
            <a:r>
              <a:rPr lang="sv-SE" sz="1000" dirty="0" err="1" smtClean="0">
                <a:latin typeface="Arial" charset="0"/>
                <a:cs typeface="Arial" charset="0"/>
              </a:rPr>
              <a:t>many</a:t>
            </a:r>
            <a:r>
              <a:rPr lang="sv-SE" sz="1000" dirty="0" smtClean="0">
                <a:latin typeface="Arial" charset="0"/>
                <a:cs typeface="Arial" charset="0"/>
              </a:rPr>
              <a:t> </a:t>
            </a:r>
            <a:r>
              <a:rPr lang="sv-SE" sz="1000" dirty="0" err="1" smtClean="0">
                <a:latin typeface="Arial" charset="0"/>
                <a:cs typeface="Arial" charset="0"/>
              </a:rPr>
              <a:t>cultures</a:t>
            </a:r>
            <a:r>
              <a:rPr lang="sv-SE" sz="1000" dirty="0" smtClean="0">
                <a:latin typeface="Arial" charset="0"/>
                <a:cs typeface="Arial" charset="0"/>
              </a:rPr>
              <a:t> and </a:t>
            </a:r>
            <a:r>
              <a:rPr lang="sv-SE" sz="1000" dirty="0" err="1" smtClean="0">
                <a:latin typeface="Arial" charset="0"/>
                <a:cs typeface="Arial" charset="0"/>
              </a:rPr>
              <a:t>languages</a:t>
            </a:r>
            <a:r>
              <a:rPr lang="sv-SE" sz="1000" dirty="0" smtClean="0">
                <a:latin typeface="Arial" charset="0"/>
                <a:cs typeface="Arial" charset="0"/>
              </a:rPr>
              <a:t>.</a:t>
            </a:r>
          </a:p>
          <a:p>
            <a:pPr>
              <a:spcBef>
                <a:spcPct val="0"/>
              </a:spcBef>
            </a:pPr>
            <a:endParaRPr lang="sv-SE" sz="1000" dirty="0" smtClean="0">
              <a:latin typeface="Arial" charset="0"/>
              <a:cs typeface="Arial" charset="0"/>
            </a:endParaRPr>
          </a:p>
          <a:p>
            <a:pPr>
              <a:spcBef>
                <a:spcPct val="0"/>
              </a:spcBef>
            </a:pPr>
            <a:endParaRPr lang="sv-SE" sz="1000" dirty="0" smtClean="0">
              <a:latin typeface="Arial" charset="0"/>
              <a:cs typeface="Arial" charset="0"/>
            </a:endParaRPr>
          </a:p>
        </p:txBody>
      </p:sp>
      <p:sp>
        <p:nvSpPr>
          <p:cNvPr id="8397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2DED5F3-9FEA-42F5-BEDD-42C5D5DECD7B}" type="slidenum">
              <a:rPr lang="sv-SE" sz="1200">
                <a:solidFill>
                  <a:srgbClr val="000000"/>
                </a:solidFill>
                <a:latin typeface="Arial" charset="0"/>
              </a:rPr>
              <a:pPr algn="r"/>
              <a:t>6</a:t>
            </a:fld>
            <a:endParaRPr lang="sv-SE" sz="120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z="1000" dirty="0" smtClean="0">
              <a:latin typeface="Arial" charset="0"/>
              <a:cs typeface="Arial" charset="0"/>
            </a:endParaRPr>
          </a:p>
          <a:p>
            <a:pPr>
              <a:spcBef>
                <a:spcPct val="0"/>
              </a:spcBef>
            </a:pPr>
            <a:endParaRPr lang="sv-SE" sz="1000" dirty="0" smtClean="0">
              <a:latin typeface="Arial" charset="0"/>
              <a:cs typeface="Arial" charset="0"/>
            </a:endParaRPr>
          </a:p>
        </p:txBody>
      </p:sp>
      <p:sp>
        <p:nvSpPr>
          <p:cNvPr id="8601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7841417-88A9-40DC-98E1-2399B4CBB96F}" type="slidenum">
              <a:rPr lang="sv-SE" sz="1200">
                <a:solidFill>
                  <a:srgbClr val="000000"/>
                </a:solidFill>
                <a:latin typeface="Arial" charset="0"/>
              </a:rPr>
              <a:pPr algn="r"/>
              <a:t>7</a:t>
            </a:fld>
            <a:endParaRPr lang="sv-SE" sz="120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sv-SE" sz="1100" dirty="0" smtClean="0"/>
              <a:t>The</a:t>
            </a:r>
            <a:r>
              <a:rPr lang="sv-SE" sz="1100" baseline="0" dirty="0" smtClean="0"/>
              <a:t> problem is not so </a:t>
            </a:r>
            <a:r>
              <a:rPr lang="sv-SE" sz="1100" baseline="0" dirty="0" err="1" smtClean="0"/>
              <a:t>much</a:t>
            </a:r>
            <a:r>
              <a:rPr lang="sv-SE" sz="1100" dirty="0" smtClean="0"/>
              <a:t> the gray </a:t>
            </a:r>
            <a:r>
              <a:rPr lang="sv-SE" sz="1100" dirty="0" err="1" smtClean="0"/>
              <a:t>dot</a:t>
            </a:r>
            <a:r>
              <a:rPr lang="sv-SE" sz="1100" dirty="0" smtClean="0"/>
              <a:t>, </a:t>
            </a:r>
            <a:r>
              <a:rPr lang="sv-SE" sz="1100" dirty="0" err="1" smtClean="0"/>
              <a:t>but</a:t>
            </a:r>
            <a:r>
              <a:rPr lang="sv-SE" sz="1100" dirty="0" smtClean="0"/>
              <a:t> the red </a:t>
            </a:r>
            <a:r>
              <a:rPr lang="sv-SE" sz="1100" dirty="0" err="1" smtClean="0"/>
              <a:t>dot</a:t>
            </a:r>
            <a:endParaRPr lang="sv-SE" sz="1100" dirty="0" smtClean="0"/>
          </a:p>
          <a:p>
            <a:pPr>
              <a:spcBef>
                <a:spcPct val="0"/>
              </a:spcBef>
            </a:pPr>
            <a:r>
              <a:rPr lang="sv-SE" sz="1100" dirty="0" err="1" smtClean="0"/>
              <a:t>Many</a:t>
            </a:r>
            <a:r>
              <a:rPr lang="sv-SE" sz="1100" dirty="0" smtClean="0"/>
              <a:t> </a:t>
            </a:r>
            <a:r>
              <a:rPr lang="sv-SE" sz="1100" dirty="0" err="1" smtClean="0"/>
              <a:t>faculty</a:t>
            </a:r>
            <a:r>
              <a:rPr lang="sv-SE" sz="1100" dirty="0" smtClean="0"/>
              <a:t> </a:t>
            </a:r>
            <a:r>
              <a:rPr lang="sv-SE" sz="1100" dirty="0" err="1" smtClean="0"/>
              <a:t>don’t</a:t>
            </a:r>
            <a:r>
              <a:rPr lang="sv-SE" sz="1100" dirty="0" smtClean="0"/>
              <a:t> </a:t>
            </a:r>
            <a:r>
              <a:rPr lang="sv-SE" sz="1100" dirty="0" err="1" smtClean="0"/>
              <a:t>want</a:t>
            </a:r>
            <a:r>
              <a:rPr lang="sv-SE" sz="1100" dirty="0" smtClean="0"/>
              <a:t> </a:t>
            </a:r>
            <a:r>
              <a:rPr lang="sv-SE" sz="1100" dirty="0" err="1" smtClean="0"/>
              <a:t>to</a:t>
            </a:r>
            <a:r>
              <a:rPr lang="sv-SE" sz="1100" dirty="0" smtClean="0"/>
              <a:t> </a:t>
            </a:r>
            <a:r>
              <a:rPr lang="sv-SE" sz="1100" dirty="0" err="1" smtClean="0"/>
              <a:t>discuss</a:t>
            </a:r>
            <a:r>
              <a:rPr lang="sv-SE" sz="1100" dirty="0" smtClean="0"/>
              <a:t> </a:t>
            </a:r>
            <a:r>
              <a:rPr lang="sv-SE" sz="1100" dirty="0" err="1" smtClean="0"/>
              <a:t>professional</a:t>
            </a:r>
            <a:r>
              <a:rPr lang="sv-SE" sz="1100" baseline="0" dirty="0" smtClean="0"/>
              <a:t> </a:t>
            </a:r>
            <a:r>
              <a:rPr lang="sv-SE" sz="1100" baseline="0" dirty="0" err="1" smtClean="0"/>
              <a:t>skills</a:t>
            </a:r>
            <a:r>
              <a:rPr lang="sv-SE" sz="1100" baseline="0" dirty="0" smtClean="0"/>
              <a:t> </a:t>
            </a:r>
            <a:r>
              <a:rPr lang="sv-SE" sz="1100" baseline="0" dirty="0" err="1" smtClean="0"/>
              <a:t>because</a:t>
            </a:r>
            <a:r>
              <a:rPr lang="sv-SE" sz="1100" baseline="0" dirty="0" smtClean="0"/>
              <a:t> </a:t>
            </a:r>
            <a:r>
              <a:rPr lang="sv-SE" sz="1100" baseline="0" dirty="0" err="1" smtClean="0"/>
              <a:t>they</a:t>
            </a:r>
            <a:r>
              <a:rPr lang="sv-SE" sz="1100" baseline="0" dirty="0" smtClean="0"/>
              <a:t> </a:t>
            </a:r>
            <a:r>
              <a:rPr lang="sv-SE" sz="1100" dirty="0" err="1" smtClean="0"/>
              <a:t>are</a:t>
            </a:r>
            <a:r>
              <a:rPr lang="sv-SE" sz="1100" dirty="0" smtClean="0"/>
              <a:t> occupied with this problem... And it is relevant </a:t>
            </a:r>
            <a:r>
              <a:rPr lang="sv-SE" sz="1100" dirty="0" err="1" smtClean="0"/>
              <a:t>too</a:t>
            </a:r>
            <a:r>
              <a:rPr lang="sv-SE" sz="1100" dirty="0" smtClean="0"/>
              <a:t>!</a:t>
            </a:r>
          </a:p>
          <a:p>
            <a:pPr>
              <a:spcBef>
                <a:spcPct val="0"/>
              </a:spcBef>
            </a:pPr>
            <a:r>
              <a:rPr lang="sv-SE" sz="1100" dirty="0" err="1" smtClean="0"/>
              <a:t>There</a:t>
            </a:r>
            <a:r>
              <a:rPr lang="sv-SE" sz="1100" dirty="0" smtClean="0"/>
              <a:t> </a:t>
            </a:r>
            <a:r>
              <a:rPr lang="sv-SE" sz="1100" dirty="0" err="1" smtClean="0"/>
              <a:t>will</a:t>
            </a:r>
            <a:r>
              <a:rPr lang="sv-SE" sz="1100" dirty="0" smtClean="0"/>
              <a:t> be </a:t>
            </a:r>
            <a:r>
              <a:rPr lang="sv-SE" sz="1100" b="0" i="0" dirty="0" smtClean="0">
                <a:solidFill>
                  <a:schemeClr val="tx1"/>
                </a:solidFill>
              </a:rPr>
              <a:t>no </a:t>
            </a:r>
            <a:r>
              <a:rPr lang="en-GB" sz="1100" b="1" i="0" dirty="0" smtClean="0">
                <a:solidFill>
                  <a:srgbClr val="CC0000"/>
                </a:solidFill>
              </a:rPr>
              <a:t>Professional practice, real problem-solving, and innovation </a:t>
            </a:r>
            <a:r>
              <a:rPr lang="en-GB" sz="1100" b="0" i="0" dirty="0" smtClean="0">
                <a:solidFill>
                  <a:schemeClr val="tx1"/>
                </a:solidFill>
              </a:rPr>
              <a:t>unless</a:t>
            </a:r>
            <a:r>
              <a:rPr lang="en-GB" sz="1100" b="0" i="0" baseline="0" dirty="0" smtClean="0">
                <a:solidFill>
                  <a:schemeClr val="tx1"/>
                </a:solidFill>
              </a:rPr>
              <a:t> students have conceptual understanding of a well-structured knowledge base</a:t>
            </a:r>
            <a:endParaRPr lang="sv-SE" sz="1100" b="0" i="0" dirty="0" smtClean="0">
              <a:solidFill>
                <a:schemeClr val="tx1"/>
              </a:solidFill>
            </a:endParaRPr>
          </a:p>
        </p:txBody>
      </p:sp>
      <p:sp>
        <p:nvSpPr>
          <p:cNvPr id="8806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BD55F8FE-87C7-437A-B389-E1D1E31BD8C8}" type="slidenum">
              <a:rPr lang="sv-SE" sz="1200">
                <a:solidFill>
                  <a:srgbClr val="000000"/>
                </a:solidFill>
                <a:latin typeface="Arial" charset="0"/>
              </a:rPr>
              <a:pPr algn="r"/>
              <a:t>8</a:t>
            </a:fld>
            <a:endParaRPr lang="sv-SE" sz="1200">
              <a:solidFill>
                <a:srgbClr val="000000"/>
              </a:solidFill>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v-SE" dirty="0" smtClean="0"/>
              <a:t>Solve level necessary as</a:t>
            </a:r>
            <a:r>
              <a:rPr lang="sv-SE" baseline="0" dirty="0" smtClean="0"/>
              <a:t> a basis for </a:t>
            </a:r>
            <a:r>
              <a:rPr lang="sv-SE" b="1" baseline="0" dirty="0" err="1" smtClean="0">
                <a:solidFill>
                  <a:srgbClr val="CC0000"/>
                </a:solidFill>
              </a:rPr>
              <a:t>professional</a:t>
            </a:r>
            <a:r>
              <a:rPr lang="sv-SE" b="1" baseline="0" dirty="0" smtClean="0">
                <a:solidFill>
                  <a:srgbClr val="CC0000"/>
                </a:solidFill>
              </a:rPr>
              <a:t> </a:t>
            </a:r>
            <a:r>
              <a:rPr lang="sv-SE" b="1" baseline="0" dirty="0" err="1" smtClean="0">
                <a:solidFill>
                  <a:srgbClr val="CC0000"/>
                </a:solidFill>
              </a:rPr>
              <a:t>practice</a:t>
            </a:r>
            <a:r>
              <a:rPr lang="sv-SE" b="1" baseline="0" dirty="0" smtClean="0">
                <a:solidFill>
                  <a:srgbClr val="CC0000"/>
                </a:solidFill>
              </a:rPr>
              <a:t>, ”real” problem-solving and innovation</a:t>
            </a:r>
            <a:endParaRPr lang="en-US" b="1" dirty="0">
              <a:solidFill>
                <a:srgbClr val="CC0000"/>
              </a:solidFill>
            </a:endParaRPr>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9</a:t>
            </a:fld>
            <a:endParaRPr lang="sv-S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Innovation and entrepreneurship component will have huge impact on education at </a:t>
            </a:r>
            <a:r>
              <a:rPr lang="en-US" dirty="0" err="1" smtClean="0"/>
              <a:t>SkTech</a:t>
            </a:r>
            <a:endParaRPr lang="en-US" dirty="0" smtClean="0"/>
          </a:p>
          <a:p>
            <a:r>
              <a:rPr lang="en-US" dirty="0" smtClean="0"/>
              <a:t>This is the ideal breeding ground</a:t>
            </a:r>
            <a:r>
              <a:rPr lang="en-US" baseline="0" dirty="0" smtClean="0"/>
              <a:t> for education</a:t>
            </a:r>
            <a:endParaRPr lang="en-US"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11</a:t>
            </a:fld>
            <a:endParaRPr lang="sv-SE"/>
          </a:p>
        </p:txBody>
      </p:sp>
    </p:spTree>
    <p:extLst>
      <p:ext uri="{BB962C8B-B14F-4D97-AF65-F5344CB8AC3E}">
        <p14:creationId xmlns:p14="http://schemas.microsoft.com/office/powerpoint/2010/main" val="759977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xfrm>
            <a:off x="1143000" y="685800"/>
            <a:ext cx="4573588" cy="3430588"/>
          </a:xfrm>
          <a:noFill/>
          <a:ln>
            <a:solidFill>
              <a:srgbClr val="000000"/>
            </a:solidFill>
            <a:miter lim="800000"/>
            <a:headEnd/>
            <a:tailEnd/>
          </a:ln>
        </p:spPr>
      </p:sp>
      <p:sp>
        <p:nvSpPr>
          <p:cNvPr id="91138" name="Notes Placeholder 2"/>
          <p:cNvSpPr>
            <a:spLocks noGrp="1"/>
          </p:cNvSpPr>
          <p:nvPr>
            <p:ph type="body" idx="1"/>
          </p:nvPr>
        </p:nvSpPr>
        <p:spPr bwMode="auto">
          <a:xfrm>
            <a:off x="685800" y="4344988"/>
            <a:ext cx="5486400" cy="4113212"/>
          </a:xfrm>
          <a:noFill/>
        </p:spPr>
        <p:txBody>
          <a:bodyPr wrap="square" lIns="89228" tIns="44614" rIns="89228" bIns="44614" numCol="1" anchor="t" anchorCtr="0" compatLnSpc="1">
            <a:prstTxWarp prst="textNoShape">
              <a:avLst/>
            </a:prstTxWarp>
          </a:bodyPr>
          <a:lstStyle/>
          <a:p>
            <a:pPr eaLnBrk="1" hangingPunct="1"/>
            <a:r>
              <a:rPr lang="sv-SE" dirty="0" err="1" smtClean="0"/>
              <a:t>We</a:t>
            </a:r>
            <a:r>
              <a:rPr lang="sv-SE" dirty="0" smtClean="0"/>
              <a:t> can do better on</a:t>
            </a:r>
            <a:r>
              <a:rPr lang="sv-SE" baseline="0" dirty="0" smtClean="0"/>
              <a:t> both sides – in fact we must do </a:t>
            </a:r>
            <a:r>
              <a:rPr lang="sv-SE" baseline="0" dirty="0" err="1" smtClean="0"/>
              <a:t>better</a:t>
            </a:r>
            <a:r>
              <a:rPr lang="sv-SE" baseline="0" dirty="0" smtClean="0"/>
              <a:t>!</a:t>
            </a:r>
          </a:p>
          <a:p>
            <a:pPr eaLnBrk="1" hangingPunct="1"/>
            <a:r>
              <a:rPr lang="sv-SE" baseline="0" dirty="0" smtClean="0"/>
              <a:t>Problem/</a:t>
            </a:r>
            <a:r>
              <a:rPr lang="sv-SE" baseline="0" dirty="0" err="1" smtClean="0"/>
              <a:t>practice</a:t>
            </a:r>
            <a:r>
              <a:rPr lang="sv-SE" baseline="0" dirty="0" smtClean="0"/>
              <a:t>/innovation </a:t>
            </a:r>
            <a:r>
              <a:rPr lang="sv-SE" baseline="0" dirty="0" err="1" smtClean="0"/>
              <a:t>needs</a:t>
            </a:r>
            <a:r>
              <a:rPr lang="sv-SE" baseline="0" dirty="0" smtClean="0"/>
              <a:t> </a:t>
            </a:r>
            <a:r>
              <a:rPr lang="sv-SE" baseline="0" dirty="0" err="1" smtClean="0"/>
              <a:t>broader</a:t>
            </a:r>
            <a:r>
              <a:rPr lang="sv-SE" baseline="0" dirty="0" smtClean="0"/>
              <a:t> </a:t>
            </a:r>
            <a:r>
              <a:rPr lang="sv-SE" baseline="0" dirty="0" err="1" smtClean="0"/>
              <a:t>scholarships</a:t>
            </a:r>
            <a:r>
              <a:rPr lang="sv-SE" baseline="0" dirty="0" smtClean="0"/>
              <a:t> </a:t>
            </a:r>
            <a:r>
              <a:rPr lang="sv-SE" baseline="0" dirty="0" err="1" smtClean="0"/>
              <a:t>than</a:t>
            </a:r>
            <a:r>
              <a:rPr lang="sv-SE" baseline="0" dirty="0" smtClean="0"/>
              <a:t> just </a:t>
            </a:r>
            <a:r>
              <a:rPr lang="sv-SE" baseline="0" dirty="0" err="1" smtClean="0"/>
              <a:t>discovery</a:t>
            </a:r>
            <a:r>
              <a:rPr lang="sv-SE" baseline="0" dirty="0" smtClean="0"/>
              <a:t>, </a:t>
            </a:r>
            <a:r>
              <a:rPr lang="sv-SE" baseline="0" dirty="0" err="1" smtClean="0"/>
              <a:t>to</a:t>
            </a:r>
            <a:r>
              <a:rPr lang="sv-SE" baseline="0" dirty="0" smtClean="0"/>
              <a:t> </a:t>
            </a:r>
            <a:r>
              <a:rPr lang="sv-SE" baseline="0" dirty="0" err="1" smtClean="0"/>
              <a:t>cater</a:t>
            </a:r>
            <a:r>
              <a:rPr lang="sv-SE" baseline="0" dirty="0" smtClean="0"/>
              <a:t> for </a:t>
            </a:r>
            <a:r>
              <a:rPr lang="sv-SE" baseline="0" dirty="0" err="1" smtClean="0"/>
              <a:t>this</a:t>
            </a:r>
            <a:r>
              <a:rPr lang="sv-SE" baseline="0" dirty="0" smtClean="0"/>
              <a:t> </a:t>
            </a:r>
            <a:r>
              <a:rPr lang="sv-SE" baseline="0" dirty="0" err="1" smtClean="0"/>
              <a:t>side</a:t>
            </a:r>
            <a:r>
              <a:rPr lang="sv-SE" baseline="0" dirty="0" smtClean="0"/>
              <a:t> </a:t>
            </a:r>
            <a:r>
              <a:rPr lang="sv-SE" baseline="0" dirty="0" err="1" smtClean="0"/>
              <a:t>of</a:t>
            </a:r>
            <a:r>
              <a:rPr lang="sv-SE" baseline="0" dirty="0" smtClean="0"/>
              <a:t> </a:t>
            </a:r>
            <a:r>
              <a:rPr lang="sv-SE" baseline="0" dirty="0" err="1" smtClean="0"/>
              <a:t>education</a:t>
            </a:r>
            <a:endParaRPr lang="en-US" dirty="0" smtClean="0"/>
          </a:p>
        </p:txBody>
      </p:sp>
      <p:sp>
        <p:nvSpPr>
          <p:cNvPr id="9113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89228" tIns="44614" rIns="89228" bIns="44614" anchor="b"/>
          <a:lstStyle/>
          <a:p>
            <a:pPr algn="r" defTabSz="892175"/>
            <a:fld id="{BD6ABE87-C407-4BB1-AAC8-6D73B7085449}" type="slidenum">
              <a:rPr lang="en-US" sz="1200">
                <a:latin typeface="Arial" charset="0"/>
              </a:rPr>
              <a:pPr algn="r" defTabSz="892175"/>
              <a:t>12</a:t>
            </a:fld>
            <a:endParaRPr lang="en-US" sz="120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 learning experience, meaning: program, course, project, class, seminar…</a:t>
            </a:r>
            <a:endParaRPr lang="en-US" dirty="0"/>
          </a:p>
        </p:txBody>
      </p:sp>
      <p:sp>
        <p:nvSpPr>
          <p:cNvPr id="4" name="Slide Number Placeholder 3"/>
          <p:cNvSpPr>
            <a:spLocks noGrp="1"/>
          </p:cNvSpPr>
          <p:nvPr>
            <p:ph type="sldNum" sz="quarter" idx="10"/>
          </p:nvPr>
        </p:nvSpPr>
        <p:spPr/>
        <p:txBody>
          <a:bodyPr/>
          <a:lstStyle/>
          <a:p>
            <a:pPr>
              <a:defRPr/>
            </a:pPr>
            <a:fld id="{C60DD4A8-1A1B-458F-8042-9E14898D940A}" type="slidenum">
              <a:rPr lang="sv-SE" smtClean="0"/>
              <a:pPr>
                <a:defRPr/>
              </a:pPr>
              <a:t>14</a:t>
            </a:fld>
            <a:endParaRPr lang="sv-SE"/>
          </a:p>
        </p:txBody>
      </p:sp>
    </p:spTree>
    <p:extLst>
      <p:ext uri="{BB962C8B-B14F-4D97-AF65-F5344CB8AC3E}">
        <p14:creationId xmlns:p14="http://schemas.microsoft.com/office/powerpoint/2010/main" val="1223332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jpe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lgn="ctr">
              <a:defRPr b="0">
                <a:solidFill>
                  <a:schemeClr val="tx1"/>
                </a:solidFill>
              </a:defRPr>
            </a:lvl1pPr>
          </a:lstStyle>
          <a:p>
            <a:pPr lvl="0"/>
            <a:r>
              <a:rPr lang="en-US" noProof="0" smtClean="0"/>
              <a:t>Click to edit Master title style</a:t>
            </a:r>
          </a:p>
        </p:txBody>
      </p:sp>
      <p:sp>
        <p:nvSpPr>
          <p:cNvPr id="512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235E78-3758-47E1-A097-C522B30F2C7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FB2613-A170-4BF1-9687-DEACBFDBE55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sv-SE"/>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62D07C-A4ED-4E74-B425-E8D5D6E56E5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a:t>Click to edit Master title style</a:t>
            </a:r>
            <a:endParaRPr lang="sv-SE"/>
          </a:p>
        </p:txBody>
      </p:sp>
      <p:sp>
        <p:nvSpPr>
          <p:cNvPr id="3" name="Content Placeholder 2"/>
          <p:cNvSpPr>
            <a:spLocks noGrp="1"/>
          </p:cNvSpPr>
          <p:nvPr>
            <p:ph idx="1"/>
          </p:nvPr>
        </p:nvSpPr>
        <p:spPr>
          <a:xfrm>
            <a:off x="457200" y="1219200"/>
            <a:ext cx="8229600" cy="4906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121DB7-6FEC-4A1D-ADA9-4EB7104F9CD9}"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sv-S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381000" y="1263650"/>
            <a:ext cx="4114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648200" y="1263650"/>
            <a:ext cx="4114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smtClean="0"/>
              <a:t>Click to edit Master title style</a:t>
            </a:r>
            <a:endParaRPr lang="sv-SE"/>
          </a:p>
        </p:txBody>
      </p:sp>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lvl1pPr>
              <a:defRPr>
                <a:latin typeface="Calibri" pitchFamily="34" charset="0"/>
                <a:cs typeface="Calibri" pitchFamily="34" charset="0"/>
              </a:defRPr>
            </a:lvl1pPr>
          </a:lstStyle>
          <a:p>
            <a:pPr>
              <a:defRPr/>
            </a:pPr>
            <a:endParaRPr lang="en-US"/>
          </a:p>
        </p:txBody>
      </p:sp>
      <p:sp>
        <p:nvSpPr>
          <p:cNvPr id="5" name="Footer Placeholder 4"/>
          <p:cNvSpPr>
            <a:spLocks noGrp="1"/>
          </p:cNvSpPr>
          <p:nvPr>
            <p:ph type="ftr" sz="quarter" idx="11"/>
          </p:nvPr>
        </p:nvSpPr>
        <p:spPr/>
        <p:txBody>
          <a:bodyPr/>
          <a:lstStyle>
            <a:lvl1pPr>
              <a:defRPr>
                <a:latin typeface="Calibri" pitchFamily="34" charset="0"/>
                <a:cs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pitchFamily="34" charset="0"/>
                <a:cs typeface="Calibri" pitchFamily="34" charset="0"/>
              </a:defRPr>
            </a:lvl1pPr>
          </a:lstStyle>
          <a:p>
            <a:pPr>
              <a:defRPr/>
            </a:pPr>
            <a:fld id="{B72E4465-DA12-4459-BA39-624AF55E5BD4}" type="slidenum">
              <a:rPr lang="en-US"/>
              <a:pPr>
                <a:defRPr/>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095500" cy="6292850"/>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381000" y="152400"/>
            <a:ext cx="6134100" cy="6292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sv-S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381000" y="1263650"/>
            <a:ext cx="4114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648200" y="1263650"/>
            <a:ext cx="4114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3CE393-532A-4FD2-85E6-9B49C1FA88CB}"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095500" cy="6292850"/>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381000" y="152400"/>
            <a:ext cx="6134100" cy="6292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sv-S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457200" y="1341438"/>
            <a:ext cx="3657600" cy="5132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267200" y="1341438"/>
            <a:ext cx="3657600" cy="5132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5D67B66-9C11-4CE4-8BEF-DC33FF11A3A4}"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57900" y="274638"/>
            <a:ext cx="1866900" cy="6199187"/>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457200" y="274638"/>
            <a:ext cx="5448300" cy="61991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0D98CA6-FA9A-4D65-8D68-076B6F7871C6}"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E4C711-FDEF-4EBD-A134-33EA24D4ADC3}"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3E54CC-DDF7-4823-9E8E-EC20D5E6B0C0}"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CE61BF-6EA1-49DA-A28E-E28E66E2562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DCA01CB-151D-47C4-9257-264F750B4B23}"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765BDD3-449C-406A-9E1F-F10515FC9D1E}"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61FDB9B-2225-41C0-825C-7B51B4393208}"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ED031F7-B6B7-422D-93EC-638112087D4F}"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207695-95C6-4321-9BCA-CD202F4DD0D6}"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AB056C-D79F-4E62-AC07-A02BDB0D8FBE}"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EF3E36B-032A-46FE-B4A3-E633E855FF83}"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6856A9A-9402-4AB6-BF2F-703EA42144AF}"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C16EB9-AA80-4A6E-AD3A-CD145DB82311}"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3D0407-2AED-4AE5-BAC1-8ACEC1A95B4F}"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795182-CA9F-4D8E-B238-D8D6414C6B0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6223260-B594-4E27-BDAB-609D2A78B21C}"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457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648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C392D5-704A-424F-AC6F-3FD6CF24CD62}"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5A2E2C1-F5CD-4E03-83BA-4DD10442FD86}"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269C8AC-902F-481B-83FB-772CCBFD063B}"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B81BD24-05B5-465E-AE5A-D0682BC94D68}"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156C79-EE7B-47A9-88B6-70CDD154F476}"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26DBDD-C81A-4E24-B866-98E237C5B793}"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B6A4FEC-1780-40E6-BE51-CE02BCC97041}"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0FD655-D05E-4189-B49A-2B582CF2B57D}"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2" descr="CDIO_reportcove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95288" y="692150"/>
            <a:ext cx="5549900" cy="2527300"/>
          </a:xfrm>
          <a:prstGeom prst="rect">
            <a:avLst/>
          </a:prstGeom>
          <a:noFill/>
          <a:ln w="9525">
            <a:noFill/>
            <a:miter lim="800000"/>
            <a:headEnd/>
            <a:tailEnd/>
          </a:ln>
        </p:spPr>
      </p:pic>
      <p:sp>
        <p:nvSpPr>
          <p:cNvPr id="8" name="Title 7"/>
          <p:cNvSpPr>
            <a:spLocks noGrp="1"/>
          </p:cNvSpPr>
          <p:nvPr>
            <p:ph type="ctrTitle"/>
          </p:nvPr>
        </p:nvSpPr>
        <p:spPr>
          <a:xfrm>
            <a:off x="1043608" y="3124200"/>
            <a:ext cx="7414592" cy="1894362"/>
          </a:xfrm>
        </p:spPr>
        <p:txBody>
          <a:bodyPr/>
          <a:lstStyle>
            <a:lvl1pPr algn="r">
              <a:defRPr b="1">
                <a:solidFill>
                  <a:srgbClr val="009999"/>
                </a:solidFill>
              </a:defRPr>
            </a:lvl1pPr>
          </a:lstStyle>
          <a:p>
            <a:r>
              <a:rPr lang="en-US" noProof="0" smtClean="0"/>
              <a:t>Click to edit Master title style</a:t>
            </a:r>
            <a:endParaRPr lang="en-US" noProof="0"/>
          </a:p>
        </p:txBody>
      </p:sp>
      <p:sp>
        <p:nvSpPr>
          <p:cNvPr id="9" name="Subtitle 8"/>
          <p:cNvSpPr>
            <a:spLocks noGrp="1"/>
          </p:cNvSpPr>
          <p:nvPr>
            <p:ph type="subTitle" idx="1"/>
          </p:nvPr>
        </p:nvSpPr>
        <p:spPr>
          <a:xfrm>
            <a:off x="1043608" y="5081736"/>
            <a:ext cx="7416824" cy="1371600"/>
          </a:xfrm>
        </p:spPr>
        <p:txBody>
          <a:bodyPr anchor="b">
            <a:normAutofit/>
          </a:bodyPr>
          <a:lstStyle>
            <a:lvl1pPr marL="0" indent="0" algn="l">
              <a:buNone/>
              <a:defRPr sz="2400" b="1">
                <a:solidFill>
                  <a:schemeClr val="accent1">
                    <a:lumMod val="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noProof="0" smtClean="0"/>
              <a:t>Click to edit Master subtitle style</a:t>
            </a:r>
            <a:endParaRPr lang="en-US" noProof="0" dirty="0"/>
          </a:p>
        </p:txBody>
      </p:sp>
    </p:spTree>
    <p:extLst>
      <p:ext uri="{BB962C8B-B14F-4D97-AF65-F5344CB8AC3E}">
        <p14:creationId xmlns:p14="http://schemas.microsoft.com/office/powerpoint/2010/main" val="2903235188"/>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lumMod val="50000"/>
                  </a:schemeClr>
                </a:solidFill>
              </a:defRPr>
            </a:lvl1pPr>
          </a:lstStyle>
          <a:p>
            <a:r>
              <a:rPr lang="en-US" smtClean="0"/>
              <a:t>Click to edit Master title style</a:t>
            </a:r>
            <a:endParaRPr lang="en-US" dirty="0"/>
          </a:p>
        </p:txBody>
      </p:sp>
      <p:sp>
        <p:nvSpPr>
          <p:cNvPr id="8" name="Content Placeholder 7"/>
          <p:cNvSpPr>
            <a:spLocks noGrp="1"/>
          </p:cNvSpPr>
          <p:nvPr>
            <p:ph sz="quarter" idx="1"/>
          </p:nvPr>
        </p:nvSpPr>
        <p:spPr>
          <a:xfrm>
            <a:off x="457200" y="1600200"/>
            <a:ext cx="7467600" cy="4873752"/>
          </a:xfrm>
        </p:spPr>
        <p:txBody>
          <a:bodyPr/>
          <a:lstStyle>
            <a:lvl1pPr eaLnBrk="1" latinLnBrk="0" hangingPunct="1">
              <a:buClr>
                <a:schemeClr val="accent1">
                  <a:lumMod val="50000"/>
                </a:schemeClr>
              </a:buClr>
              <a:buSzPct val="100000"/>
              <a:buFont typeface="Wingdings" pitchFamily="2" charset="2"/>
              <a:buChar char="§"/>
              <a:defRPr/>
            </a:lvl1pPr>
            <a:lvl2pPr eaLnBrk="1" latinLnBrk="0" hangingPunct="1">
              <a:buClr>
                <a:schemeClr val="accent1">
                  <a:lumMod val="50000"/>
                </a:schemeClr>
              </a:buClr>
              <a:buSzPct val="70000"/>
              <a:buFont typeface="Wingdings 2" pitchFamily="18" charset="2"/>
              <a:buChar char=""/>
              <a:defRPr sz="2200"/>
            </a:lvl2pPr>
            <a:lvl3pPr eaLnBrk="1" latinLnBrk="0" hangingPunct="1">
              <a:buClr>
                <a:schemeClr val="accent1">
                  <a:lumMod val="50000"/>
                </a:schemeClr>
              </a:buClr>
              <a:defRPr sz="2000"/>
            </a:lvl3pPr>
            <a:lvl4pPr eaLnBrk="1" latinLnBrk="0" hangingPunct="1">
              <a:buClr>
                <a:schemeClr val="accent1">
                  <a:lumMod val="50000"/>
                </a:schemeClr>
              </a:buClr>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46813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DBEA975-173C-4D13-BABF-51E55D367F94}"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9" name="Content Placeholder 8"/>
          <p:cNvSpPr>
            <a:spLocks noGrp="1"/>
          </p:cNvSpPr>
          <p:nvPr>
            <p:ph sz="quarter" idx="1"/>
          </p:nvPr>
        </p:nvSpPr>
        <p:spPr>
          <a:xfrm>
            <a:off x="457200" y="1600200"/>
            <a:ext cx="3657600" cy="4572000"/>
          </a:xfrm>
        </p:spPr>
        <p:txBody>
          <a:bodyPr/>
          <a:lstStyle>
            <a:lvl1pPr eaLnBrk="1" latinLnBrk="0" hangingPunct="1">
              <a:defRPr/>
            </a:lvl1pPr>
            <a:lvl2pPr eaLnBrk="1" latinLnBrk="0" hangingPunct="1">
              <a:defRPr/>
            </a:lvl2pPr>
            <a:lvl3pPr eaLnBrk="1" latinLnBrk="0" hangingPunct="1">
              <a:defRPr/>
            </a:lvl3pPr>
            <a:lvl4pPr eaLnBrk="1" latinLnBrk="0" hangingPunct="1">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Content Placeholder 10"/>
          <p:cNvSpPr>
            <a:spLocks noGrp="1"/>
          </p:cNvSpPr>
          <p:nvPr>
            <p:ph sz="quarter" idx="2"/>
          </p:nvPr>
        </p:nvSpPr>
        <p:spPr>
          <a:xfrm>
            <a:off x="4270248" y="1600200"/>
            <a:ext cx="3657600" cy="4572000"/>
          </a:xfrm>
        </p:spPr>
        <p:txBody>
          <a:bodyPr/>
          <a:lstStyle>
            <a:lvl2pPr eaLnBrk="1" latinLnBrk="0" hangingPunct="1">
              <a:defRPr/>
            </a:lvl2pPr>
            <a:lvl3pPr eaLnBrk="1" latinLnBrk="0" hangingPunct="1">
              <a:defRPr/>
            </a:lvl3pPr>
            <a:lvl4pPr eaLnBrk="1" latinLnBrk="0" hangingPunct="1">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9352935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lvl2pPr eaLnBrk="1" latinLnBrk="0" hangingPunct="1">
              <a:defRPr/>
            </a:lvl2pPr>
            <a:lvl3pPr eaLnBrk="1" latinLnBrk="0" hangingPunct="1">
              <a:defRPr/>
            </a:lvl3pPr>
            <a:lvl4pPr eaLnBrk="1" latinLnBrk="0" hangingPunct="1">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 name="Content Placeholder 12"/>
          <p:cNvSpPr>
            <a:spLocks noGrp="1"/>
          </p:cNvSpPr>
          <p:nvPr>
            <p:ph sz="quarter" idx="4"/>
          </p:nvPr>
        </p:nvSpPr>
        <p:spPr>
          <a:xfrm>
            <a:off x="4371975" y="2362200"/>
            <a:ext cx="3657600" cy="3886200"/>
          </a:xfrm>
        </p:spPr>
        <p:txBody>
          <a:bodyPr/>
          <a:lstStyle>
            <a:lvl2pPr eaLnBrk="1" latinLnBrk="0" hangingPunct="1">
              <a:defRPr/>
            </a:lvl2pPr>
            <a:lvl3pPr eaLnBrk="1" latinLnBrk="0" hangingPunct="1">
              <a:defRPr/>
            </a:lvl3pPr>
            <a:lvl4pPr eaLnBrk="1" latinLnBrk="0" hangingPunct="1">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lumMod val="40000"/>
              <a:lumOff val="60000"/>
            </a:schemeClr>
          </a:solidFill>
        </p:spPr>
        <p:txBody>
          <a:bodyPr rtlCol="0" anchor="ctr">
            <a:noAutofit/>
          </a:bodyPr>
          <a:lstStyle>
            <a:lvl1pPr marL="0" indent="0">
              <a:buFontTx/>
              <a:buNone/>
              <a:defRPr sz="2200" b="1">
                <a:solidFill>
                  <a:schemeClr val="accent1">
                    <a:lumMod val="50000"/>
                  </a:schemeClr>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lumMod val="40000"/>
              <a:lumOff val="60000"/>
            </a:schemeClr>
          </a:solidFill>
        </p:spPr>
        <p:txBody>
          <a:bodyPr rtlCol="0" anchor="ctr">
            <a:noAutofit/>
          </a:bodyPr>
          <a:lstStyle>
            <a:lvl1pPr marL="0" indent="0">
              <a:buFontTx/>
              <a:buNone/>
              <a:defRPr sz="2200" b="1">
                <a:solidFill>
                  <a:schemeClr val="accent1">
                    <a:lumMod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19030248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06901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8970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82000" cy="7842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81000" y="1263650"/>
            <a:ext cx="8382000" cy="5181600"/>
          </a:xfrm>
        </p:spPr>
        <p:txBody>
          <a:bodyPr/>
          <a:lstStyle/>
          <a:p>
            <a:pPr lvl="0"/>
            <a:endParaRPr lang="en-US" noProof="0" smtClean="0"/>
          </a:p>
        </p:txBody>
      </p:sp>
    </p:spTree>
    <p:extLst>
      <p:ext uri="{BB962C8B-B14F-4D97-AF65-F5344CB8AC3E}">
        <p14:creationId xmlns:p14="http://schemas.microsoft.com/office/powerpoint/2010/main" val="3957673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8BD4CB-1503-49B4-B920-7656CAF42F6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sv-S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EFBC47E-13E5-4121-86DA-F653E34E969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3" Type="http://schemas.openxmlformats.org/officeDocument/2006/relationships/image" Target="../media/image1.jpe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7.xml"/><Relationship Id="rId12" Type="http://schemas.openxmlformats.org/officeDocument/2006/relationships/theme" Target="../theme/theme6.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5" Type="http://schemas.openxmlformats.org/officeDocument/2006/relationships/slideLayout" Target="../slideLayouts/slideLayout61.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 Id="rId9" Type="http://schemas.openxmlformats.org/officeDocument/2006/relationships/slideLayout" Target="../slideLayouts/slideLayout65.xml"/><Relationship Id="rId10"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0.xml"/><Relationship Id="rId4" Type="http://schemas.openxmlformats.org/officeDocument/2006/relationships/slideLayout" Target="../slideLayouts/slideLayout71.xml"/><Relationship Id="rId5" Type="http://schemas.openxmlformats.org/officeDocument/2006/relationships/slideLayout" Target="../slideLayouts/slideLayout72.xml"/><Relationship Id="rId6" Type="http://schemas.openxmlformats.org/officeDocument/2006/relationships/slideLayout" Target="../slideLayouts/slideLayout73.xml"/><Relationship Id="rId7" Type="http://schemas.openxmlformats.org/officeDocument/2006/relationships/slideLayout" Target="../slideLayouts/slideLayout74.xml"/><Relationship Id="rId8" Type="http://schemas.openxmlformats.org/officeDocument/2006/relationships/theme" Target="../theme/theme7.xml"/><Relationship Id="rId9" Type="http://schemas.openxmlformats.org/officeDocument/2006/relationships/image" Target="../media/image1.jpeg"/><Relationship Id="rId1" Type="http://schemas.openxmlformats.org/officeDocument/2006/relationships/slideLayout" Target="../slideLayouts/slideLayout68.xml"/><Relationship Id="rId2"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19200"/>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7DFCA271-46B4-4FEE-8E4B-C4B098F01E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724"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Lst>
  <p:txStyles>
    <p:titleStyle>
      <a:lvl1pPr algn="l" rtl="0" eaLnBrk="0" fontAlgn="base" hangingPunct="0">
        <a:spcBef>
          <a:spcPct val="0"/>
        </a:spcBef>
        <a:spcAft>
          <a:spcPct val="0"/>
        </a:spcAft>
        <a:defRPr sz="3600" b="1">
          <a:solidFill>
            <a:srgbClr val="CC0000"/>
          </a:solidFill>
          <a:latin typeface="+mj-lt"/>
          <a:ea typeface="+mj-ea"/>
          <a:cs typeface="+mj-cs"/>
        </a:defRPr>
      </a:lvl1pPr>
      <a:lvl2pPr algn="l" rtl="0" eaLnBrk="0" fontAlgn="base" hangingPunct="0">
        <a:spcBef>
          <a:spcPct val="0"/>
        </a:spcBef>
        <a:spcAft>
          <a:spcPct val="0"/>
        </a:spcAft>
        <a:defRPr sz="3600" b="1">
          <a:solidFill>
            <a:srgbClr val="CC0000"/>
          </a:solidFill>
          <a:latin typeface="Arial" charset="0"/>
          <a:cs typeface="Arial" charset="0"/>
        </a:defRPr>
      </a:lvl2pPr>
      <a:lvl3pPr algn="l" rtl="0" eaLnBrk="0" fontAlgn="base" hangingPunct="0">
        <a:spcBef>
          <a:spcPct val="0"/>
        </a:spcBef>
        <a:spcAft>
          <a:spcPct val="0"/>
        </a:spcAft>
        <a:defRPr sz="3600" b="1">
          <a:solidFill>
            <a:srgbClr val="CC0000"/>
          </a:solidFill>
          <a:latin typeface="Arial" charset="0"/>
          <a:cs typeface="Arial" charset="0"/>
        </a:defRPr>
      </a:lvl3pPr>
      <a:lvl4pPr algn="l" rtl="0" eaLnBrk="0" fontAlgn="base" hangingPunct="0">
        <a:spcBef>
          <a:spcPct val="0"/>
        </a:spcBef>
        <a:spcAft>
          <a:spcPct val="0"/>
        </a:spcAft>
        <a:defRPr sz="3600" b="1">
          <a:solidFill>
            <a:srgbClr val="CC0000"/>
          </a:solidFill>
          <a:latin typeface="Arial" charset="0"/>
          <a:cs typeface="Arial" charset="0"/>
        </a:defRPr>
      </a:lvl4pPr>
      <a:lvl5pPr algn="l" rtl="0" eaLnBrk="0" fontAlgn="base" hangingPunct="0">
        <a:spcBef>
          <a:spcPct val="0"/>
        </a:spcBef>
        <a:spcAft>
          <a:spcPct val="0"/>
        </a:spcAft>
        <a:defRPr sz="3600" b="1">
          <a:solidFill>
            <a:srgbClr val="CC0000"/>
          </a:solidFill>
          <a:latin typeface="Arial" charset="0"/>
          <a:cs typeface="Arial" charset="0"/>
        </a:defRPr>
      </a:lvl5pPr>
      <a:lvl6pPr marL="457200" algn="l" rtl="0" eaLnBrk="1" fontAlgn="base" hangingPunct="1">
        <a:spcBef>
          <a:spcPct val="0"/>
        </a:spcBef>
        <a:spcAft>
          <a:spcPct val="0"/>
        </a:spcAft>
        <a:defRPr sz="3600" b="1">
          <a:solidFill>
            <a:srgbClr val="CC0000"/>
          </a:solidFill>
          <a:latin typeface="Arial" charset="0"/>
          <a:cs typeface="Arial" charset="0"/>
        </a:defRPr>
      </a:lvl6pPr>
      <a:lvl7pPr marL="914400" algn="l" rtl="0" eaLnBrk="1" fontAlgn="base" hangingPunct="1">
        <a:spcBef>
          <a:spcPct val="0"/>
        </a:spcBef>
        <a:spcAft>
          <a:spcPct val="0"/>
        </a:spcAft>
        <a:defRPr sz="3600" b="1">
          <a:solidFill>
            <a:srgbClr val="CC0000"/>
          </a:solidFill>
          <a:latin typeface="Arial" charset="0"/>
          <a:cs typeface="Arial" charset="0"/>
        </a:defRPr>
      </a:lvl7pPr>
      <a:lvl8pPr marL="1371600" algn="l" rtl="0" eaLnBrk="1" fontAlgn="base" hangingPunct="1">
        <a:spcBef>
          <a:spcPct val="0"/>
        </a:spcBef>
        <a:spcAft>
          <a:spcPct val="0"/>
        </a:spcAft>
        <a:defRPr sz="3600" b="1">
          <a:solidFill>
            <a:srgbClr val="CC0000"/>
          </a:solidFill>
          <a:latin typeface="Arial" charset="0"/>
          <a:cs typeface="Arial" charset="0"/>
        </a:defRPr>
      </a:lvl8pPr>
      <a:lvl9pPr marL="1828800" algn="l" rtl="0" eaLnBrk="1" fontAlgn="base" hangingPunct="1">
        <a:spcBef>
          <a:spcPct val="0"/>
        </a:spcBef>
        <a:spcAft>
          <a:spcPct val="0"/>
        </a:spcAft>
        <a:defRPr sz="3600" b="1">
          <a:solidFill>
            <a:srgbClr val="CC0000"/>
          </a:solidFill>
          <a:latin typeface="Arial" charset="0"/>
          <a:cs typeface="Arial" charset="0"/>
        </a:defRPr>
      </a:lvl9pPr>
    </p:titleStyle>
    <p:bodyStyle>
      <a:lvl1pPr marL="342900" indent="-342900"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381000" y="152400"/>
            <a:ext cx="8382000" cy="784225"/>
          </a:xfrm>
          <a:prstGeom prst="rect">
            <a:avLst/>
          </a:prstGeom>
          <a:noFill/>
          <a:ln w="9525">
            <a:noFill/>
            <a:miter lim="800000"/>
            <a:headEnd/>
            <a:tailEnd/>
          </a:ln>
        </p:spPr>
        <p:txBody>
          <a:bodyPr vert="horz" wrap="square" lIns="91440" tIns="0" rIns="91440" bIns="0" numCol="1" anchor="b" anchorCtr="0" compatLnSpc="1">
            <a:prstTxWarp prst="textNoShape">
              <a:avLst/>
            </a:prstTxWarp>
          </a:bodyPr>
          <a:lstStyle/>
          <a:p>
            <a:pPr lvl="0"/>
            <a:r>
              <a:rPr lang="en-US" smtClean="0"/>
              <a:t>Title 1</a:t>
            </a:r>
            <a:br>
              <a:rPr lang="en-US" smtClean="0"/>
            </a:br>
            <a:r>
              <a:rPr lang="en-US" smtClean="0"/>
              <a:t>Title 2</a:t>
            </a:r>
          </a:p>
        </p:txBody>
      </p:sp>
      <p:sp>
        <p:nvSpPr>
          <p:cNvPr id="14339" name="Rectangle 8"/>
          <p:cNvSpPr>
            <a:spLocks noGrp="1" noChangeArrowheads="1"/>
          </p:cNvSpPr>
          <p:nvPr>
            <p:ph type="body" idx="1"/>
          </p:nvPr>
        </p:nvSpPr>
        <p:spPr bwMode="auto">
          <a:xfrm>
            <a:off x="381000" y="1263650"/>
            <a:ext cx="83820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A-point</a:t>
            </a:r>
          </a:p>
          <a:p>
            <a:pPr lvl="1"/>
            <a:r>
              <a:rPr lang="en-US" smtClean="0"/>
              <a:t>B-point</a:t>
            </a:r>
          </a:p>
          <a:p>
            <a:pPr lvl="2"/>
            <a:r>
              <a:rPr lang="en-US" smtClean="0"/>
              <a:t>C-point</a:t>
            </a:r>
          </a:p>
          <a:p>
            <a:pPr lvl="3"/>
            <a:r>
              <a:rPr lang="en-US" smtClean="0"/>
              <a:t>D-point</a:t>
            </a:r>
          </a:p>
          <a:p>
            <a:pPr lvl="4"/>
            <a:r>
              <a:rPr lang="en-US" smtClean="0"/>
              <a:t>E-point</a:t>
            </a:r>
          </a:p>
        </p:txBody>
      </p:sp>
    </p:spTree>
  </p:cSld>
  <p:clrMap bg1="lt1" tx1="dk1" bg2="lt2" tx2="dk2" accent1="accent1" accent2="accent2" accent3="accent3" accent4="accent4" accent5="accent5" accent6="accent6" hlink="hlink" folHlink="folHlink"/>
  <p:sldLayoutIdLst>
    <p:sldLayoutId id="2147483679" r:id="rId1"/>
    <p:sldLayoutId id="2147483678" r:id="rId2"/>
    <p:sldLayoutId id="2147483677" r:id="rId3"/>
    <p:sldLayoutId id="2147483676" r:id="rId4"/>
    <p:sldLayoutId id="2147483675" r:id="rId5"/>
    <p:sldLayoutId id="2147483674" r:id="rId6"/>
    <p:sldLayoutId id="2147483673" r:id="rId7"/>
    <p:sldLayoutId id="2147483672" r:id="rId8"/>
    <p:sldLayoutId id="2147483671" r:id="rId9"/>
    <p:sldLayoutId id="2147483670" r:id="rId10"/>
    <p:sldLayoutId id="2147483669" r:id="rId11"/>
  </p:sldLayoutIdLst>
  <p:txStyles>
    <p:titleStyle>
      <a:lvl1pPr algn="l" rtl="0" eaLnBrk="0" fontAlgn="base" hangingPunct="0">
        <a:lnSpc>
          <a:spcPct val="120000"/>
        </a:lnSpc>
        <a:spcBef>
          <a:spcPct val="0"/>
        </a:spcBef>
        <a:spcAft>
          <a:spcPct val="0"/>
        </a:spcAft>
        <a:defRPr b="1">
          <a:solidFill>
            <a:schemeClr val="bg1"/>
          </a:solidFill>
          <a:latin typeface="+mj-lt"/>
          <a:ea typeface="+mj-ea"/>
          <a:cs typeface="+mj-cs"/>
        </a:defRPr>
      </a:lvl1pPr>
      <a:lvl2pPr algn="l" rtl="0" eaLnBrk="0" fontAlgn="base" hangingPunct="0">
        <a:lnSpc>
          <a:spcPct val="120000"/>
        </a:lnSpc>
        <a:spcBef>
          <a:spcPct val="0"/>
        </a:spcBef>
        <a:spcAft>
          <a:spcPct val="0"/>
        </a:spcAft>
        <a:defRPr b="1">
          <a:solidFill>
            <a:schemeClr val="bg1"/>
          </a:solidFill>
          <a:latin typeface="Verdana" pitchFamily="34" charset="0"/>
        </a:defRPr>
      </a:lvl2pPr>
      <a:lvl3pPr algn="l" rtl="0" eaLnBrk="0" fontAlgn="base" hangingPunct="0">
        <a:lnSpc>
          <a:spcPct val="120000"/>
        </a:lnSpc>
        <a:spcBef>
          <a:spcPct val="0"/>
        </a:spcBef>
        <a:spcAft>
          <a:spcPct val="0"/>
        </a:spcAft>
        <a:defRPr b="1">
          <a:solidFill>
            <a:schemeClr val="bg1"/>
          </a:solidFill>
          <a:latin typeface="Verdana" pitchFamily="34" charset="0"/>
        </a:defRPr>
      </a:lvl3pPr>
      <a:lvl4pPr algn="l" rtl="0" eaLnBrk="0" fontAlgn="base" hangingPunct="0">
        <a:lnSpc>
          <a:spcPct val="120000"/>
        </a:lnSpc>
        <a:spcBef>
          <a:spcPct val="0"/>
        </a:spcBef>
        <a:spcAft>
          <a:spcPct val="0"/>
        </a:spcAft>
        <a:defRPr b="1">
          <a:solidFill>
            <a:schemeClr val="bg1"/>
          </a:solidFill>
          <a:latin typeface="Verdana" pitchFamily="34" charset="0"/>
        </a:defRPr>
      </a:lvl4pPr>
      <a:lvl5pPr algn="l" rtl="0" eaLnBrk="0" fontAlgn="base" hangingPunct="0">
        <a:lnSpc>
          <a:spcPct val="120000"/>
        </a:lnSpc>
        <a:spcBef>
          <a:spcPct val="0"/>
        </a:spcBef>
        <a:spcAft>
          <a:spcPct val="0"/>
        </a:spcAft>
        <a:defRPr b="1">
          <a:solidFill>
            <a:schemeClr val="bg1"/>
          </a:solidFill>
          <a:latin typeface="Verdana" pitchFamily="34" charset="0"/>
        </a:defRPr>
      </a:lvl5pPr>
      <a:lvl6pPr marL="457200" algn="l" rtl="0" fontAlgn="base">
        <a:lnSpc>
          <a:spcPct val="120000"/>
        </a:lnSpc>
        <a:spcBef>
          <a:spcPct val="0"/>
        </a:spcBef>
        <a:spcAft>
          <a:spcPct val="0"/>
        </a:spcAft>
        <a:defRPr b="1">
          <a:solidFill>
            <a:schemeClr val="bg1"/>
          </a:solidFill>
          <a:latin typeface="Verdana" pitchFamily="34" charset="0"/>
        </a:defRPr>
      </a:lvl6pPr>
      <a:lvl7pPr marL="914400" algn="l" rtl="0" fontAlgn="base">
        <a:lnSpc>
          <a:spcPct val="120000"/>
        </a:lnSpc>
        <a:spcBef>
          <a:spcPct val="0"/>
        </a:spcBef>
        <a:spcAft>
          <a:spcPct val="0"/>
        </a:spcAft>
        <a:defRPr b="1">
          <a:solidFill>
            <a:schemeClr val="bg1"/>
          </a:solidFill>
          <a:latin typeface="Verdana" pitchFamily="34" charset="0"/>
        </a:defRPr>
      </a:lvl7pPr>
      <a:lvl8pPr marL="1371600" algn="l" rtl="0" fontAlgn="base">
        <a:lnSpc>
          <a:spcPct val="120000"/>
        </a:lnSpc>
        <a:spcBef>
          <a:spcPct val="0"/>
        </a:spcBef>
        <a:spcAft>
          <a:spcPct val="0"/>
        </a:spcAft>
        <a:defRPr b="1">
          <a:solidFill>
            <a:schemeClr val="bg1"/>
          </a:solidFill>
          <a:latin typeface="Verdana" pitchFamily="34" charset="0"/>
        </a:defRPr>
      </a:lvl8pPr>
      <a:lvl9pPr marL="1828800" algn="l" rtl="0" fontAlgn="base">
        <a:lnSpc>
          <a:spcPct val="120000"/>
        </a:lnSpc>
        <a:spcBef>
          <a:spcPct val="0"/>
        </a:spcBef>
        <a:spcAft>
          <a:spcPct val="0"/>
        </a:spcAft>
        <a:defRPr b="1">
          <a:solidFill>
            <a:schemeClr val="bg1"/>
          </a:solidFill>
          <a:latin typeface="Verdana" pitchFamily="34" charset="0"/>
        </a:defRPr>
      </a:lvl9pPr>
    </p:titleStyle>
    <p:bodyStyle>
      <a:lvl1pPr marL="342900" indent="-342900" algn="l" defTabSz="684213" rtl="0" eaLnBrk="0" fontAlgn="base" hangingPunct="0">
        <a:spcBef>
          <a:spcPct val="20000"/>
        </a:spcBef>
        <a:spcAft>
          <a:spcPct val="0"/>
        </a:spcAft>
        <a:buSzPct val="25000"/>
        <a:buFont typeface="Wingdings" pitchFamily="2" charset="2"/>
        <a:buChar char=" "/>
        <a:defRPr>
          <a:solidFill>
            <a:schemeClr val="tx1"/>
          </a:solidFill>
          <a:latin typeface="+mn-lt"/>
          <a:ea typeface="+mn-ea"/>
          <a:cs typeface="+mn-cs"/>
        </a:defRPr>
      </a:lvl1pPr>
      <a:lvl2pPr marL="342900" indent="-228600" algn="l" defTabSz="684213" rtl="0" eaLnBrk="0" fontAlgn="base" hangingPunct="0">
        <a:spcBef>
          <a:spcPct val="20000"/>
        </a:spcBef>
        <a:spcAft>
          <a:spcPct val="0"/>
        </a:spcAft>
        <a:buSzPct val="65000"/>
        <a:buFont typeface="Wingdings" pitchFamily="2" charset="2"/>
        <a:buChar char="l"/>
        <a:defRPr>
          <a:solidFill>
            <a:schemeClr val="tx1"/>
          </a:solidFill>
          <a:latin typeface="+mn-lt"/>
        </a:defRPr>
      </a:lvl2pPr>
      <a:lvl3pPr marL="685800" indent="-228600" algn="l" defTabSz="684213" rtl="0" eaLnBrk="0" fontAlgn="base" hangingPunct="0">
        <a:spcBef>
          <a:spcPct val="20000"/>
        </a:spcBef>
        <a:spcAft>
          <a:spcPct val="0"/>
        </a:spcAft>
        <a:buSzPct val="100000"/>
        <a:buChar char="–"/>
        <a:defRPr>
          <a:solidFill>
            <a:schemeClr val="tx1"/>
          </a:solidFill>
          <a:latin typeface="+mn-lt"/>
        </a:defRPr>
      </a:lvl3pPr>
      <a:lvl4pPr marL="1028700" indent="-228600" algn="l" defTabSz="684213" rtl="0" eaLnBrk="0" fontAlgn="base" hangingPunct="0">
        <a:spcBef>
          <a:spcPct val="20000"/>
        </a:spcBef>
        <a:spcAft>
          <a:spcPct val="0"/>
        </a:spcAft>
        <a:buSzPct val="55000"/>
        <a:buFont typeface="Wingdings" pitchFamily="2" charset="2"/>
        <a:buChar char="¡"/>
        <a:defRPr sz="1600">
          <a:solidFill>
            <a:schemeClr val="tx1"/>
          </a:solidFill>
          <a:latin typeface="+mn-lt"/>
        </a:defRPr>
      </a:lvl4pPr>
      <a:lvl5pPr marL="1371600" indent="-228600" algn="l" defTabSz="684213" rtl="0" eaLnBrk="0" fontAlgn="base" hangingPunct="0">
        <a:spcBef>
          <a:spcPct val="20000"/>
        </a:spcBef>
        <a:spcAft>
          <a:spcPct val="0"/>
        </a:spcAft>
        <a:buSzPct val="100000"/>
        <a:buChar char="–"/>
        <a:defRPr sz="1600">
          <a:solidFill>
            <a:schemeClr val="tx1"/>
          </a:solidFill>
          <a:latin typeface="+mn-lt"/>
        </a:defRPr>
      </a:lvl5pPr>
      <a:lvl6pPr marL="1828800" indent="-228600" algn="l" defTabSz="684213" rtl="0" fontAlgn="base">
        <a:spcBef>
          <a:spcPct val="20000"/>
        </a:spcBef>
        <a:spcAft>
          <a:spcPct val="0"/>
        </a:spcAft>
        <a:buSzPct val="100000"/>
        <a:buChar char="–"/>
        <a:defRPr sz="1600">
          <a:solidFill>
            <a:schemeClr val="tx1"/>
          </a:solidFill>
          <a:latin typeface="+mn-lt"/>
        </a:defRPr>
      </a:lvl6pPr>
      <a:lvl7pPr marL="2286000" indent="-228600" algn="l" defTabSz="684213" rtl="0" fontAlgn="base">
        <a:spcBef>
          <a:spcPct val="20000"/>
        </a:spcBef>
        <a:spcAft>
          <a:spcPct val="0"/>
        </a:spcAft>
        <a:buSzPct val="100000"/>
        <a:buChar char="–"/>
        <a:defRPr sz="1600">
          <a:solidFill>
            <a:schemeClr val="tx1"/>
          </a:solidFill>
          <a:latin typeface="+mn-lt"/>
        </a:defRPr>
      </a:lvl7pPr>
      <a:lvl8pPr marL="2743200" indent="-228600" algn="l" defTabSz="684213" rtl="0" fontAlgn="base">
        <a:spcBef>
          <a:spcPct val="20000"/>
        </a:spcBef>
        <a:spcAft>
          <a:spcPct val="0"/>
        </a:spcAft>
        <a:buSzPct val="100000"/>
        <a:buChar char="–"/>
        <a:defRPr sz="1600">
          <a:solidFill>
            <a:schemeClr val="tx1"/>
          </a:solidFill>
          <a:latin typeface="+mn-lt"/>
        </a:defRPr>
      </a:lvl8pPr>
      <a:lvl9pPr marL="3200400" indent="-228600" algn="l" defTabSz="684213" rtl="0" fontAlgn="base">
        <a:spcBef>
          <a:spcPct val="20000"/>
        </a:spcBef>
        <a:spcAft>
          <a:spcPct val="0"/>
        </a:spcAft>
        <a:buSzPct val="100000"/>
        <a:buChar char="–"/>
        <a:defRPr sz="16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7"/>
          <p:cNvSpPr>
            <a:spLocks noGrp="1" noChangeArrowheads="1"/>
          </p:cNvSpPr>
          <p:nvPr>
            <p:ph type="title"/>
          </p:nvPr>
        </p:nvSpPr>
        <p:spPr bwMode="auto">
          <a:xfrm>
            <a:off x="381000" y="152400"/>
            <a:ext cx="8382000" cy="784225"/>
          </a:xfrm>
          <a:prstGeom prst="rect">
            <a:avLst/>
          </a:prstGeom>
          <a:noFill/>
          <a:ln w="9525">
            <a:noFill/>
            <a:miter lim="800000"/>
            <a:headEnd/>
            <a:tailEnd/>
          </a:ln>
        </p:spPr>
        <p:txBody>
          <a:bodyPr vert="horz" wrap="square" lIns="91440" tIns="0" rIns="91440" bIns="0" numCol="1" anchor="b" anchorCtr="0" compatLnSpc="1">
            <a:prstTxWarp prst="textNoShape">
              <a:avLst/>
            </a:prstTxWarp>
          </a:bodyPr>
          <a:lstStyle/>
          <a:p>
            <a:pPr lvl="0"/>
            <a:r>
              <a:rPr lang="en-US" smtClean="0"/>
              <a:t>Title 1</a:t>
            </a:r>
            <a:br>
              <a:rPr lang="en-US" smtClean="0"/>
            </a:br>
            <a:r>
              <a:rPr lang="en-US" smtClean="0"/>
              <a:t>Title 2</a:t>
            </a:r>
          </a:p>
        </p:txBody>
      </p:sp>
      <p:sp>
        <p:nvSpPr>
          <p:cNvPr id="26627" name="Rectangle 8"/>
          <p:cNvSpPr>
            <a:spLocks noGrp="1" noChangeArrowheads="1"/>
          </p:cNvSpPr>
          <p:nvPr>
            <p:ph type="body" idx="1"/>
          </p:nvPr>
        </p:nvSpPr>
        <p:spPr bwMode="auto">
          <a:xfrm>
            <a:off x="381000" y="1263650"/>
            <a:ext cx="83820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A-point</a:t>
            </a:r>
          </a:p>
          <a:p>
            <a:pPr lvl="1"/>
            <a:r>
              <a:rPr lang="en-US" smtClean="0"/>
              <a:t>B-point</a:t>
            </a:r>
          </a:p>
          <a:p>
            <a:pPr lvl="2"/>
            <a:r>
              <a:rPr lang="en-US" smtClean="0"/>
              <a:t>C-point</a:t>
            </a:r>
          </a:p>
          <a:p>
            <a:pPr lvl="3"/>
            <a:r>
              <a:rPr lang="en-US" smtClean="0"/>
              <a:t>D-point</a:t>
            </a:r>
          </a:p>
          <a:p>
            <a:pPr lvl="4"/>
            <a:r>
              <a:rPr lang="en-US" smtClean="0"/>
              <a:t>E-point</a:t>
            </a:r>
          </a:p>
        </p:txBody>
      </p:sp>
    </p:spTree>
  </p:cSld>
  <p:clrMap bg1="lt1" tx1="dk1" bg2="lt2" tx2="dk2" accent1="accent1" accent2="accent2" accent3="accent3" accent4="accent4" accent5="accent5" accent6="accent6" hlink="hlink" folHlink="folHlink"/>
  <p:sldLayoutIdLst>
    <p:sldLayoutId id="2147483690" r:id="rId1"/>
    <p:sldLayoutId id="2147483689" r:id="rId2"/>
    <p:sldLayoutId id="2147483688" r:id="rId3"/>
    <p:sldLayoutId id="2147483687" r:id="rId4"/>
    <p:sldLayoutId id="2147483686" r:id="rId5"/>
    <p:sldLayoutId id="2147483685" r:id="rId6"/>
    <p:sldLayoutId id="2147483684" r:id="rId7"/>
    <p:sldLayoutId id="2147483683" r:id="rId8"/>
    <p:sldLayoutId id="2147483682" r:id="rId9"/>
    <p:sldLayoutId id="2147483681" r:id="rId10"/>
    <p:sldLayoutId id="2147483680" r:id="rId11"/>
  </p:sldLayoutIdLst>
  <p:txStyles>
    <p:titleStyle>
      <a:lvl1pPr algn="l" rtl="0" eaLnBrk="0" fontAlgn="base" hangingPunct="0">
        <a:lnSpc>
          <a:spcPct val="120000"/>
        </a:lnSpc>
        <a:spcBef>
          <a:spcPct val="0"/>
        </a:spcBef>
        <a:spcAft>
          <a:spcPct val="0"/>
        </a:spcAft>
        <a:defRPr b="1">
          <a:solidFill>
            <a:schemeClr val="bg1"/>
          </a:solidFill>
          <a:latin typeface="+mj-lt"/>
          <a:ea typeface="+mj-ea"/>
          <a:cs typeface="+mj-cs"/>
        </a:defRPr>
      </a:lvl1pPr>
      <a:lvl2pPr algn="l" rtl="0" eaLnBrk="0" fontAlgn="base" hangingPunct="0">
        <a:lnSpc>
          <a:spcPct val="120000"/>
        </a:lnSpc>
        <a:spcBef>
          <a:spcPct val="0"/>
        </a:spcBef>
        <a:spcAft>
          <a:spcPct val="0"/>
        </a:spcAft>
        <a:defRPr b="1">
          <a:solidFill>
            <a:schemeClr val="bg1"/>
          </a:solidFill>
          <a:latin typeface="Verdana" pitchFamily="34" charset="0"/>
        </a:defRPr>
      </a:lvl2pPr>
      <a:lvl3pPr algn="l" rtl="0" eaLnBrk="0" fontAlgn="base" hangingPunct="0">
        <a:lnSpc>
          <a:spcPct val="120000"/>
        </a:lnSpc>
        <a:spcBef>
          <a:spcPct val="0"/>
        </a:spcBef>
        <a:spcAft>
          <a:spcPct val="0"/>
        </a:spcAft>
        <a:defRPr b="1">
          <a:solidFill>
            <a:schemeClr val="bg1"/>
          </a:solidFill>
          <a:latin typeface="Verdana" pitchFamily="34" charset="0"/>
        </a:defRPr>
      </a:lvl3pPr>
      <a:lvl4pPr algn="l" rtl="0" eaLnBrk="0" fontAlgn="base" hangingPunct="0">
        <a:lnSpc>
          <a:spcPct val="120000"/>
        </a:lnSpc>
        <a:spcBef>
          <a:spcPct val="0"/>
        </a:spcBef>
        <a:spcAft>
          <a:spcPct val="0"/>
        </a:spcAft>
        <a:defRPr b="1">
          <a:solidFill>
            <a:schemeClr val="bg1"/>
          </a:solidFill>
          <a:latin typeface="Verdana" pitchFamily="34" charset="0"/>
        </a:defRPr>
      </a:lvl4pPr>
      <a:lvl5pPr algn="l" rtl="0" eaLnBrk="0" fontAlgn="base" hangingPunct="0">
        <a:lnSpc>
          <a:spcPct val="120000"/>
        </a:lnSpc>
        <a:spcBef>
          <a:spcPct val="0"/>
        </a:spcBef>
        <a:spcAft>
          <a:spcPct val="0"/>
        </a:spcAft>
        <a:defRPr b="1">
          <a:solidFill>
            <a:schemeClr val="bg1"/>
          </a:solidFill>
          <a:latin typeface="Verdana" pitchFamily="34" charset="0"/>
        </a:defRPr>
      </a:lvl5pPr>
      <a:lvl6pPr marL="457200" algn="l" rtl="0" eaLnBrk="0" fontAlgn="base" hangingPunct="0">
        <a:lnSpc>
          <a:spcPct val="120000"/>
        </a:lnSpc>
        <a:spcBef>
          <a:spcPct val="0"/>
        </a:spcBef>
        <a:spcAft>
          <a:spcPct val="0"/>
        </a:spcAft>
        <a:defRPr b="1">
          <a:solidFill>
            <a:schemeClr val="bg1"/>
          </a:solidFill>
          <a:latin typeface="Verdana" pitchFamily="34" charset="0"/>
        </a:defRPr>
      </a:lvl6pPr>
      <a:lvl7pPr marL="914400" algn="l" rtl="0" eaLnBrk="0" fontAlgn="base" hangingPunct="0">
        <a:lnSpc>
          <a:spcPct val="120000"/>
        </a:lnSpc>
        <a:spcBef>
          <a:spcPct val="0"/>
        </a:spcBef>
        <a:spcAft>
          <a:spcPct val="0"/>
        </a:spcAft>
        <a:defRPr b="1">
          <a:solidFill>
            <a:schemeClr val="bg1"/>
          </a:solidFill>
          <a:latin typeface="Verdana" pitchFamily="34" charset="0"/>
        </a:defRPr>
      </a:lvl7pPr>
      <a:lvl8pPr marL="1371600" algn="l" rtl="0" eaLnBrk="0" fontAlgn="base" hangingPunct="0">
        <a:lnSpc>
          <a:spcPct val="120000"/>
        </a:lnSpc>
        <a:spcBef>
          <a:spcPct val="0"/>
        </a:spcBef>
        <a:spcAft>
          <a:spcPct val="0"/>
        </a:spcAft>
        <a:defRPr b="1">
          <a:solidFill>
            <a:schemeClr val="bg1"/>
          </a:solidFill>
          <a:latin typeface="Verdana" pitchFamily="34" charset="0"/>
        </a:defRPr>
      </a:lvl8pPr>
      <a:lvl9pPr marL="1828800" algn="l" rtl="0" eaLnBrk="0" fontAlgn="base" hangingPunct="0">
        <a:lnSpc>
          <a:spcPct val="120000"/>
        </a:lnSpc>
        <a:spcBef>
          <a:spcPct val="0"/>
        </a:spcBef>
        <a:spcAft>
          <a:spcPct val="0"/>
        </a:spcAft>
        <a:defRPr b="1">
          <a:solidFill>
            <a:schemeClr val="bg1"/>
          </a:solidFill>
          <a:latin typeface="Verdana" pitchFamily="34" charset="0"/>
        </a:defRPr>
      </a:lvl9pPr>
    </p:titleStyle>
    <p:bodyStyle>
      <a:lvl1pPr marL="342900" indent="-342900" algn="l" defTabSz="684213" rtl="0" eaLnBrk="0" fontAlgn="base" hangingPunct="0">
        <a:spcBef>
          <a:spcPct val="20000"/>
        </a:spcBef>
        <a:spcAft>
          <a:spcPct val="0"/>
        </a:spcAft>
        <a:buSzPct val="25000"/>
        <a:buFont typeface="Wingdings" pitchFamily="2" charset="2"/>
        <a:buChar char=" "/>
        <a:defRPr>
          <a:solidFill>
            <a:schemeClr val="tx1"/>
          </a:solidFill>
          <a:latin typeface="+mn-lt"/>
          <a:ea typeface="+mn-ea"/>
          <a:cs typeface="+mn-cs"/>
        </a:defRPr>
      </a:lvl1pPr>
      <a:lvl2pPr marL="342900" indent="-228600" algn="l" defTabSz="684213" rtl="0" eaLnBrk="0" fontAlgn="base" hangingPunct="0">
        <a:spcBef>
          <a:spcPct val="20000"/>
        </a:spcBef>
        <a:spcAft>
          <a:spcPct val="0"/>
        </a:spcAft>
        <a:buSzPct val="65000"/>
        <a:buFont typeface="Wingdings" pitchFamily="2" charset="2"/>
        <a:buChar char="l"/>
        <a:defRPr>
          <a:solidFill>
            <a:schemeClr val="tx1"/>
          </a:solidFill>
          <a:latin typeface="+mn-lt"/>
        </a:defRPr>
      </a:lvl2pPr>
      <a:lvl3pPr marL="685800" indent="-228600" algn="l" defTabSz="684213" rtl="0" eaLnBrk="0" fontAlgn="base" hangingPunct="0">
        <a:spcBef>
          <a:spcPct val="20000"/>
        </a:spcBef>
        <a:spcAft>
          <a:spcPct val="0"/>
        </a:spcAft>
        <a:buSzPct val="100000"/>
        <a:buChar char="–"/>
        <a:defRPr>
          <a:solidFill>
            <a:schemeClr val="tx1"/>
          </a:solidFill>
          <a:latin typeface="+mn-lt"/>
        </a:defRPr>
      </a:lvl3pPr>
      <a:lvl4pPr marL="1028700" indent="-228600" algn="l" defTabSz="684213" rtl="0" eaLnBrk="0" fontAlgn="base" hangingPunct="0">
        <a:spcBef>
          <a:spcPct val="20000"/>
        </a:spcBef>
        <a:spcAft>
          <a:spcPct val="0"/>
        </a:spcAft>
        <a:buSzPct val="55000"/>
        <a:buFont typeface="Wingdings" pitchFamily="2" charset="2"/>
        <a:buChar char="¡"/>
        <a:defRPr sz="1600">
          <a:solidFill>
            <a:schemeClr val="tx1"/>
          </a:solidFill>
          <a:latin typeface="+mn-lt"/>
        </a:defRPr>
      </a:lvl4pPr>
      <a:lvl5pPr marL="1371600" indent="-228600" algn="l" defTabSz="684213" rtl="0" eaLnBrk="0" fontAlgn="base" hangingPunct="0">
        <a:spcBef>
          <a:spcPct val="20000"/>
        </a:spcBef>
        <a:spcAft>
          <a:spcPct val="0"/>
        </a:spcAft>
        <a:buSzPct val="100000"/>
        <a:buChar char="–"/>
        <a:defRPr sz="1600">
          <a:solidFill>
            <a:schemeClr val="tx1"/>
          </a:solidFill>
          <a:latin typeface="+mn-lt"/>
        </a:defRPr>
      </a:lvl5pPr>
      <a:lvl6pPr marL="1828800" indent="-228600" algn="l" defTabSz="684213" rtl="0" eaLnBrk="0" fontAlgn="base" hangingPunct="0">
        <a:spcBef>
          <a:spcPct val="20000"/>
        </a:spcBef>
        <a:spcAft>
          <a:spcPct val="0"/>
        </a:spcAft>
        <a:buSzPct val="100000"/>
        <a:buChar char="–"/>
        <a:defRPr sz="1600">
          <a:solidFill>
            <a:schemeClr val="tx1"/>
          </a:solidFill>
          <a:latin typeface="+mn-lt"/>
        </a:defRPr>
      </a:lvl6pPr>
      <a:lvl7pPr marL="2286000" indent="-228600" algn="l" defTabSz="684213" rtl="0" eaLnBrk="0" fontAlgn="base" hangingPunct="0">
        <a:spcBef>
          <a:spcPct val="20000"/>
        </a:spcBef>
        <a:spcAft>
          <a:spcPct val="0"/>
        </a:spcAft>
        <a:buSzPct val="100000"/>
        <a:buChar char="–"/>
        <a:defRPr sz="1600">
          <a:solidFill>
            <a:schemeClr val="tx1"/>
          </a:solidFill>
          <a:latin typeface="+mn-lt"/>
        </a:defRPr>
      </a:lvl7pPr>
      <a:lvl8pPr marL="2743200" indent="-228600" algn="l" defTabSz="684213" rtl="0" eaLnBrk="0" fontAlgn="base" hangingPunct="0">
        <a:spcBef>
          <a:spcPct val="20000"/>
        </a:spcBef>
        <a:spcAft>
          <a:spcPct val="0"/>
        </a:spcAft>
        <a:buSzPct val="100000"/>
        <a:buChar char="–"/>
        <a:defRPr sz="1600">
          <a:solidFill>
            <a:schemeClr val="tx1"/>
          </a:solidFill>
          <a:latin typeface="+mn-lt"/>
        </a:defRPr>
      </a:lvl8pPr>
      <a:lvl9pPr marL="3200400" indent="-228600" algn="l" defTabSz="684213" rtl="0" eaLnBrk="0" fontAlgn="base" hangingPunct="0">
        <a:spcBef>
          <a:spcPct val="20000"/>
        </a:spcBef>
        <a:spcAft>
          <a:spcPct val="0"/>
        </a:spcAft>
        <a:buSzPct val="100000"/>
        <a:buChar char="–"/>
        <a:defRPr sz="16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Title Placeholder 21"/>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Text Placeholder 12"/>
          <p:cNvSpPr>
            <a:spLocks noGrp="1"/>
          </p:cNvSpPr>
          <p:nvPr>
            <p:ph type="body" idx="1"/>
          </p:nvPr>
        </p:nvSpPr>
        <p:spPr bwMode="auto">
          <a:xfrm>
            <a:off x="457200" y="1341438"/>
            <a:ext cx="7467600" cy="5132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38916" name="Picture 16" descr="CDIO_petit.jpg"/>
          <p:cNvPicPr>
            <a:picLocks noChangeAspect="1"/>
          </p:cNvPicPr>
          <p:nvPr/>
        </p:nvPicPr>
        <p:blipFill>
          <a:blip r:embed="rId13" cstate="screen"/>
          <a:srcRect/>
          <a:stretch>
            <a:fillRect/>
          </a:stretch>
        </p:blipFill>
        <p:spPr bwMode="auto">
          <a:xfrm>
            <a:off x="104775" y="6021388"/>
            <a:ext cx="1587500" cy="723900"/>
          </a:xfrm>
          <a:prstGeom prst="rect">
            <a:avLst/>
          </a:prstGeom>
          <a:noFill/>
          <a:ln w="9525">
            <a:noFill/>
            <a:miter lim="800000"/>
            <a:headEnd/>
            <a:tailEnd/>
          </a:ln>
        </p:spPr>
      </p:pic>
      <p:sp>
        <p:nvSpPr>
          <p:cNvPr id="1029" name="Slide Number Placeholder 8"/>
          <p:cNvSpPr txBox="1">
            <a:spLocks/>
          </p:cNvSpPr>
          <p:nvPr/>
        </p:nvSpPr>
        <p:spPr bwMode="auto">
          <a:xfrm>
            <a:off x="8534400" y="0"/>
            <a:ext cx="609600" cy="520700"/>
          </a:xfrm>
          <a:prstGeom prst="rect">
            <a:avLst/>
          </a:prstGeom>
          <a:noFill/>
          <a:ln>
            <a:noFill/>
          </a:ln>
          <a:extLst/>
        </p:spPr>
        <p:txBody>
          <a:bodyPr/>
          <a:lstStyle/>
          <a:p>
            <a:pPr>
              <a:defRPr/>
            </a:pPr>
            <a:fld id="{D8159A07-3667-4935-84B7-4C64C237B269}" type="slidenum">
              <a:rPr lang="en-US" b="1">
                <a:solidFill>
                  <a:srgbClr val="9A3D01"/>
                </a:solidFill>
                <a:cs typeface="Arial" pitchFamily="34" charset="0"/>
              </a:rPr>
              <a:pPr>
                <a:defRPr/>
              </a:pPr>
              <a:t>‹#›</a:t>
            </a:fld>
            <a:endParaRPr lang="en-US" b="1">
              <a:solidFill>
                <a:srgbClr val="9A3D01"/>
              </a:solidFill>
              <a:cs typeface="Arial" pitchFamily="34" charset="0"/>
            </a:endParaRPr>
          </a:p>
        </p:txBody>
      </p:sp>
    </p:spTree>
  </p:cSld>
  <p:clrMap bg1="lt1" tx1="dk1" bg2="lt2" tx2="dk2" accent1="accent1" accent2="accent2" accent3="accent3" accent4="accent4" accent5="accent5" accent6="accent6" hlink="hlink" folHlink="folHlink"/>
  <p:sldLayoutIdLst>
    <p:sldLayoutId id="2147483701" r:id="rId1"/>
    <p:sldLayoutId id="2147483700" r:id="rId2"/>
    <p:sldLayoutId id="2147483699" r:id="rId3"/>
    <p:sldLayoutId id="2147483698" r:id="rId4"/>
    <p:sldLayoutId id="2147483697" r:id="rId5"/>
    <p:sldLayoutId id="2147483696" r:id="rId6"/>
    <p:sldLayoutId id="2147483695" r:id="rId7"/>
    <p:sldLayoutId id="2147483694" r:id="rId8"/>
    <p:sldLayoutId id="2147483693" r:id="rId9"/>
    <p:sldLayoutId id="2147483692" r:id="rId10"/>
    <p:sldLayoutId id="2147483691" r:id="rId11"/>
  </p:sldLayoutIdLst>
  <p:hf sldNum="0" hdr="0" ftr="0" dt="0"/>
  <p:txStyles>
    <p:titleStyle>
      <a:lvl1pPr algn="l" rtl="0" eaLnBrk="0" fontAlgn="base" hangingPunct="0">
        <a:spcBef>
          <a:spcPct val="0"/>
        </a:spcBef>
        <a:spcAft>
          <a:spcPct val="0"/>
        </a:spcAft>
        <a:defRPr sz="3200" b="1">
          <a:solidFill>
            <a:srgbClr val="9A3D01"/>
          </a:solidFill>
          <a:latin typeface="+mj-lt"/>
          <a:ea typeface="+mj-ea"/>
          <a:cs typeface="+mj-cs"/>
        </a:defRPr>
      </a:lvl1pPr>
      <a:lvl2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2pPr>
      <a:lvl3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3pPr>
      <a:lvl4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4pPr>
      <a:lvl5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5pPr>
      <a:lvl6pPr marL="4572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6pPr>
      <a:lvl7pPr marL="9144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7pPr>
      <a:lvl8pPr marL="13716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8pPr>
      <a:lvl9pPr marL="18288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9pPr>
    </p:titleStyle>
    <p:bodyStyle>
      <a:lvl1pPr marL="273050" indent="-273050" algn="l" rtl="0" eaLnBrk="0" fontAlgn="base" hangingPunct="0">
        <a:spcBef>
          <a:spcPts val="600"/>
        </a:spcBef>
        <a:spcAft>
          <a:spcPct val="0"/>
        </a:spcAft>
        <a:buClr>
          <a:srgbClr val="9A3D01"/>
        </a:buClr>
        <a:buSzPct val="70000"/>
        <a:buFont typeface="Wingdings" pitchFamily="2" charset="2"/>
        <a:buChar char=""/>
        <a:defRPr sz="2400">
          <a:solidFill>
            <a:schemeClr val="tx1"/>
          </a:solidFill>
          <a:latin typeface="+mn-lt"/>
          <a:ea typeface="+mn-ea"/>
          <a:cs typeface="ＭＳ Ｐゴシック"/>
        </a:defRPr>
      </a:lvl1pPr>
      <a:lvl2pPr marL="639763" indent="-273050" algn="l" rtl="0" eaLnBrk="0" fontAlgn="base" hangingPunct="0">
        <a:spcBef>
          <a:spcPct val="20000"/>
        </a:spcBef>
        <a:spcAft>
          <a:spcPct val="0"/>
        </a:spcAft>
        <a:buClr>
          <a:srgbClr val="9A3D01"/>
        </a:buClr>
        <a:buSzPct val="80000"/>
        <a:buFont typeface="Wingdings 2" pitchFamily="18" charset="2"/>
        <a:buChar char=""/>
        <a:defRPr sz="2100">
          <a:solidFill>
            <a:schemeClr val="tx1"/>
          </a:solidFill>
          <a:latin typeface="+mn-lt"/>
          <a:ea typeface="+mn-ea"/>
          <a:cs typeface="ＭＳ Ｐゴシック"/>
        </a:defRPr>
      </a:lvl2pPr>
      <a:lvl3pPr marL="914400" indent="-182563" algn="l" rtl="0" eaLnBrk="0" fontAlgn="base" hangingPunct="0">
        <a:spcBef>
          <a:spcPct val="20000"/>
        </a:spcBef>
        <a:spcAft>
          <a:spcPct val="0"/>
        </a:spcAft>
        <a:buClr>
          <a:srgbClr val="9A3D01"/>
        </a:buClr>
        <a:buSzPct val="60000"/>
        <a:buFont typeface="Wingdings" pitchFamily="2" charset="2"/>
        <a:buChar char=""/>
        <a:defRPr>
          <a:solidFill>
            <a:schemeClr val="tx1"/>
          </a:solidFill>
          <a:latin typeface="+mn-lt"/>
          <a:ea typeface="+mn-ea"/>
          <a:cs typeface="ＭＳ Ｐゴシック"/>
        </a:defRPr>
      </a:lvl3pPr>
      <a:lvl4pPr marL="1187450" indent="-182563" algn="l" rtl="0" eaLnBrk="0" fontAlgn="base" hangingPunct="0">
        <a:spcBef>
          <a:spcPct val="20000"/>
        </a:spcBef>
        <a:spcAft>
          <a:spcPct val="0"/>
        </a:spcAft>
        <a:buClr>
          <a:srgbClr val="9A3D01"/>
        </a:buClr>
        <a:buSzPct val="60000"/>
        <a:buFont typeface="Wingdings" pitchFamily="2" charset="2"/>
        <a:buChar char="§"/>
        <a:defRPr>
          <a:solidFill>
            <a:schemeClr val="tx1"/>
          </a:solidFill>
          <a:latin typeface="+mn-lt"/>
          <a:ea typeface="+mn-ea"/>
          <a:cs typeface="ＭＳ Ｐゴシック"/>
        </a:defRPr>
      </a:lvl4pPr>
      <a:lvl5pPr marL="1462088" indent="-182563" algn="l" rtl="0" eaLnBrk="0" fontAlgn="base" hangingPunct="0">
        <a:spcBef>
          <a:spcPct val="20000"/>
        </a:spcBef>
        <a:spcAft>
          <a:spcPct val="0"/>
        </a:spcAft>
        <a:buClr>
          <a:srgbClr val="244583"/>
        </a:buClr>
        <a:buSzPct val="68000"/>
        <a:buFont typeface="Wingdings 2" pitchFamily="18" charset="2"/>
        <a:buChar char=""/>
        <a:defRPr sz="1600">
          <a:solidFill>
            <a:schemeClr val="tx1"/>
          </a:solidFill>
          <a:latin typeface="+mn-lt"/>
          <a:ea typeface="+mn-ea"/>
          <a:cs typeface="ＭＳ Ｐゴシック"/>
        </a:defRPr>
      </a:lvl5pPr>
      <a:lvl6pPr marL="1919288" indent="-182563" algn="l" rtl="0" fontAlgn="base">
        <a:spcBef>
          <a:spcPct val="20000"/>
        </a:spcBef>
        <a:spcAft>
          <a:spcPct val="0"/>
        </a:spcAft>
        <a:buClr>
          <a:srgbClr val="244583"/>
        </a:buClr>
        <a:buSzPct val="68000"/>
        <a:buFont typeface="Wingdings 2" pitchFamily="18" charset="2"/>
        <a:buChar char=""/>
        <a:defRPr sz="1600">
          <a:solidFill>
            <a:schemeClr val="tx1"/>
          </a:solidFill>
          <a:latin typeface="+mn-lt"/>
          <a:ea typeface="+mn-ea"/>
        </a:defRPr>
      </a:lvl6pPr>
      <a:lvl7pPr marL="2376488" indent="-182563" algn="l" rtl="0" fontAlgn="base">
        <a:spcBef>
          <a:spcPct val="20000"/>
        </a:spcBef>
        <a:spcAft>
          <a:spcPct val="0"/>
        </a:spcAft>
        <a:buClr>
          <a:srgbClr val="244583"/>
        </a:buClr>
        <a:buSzPct val="68000"/>
        <a:buFont typeface="Wingdings 2" pitchFamily="18" charset="2"/>
        <a:buChar char=""/>
        <a:defRPr sz="1600">
          <a:solidFill>
            <a:schemeClr val="tx1"/>
          </a:solidFill>
          <a:latin typeface="+mn-lt"/>
          <a:ea typeface="+mn-ea"/>
        </a:defRPr>
      </a:lvl7pPr>
      <a:lvl8pPr marL="2833688" indent="-182563" algn="l" rtl="0" fontAlgn="base">
        <a:spcBef>
          <a:spcPct val="20000"/>
        </a:spcBef>
        <a:spcAft>
          <a:spcPct val="0"/>
        </a:spcAft>
        <a:buClr>
          <a:srgbClr val="244583"/>
        </a:buClr>
        <a:buSzPct val="68000"/>
        <a:buFont typeface="Wingdings 2" pitchFamily="18" charset="2"/>
        <a:buChar char=""/>
        <a:defRPr sz="1600">
          <a:solidFill>
            <a:schemeClr val="tx1"/>
          </a:solidFill>
          <a:latin typeface="+mn-lt"/>
          <a:ea typeface="+mn-ea"/>
        </a:defRPr>
      </a:lvl8pPr>
      <a:lvl9pPr marL="3290888" indent="-182563" algn="l" rtl="0" fontAlgn="base">
        <a:spcBef>
          <a:spcPct val="20000"/>
        </a:spcBef>
        <a:spcAft>
          <a:spcPct val="0"/>
        </a:spcAft>
        <a:buClr>
          <a:srgbClr val="244583"/>
        </a:buClr>
        <a:buSzPct val="68000"/>
        <a:buFont typeface="Wingdings 2" pitchFamily="18" charset="2"/>
        <a:buChar char=""/>
        <a:defRPr sz="1600">
          <a:solidFill>
            <a:schemeClr val="tx1"/>
          </a:solidFill>
          <a:latin typeface="+mn-lt"/>
          <a:ea typeface="+mn-ea"/>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0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Arial" charset="0"/>
              </a:defRPr>
            </a:lvl1pPr>
          </a:lstStyle>
          <a:p>
            <a:pPr>
              <a:defRPr/>
            </a:pPr>
            <a:fld id="{D8498997-9DEA-4EF4-A8D8-D12D410CA6D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2" r:id="rId1"/>
    <p:sldLayoutId id="2147483711" r:id="rId2"/>
    <p:sldLayoutId id="2147483710" r:id="rId3"/>
    <p:sldLayoutId id="2147483709" r:id="rId4"/>
    <p:sldLayoutId id="2147483708" r:id="rId5"/>
    <p:sldLayoutId id="2147483707" r:id="rId6"/>
    <p:sldLayoutId id="2147483706" r:id="rId7"/>
    <p:sldLayoutId id="2147483705" r:id="rId8"/>
    <p:sldLayoutId id="2147483704" r:id="rId9"/>
    <p:sldLayoutId id="2147483703" r:id="rId10"/>
    <p:sldLayoutId id="214748370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eaLnBrk="0" fontAlgn="base" hangingPunct="0">
        <a:spcBef>
          <a:spcPct val="0"/>
        </a:spcBef>
        <a:spcAft>
          <a:spcPct val="0"/>
        </a:spcAft>
        <a:defRPr sz="4400">
          <a:solidFill>
            <a:schemeClr val="tx2"/>
          </a:solidFill>
          <a:latin typeface="Arial" charset="0"/>
          <a:cs typeface="Arial" charset="0"/>
        </a:defRPr>
      </a:lvl6pPr>
      <a:lvl7pPr marL="914400" algn="ctr" rtl="0" eaLnBrk="0" fontAlgn="base" hangingPunct="0">
        <a:spcBef>
          <a:spcPct val="0"/>
        </a:spcBef>
        <a:spcAft>
          <a:spcPct val="0"/>
        </a:spcAft>
        <a:defRPr sz="4400">
          <a:solidFill>
            <a:schemeClr val="tx2"/>
          </a:solidFill>
          <a:latin typeface="Arial" charset="0"/>
          <a:cs typeface="Arial" charset="0"/>
        </a:defRPr>
      </a:lvl7pPr>
      <a:lvl8pPr marL="1371600" algn="ctr" rtl="0" eaLnBrk="0" fontAlgn="base" hangingPunct="0">
        <a:spcBef>
          <a:spcPct val="0"/>
        </a:spcBef>
        <a:spcAft>
          <a:spcPct val="0"/>
        </a:spcAft>
        <a:defRPr sz="4400">
          <a:solidFill>
            <a:schemeClr val="tx2"/>
          </a:solidFill>
          <a:latin typeface="Arial" charset="0"/>
          <a:cs typeface="Arial" charset="0"/>
        </a:defRPr>
      </a:lvl8pPr>
      <a:lvl9pPr marL="1828800" algn="ctr" rtl="0" eaLnBrk="0" fontAlgn="base" hangingPunct="0">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0" fontAlgn="base" hangingPunct="0">
        <a:spcBef>
          <a:spcPct val="20000"/>
        </a:spcBef>
        <a:spcAft>
          <a:spcPct val="0"/>
        </a:spcAft>
        <a:buChar char="»"/>
        <a:defRPr sz="2000">
          <a:solidFill>
            <a:schemeClr val="tx1"/>
          </a:solidFill>
          <a:latin typeface="+mn-lt"/>
          <a:cs typeface="+mn-cs"/>
        </a:defRPr>
      </a:lvl6pPr>
      <a:lvl7pPr marL="2971800" indent="-228600" algn="l" rtl="0" eaLnBrk="0" fontAlgn="base" hangingPunct="0">
        <a:spcBef>
          <a:spcPct val="20000"/>
        </a:spcBef>
        <a:spcAft>
          <a:spcPct val="0"/>
        </a:spcAft>
        <a:buChar char="»"/>
        <a:defRPr sz="2000">
          <a:solidFill>
            <a:schemeClr val="tx1"/>
          </a:solidFill>
          <a:latin typeface="+mn-lt"/>
          <a:cs typeface="+mn-cs"/>
        </a:defRPr>
      </a:lvl7pPr>
      <a:lvl8pPr marL="3429000" indent="-228600" algn="l" rtl="0" eaLnBrk="0" fontAlgn="base" hangingPunct="0">
        <a:spcBef>
          <a:spcPct val="20000"/>
        </a:spcBef>
        <a:spcAft>
          <a:spcPct val="0"/>
        </a:spcAft>
        <a:buChar char="»"/>
        <a:defRPr sz="2000">
          <a:solidFill>
            <a:schemeClr val="tx1"/>
          </a:solidFill>
          <a:latin typeface="+mn-lt"/>
          <a:cs typeface="+mn-cs"/>
        </a:defRPr>
      </a:lvl8pPr>
      <a:lvl9pPr marL="3886200" indent="-228600" algn="l" rtl="0" eaLnBrk="0" fontAlgn="base" hangingPunct="0">
        <a:spcBef>
          <a:spcPct val="20000"/>
        </a:spcBef>
        <a:spcAft>
          <a:spcPct val="0"/>
        </a:spcAft>
        <a:buChar char="»"/>
        <a:defRPr sz="2000">
          <a:solidFill>
            <a:schemeClr val="tx1"/>
          </a:solidFill>
          <a:latin typeface="+mn-lt"/>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3491" name="Rectangle 3"/>
          <p:cNvSpPr>
            <a:spLocks noGrp="1" noChangeArrowheads="1"/>
          </p:cNvSpPr>
          <p:nvPr>
            <p:ph type="body" idx="1"/>
          </p:nvPr>
        </p:nvSpPr>
        <p:spPr bwMode="auto">
          <a:xfrm>
            <a:off x="457200" y="1219200"/>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A70FEF82-2F86-4100-8834-CD863E8D16D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3" r:id="rId1"/>
    <p:sldLayoutId id="2147483722" r:id="rId2"/>
    <p:sldLayoutId id="2147483721" r:id="rId3"/>
    <p:sldLayoutId id="2147483720" r:id="rId4"/>
    <p:sldLayoutId id="2147483719" r:id="rId5"/>
    <p:sldLayoutId id="2147483718" r:id="rId6"/>
    <p:sldLayoutId id="2147483717" r:id="rId7"/>
    <p:sldLayoutId id="2147483716" r:id="rId8"/>
    <p:sldLayoutId id="2147483715" r:id="rId9"/>
    <p:sldLayoutId id="2147483714" r:id="rId10"/>
    <p:sldLayoutId id="2147483713" r:id="rId11"/>
  </p:sldLayoutIdLst>
  <p:txStyles>
    <p:titleStyle>
      <a:lvl1pPr algn="l" rtl="0" eaLnBrk="0" fontAlgn="base" hangingPunct="0">
        <a:spcBef>
          <a:spcPct val="0"/>
        </a:spcBef>
        <a:spcAft>
          <a:spcPct val="0"/>
        </a:spcAft>
        <a:defRPr sz="3600" b="1">
          <a:solidFill>
            <a:srgbClr val="CC0000"/>
          </a:solidFill>
          <a:latin typeface="+mj-lt"/>
          <a:ea typeface="+mj-ea"/>
          <a:cs typeface="+mj-cs"/>
        </a:defRPr>
      </a:lvl1pPr>
      <a:lvl2pPr algn="l" rtl="0" eaLnBrk="0" fontAlgn="base" hangingPunct="0">
        <a:spcBef>
          <a:spcPct val="0"/>
        </a:spcBef>
        <a:spcAft>
          <a:spcPct val="0"/>
        </a:spcAft>
        <a:defRPr sz="3600" b="1">
          <a:solidFill>
            <a:srgbClr val="CC0000"/>
          </a:solidFill>
          <a:latin typeface="Arial" charset="0"/>
          <a:cs typeface="Arial" charset="0"/>
        </a:defRPr>
      </a:lvl2pPr>
      <a:lvl3pPr algn="l" rtl="0" eaLnBrk="0" fontAlgn="base" hangingPunct="0">
        <a:spcBef>
          <a:spcPct val="0"/>
        </a:spcBef>
        <a:spcAft>
          <a:spcPct val="0"/>
        </a:spcAft>
        <a:defRPr sz="3600" b="1">
          <a:solidFill>
            <a:srgbClr val="CC0000"/>
          </a:solidFill>
          <a:latin typeface="Arial" charset="0"/>
          <a:cs typeface="Arial" charset="0"/>
        </a:defRPr>
      </a:lvl3pPr>
      <a:lvl4pPr algn="l" rtl="0" eaLnBrk="0" fontAlgn="base" hangingPunct="0">
        <a:spcBef>
          <a:spcPct val="0"/>
        </a:spcBef>
        <a:spcAft>
          <a:spcPct val="0"/>
        </a:spcAft>
        <a:defRPr sz="3600" b="1">
          <a:solidFill>
            <a:srgbClr val="CC0000"/>
          </a:solidFill>
          <a:latin typeface="Arial" charset="0"/>
          <a:cs typeface="Arial" charset="0"/>
        </a:defRPr>
      </a:lvl4pPr>
      <a:lvl5pPr algn="l" rtl="0" eaLnBrk="0" fontAlgn="base" hangingPunct="0">
        <a:spcBef>
          <a:spcPct val="0"/>
        </a:spcBef>
        <a:spcAft>
          <a:spcPct val="0"/>
        </a:spcAft>
        <a:defRPr sz="3600" b="1">
          <a:solidFill>
            <a:srgbClr val="CC0000"/>
          </a:solidFill>
          <a:latin typeface="Arial" charset="0"/>
          <a:cs typeface="Arial" charset="0"/>
        </a:defRPr>
      </a:lvl5pPr>
      <a:lvl6pPr marL="457200" algn="l" rtl="0" fontAlgn="base">
        <a:spcBef>
          <a:spcPct val="0"/>
        </a:spcBef>
        <a:spcAft>
          <a:spcPct val="0"/>
        </a:spcAft>
        <a:defRPr sz="3600" b="1">
          <a:solidFill>
            <a:srgbClr val="CC0000"/>
          </a:solidFill>
          <a:latin typeface="Arial" charset="0"/>
          <a:cs typeface="Arial" charset="0"/>
        </a:defRPr>
      </a:lvl6pPr>
      <a:lvl7pPr marL="914400" algn="l" rtl="0" fontAlgn="base">
        <a:spcBef>
          <a:spcPct val="0"/>
        </a:spcBef>
        <a:spcAft>
          <a:spcPct val="0"/>
        </a:spcAft>
        <a:defRPr sz="3600" b="1">
          <a:solidFill>
            <a:srgbClr val="CC0000"/>
          </a:solidFill>
          <a:latin typeface="Arial" charset="0"/>
          <a:cs typeface="Arial" charset="0"/>
        </a:defRPr>
      </a:lvl7pPr>
      <a:lvl8pPr marL="1371600" algn="l" rtl="0" fontAlgn="base">
        <a:spcBef>
          <a:spcPct val="0"/>
        </a:spcBef>
        <a:spcAft>
          <a:spcPct val="0"/>
        </a:spcAft>
        <a:defRPr sz="3600" b="1">
          <a:solidFill>
            <a:srgbClr val="CC0000"/>
          </a:solidFill>
          <a:latin typeface="Arial" charset="0"/>
          <a:cs typeface="Arial" charset="0"/>
        </a:defRPr>
      </a:lvl8pPr>
      <a:lvl9pPr marL="1828800" algn="l" rtl="0" fontAlgn="base">
        <a:spcBef>
          <a:spcPct val="0"/>
        </a:spcBef>
        <a:spcAft>
          <a:spcPct val="0"/>
        </a:spcAft>
        <a:defRPr sz="3600" b="1">
          <a:solidFill>
            <a:srgbClr val="CC0000"/>
          </a:solidFill>
          <a:latin typeface="Arial" charset="0"/>
          <a:cs typeface="Arial" charset="0"/>
        </a:defRPr>
      </a:lvl9pPr>
    </p:titleStyle>
    <p:bodyStyle>
      <a:lvl1pPr marL="342900" indent="-342900"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938" name="Title Placeholder 21"/>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9939" name="Text Placeholder 12"/>
          <p:cNvSpPr>
            <a:spLocks noGrp="1"/>
          </p:cNvSpPr>
          <p:nvPr>
            <p:ph type="body" idx="1"/>
          </p:nvPr>
        </p:nvSpPr>
        <p:spPr bwMode="auto">
          <a:xfrm>
            <a:off x="457200" y="1341438"/>
            <a:ext cx="7467600" cy="5132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39940" name="Picture 16" descr="CDIO_petit.jp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4775" y="6021388"/>
            <a:ext cx="1587500" cy="723900"/>
          </a:xfrm>
          <a:prstGeom prst="rect">
            <a:avLst/>
          </a:prstGeom>
          <a:noFill/>
          <a:ln w="9525">
            <a:noFill/>
            <a:miter lim="800000"/>
            <a:headEnd/>
            <a:tailEnd/>
          </a:ln>
        </p:spPr>
      </p:pic>
      <p:sp>
        <p:nvSpPr>
          <p:cNvPr id="1029" name="Slide Number Placeholder 8"/>
          <p:cNvSpPr txBox="1">
            <a:spLocks/>
          </p:cNvSpPr>
          <p:nvPr/>
        </p:nvSpPr>
        <p:spPr bwMode="auto">
          <a:xfrm>
            <a:off x="8534400" y="0"/>
            <a:ext cx="609600" cy="520700"/>
          </a:xfrm>
          <a:prstGeom prst="rect">
            <a:avLst/>
          </a:prstGeom>
          <a:noFill/>
          <a:ln>
            <a:noFill/>
          </a:ln>
          <a:extLst/>
        </p:spPr>
        <p:txBody>
          <a:bodyPr/>
          <a:lstStyle/>
          <a:p>
            <a:fld id="{352601CA-B47B-4CCA-AEA4-208DD5AD5300}" type="slidenum">
              <a:rPr lang="en-US" b="1">
                <a:solidFill>
                  <a:srgbClr val="9A3D01"/>
                </a:solidFill>
                <a:cs typeface="Arial" pitchFamily="34" charset="0"/>
              </a:rPr>
              <a:pPr/>
              <a:t>‹#›</a:t>
            </a:fld>
            <a:endParaRPr lang="en-US" b="1">
              <a:solidFill>
                <a:srgbClr val="9A3D01"/>
              </a:solidFill>
              <a:cs typeface="Arial" pitchFamily="34" charset="0"/>
            </a:endParaRPr>
          </a:p>
        </p:txBody>
      </p:sp>
    </p:spTree>
    <p:extLst>
      <p:ext uri="{BB962C8B-B14F-4D97-AF65-F5344CB8AC3E}">
        <p14:creationId xmlns:p14="http://schemas.microsoft.com/office/powerpoint/2010/main" val="3178952990"/>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Lst>
  <p:hf sldNum="0" hdr="0" ftr="0" dt="0"/>
  <p:txStyles>
    <p:titleStyle>
      <a:lvl1pPr algn="l" rtl="0" eaLnBrk="0" fontAlgn="base" hangingPunct="0">
        <a:spcBef>
          <a:spcPct val="0"/>
        </a:spcBef>
        <a:spcAft>
          <a:spcPct val="0"/>
        </a:spcAft>
        <a:defRPr sz="3200" b="1" kern="1200">
          <a:solidFill>
            <a:srgbClr val="9A3D01"/>
          </a:solidFill>
          <a:latin typeface="Century Gothic" pitchFamily="34" charset="0"/>
          <a:ea typeface="Arial Unicode MS" pitchFamily="34" charset="-128"/>
          <a:cs typeface="Arial Unicode MS" pitchFamily="34" charset="-128"/>
        </a:defRPr>
      </a:lvl1pPr>
      <a:lvl2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2pPr>
      <a:lvl3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3pPr>
      <a:lvl4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4pPr>
      <a:lvl5pPr algn="l" rtl="0" eaLnBrk="0" fontAlgn="base" hangingPunct="0">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5pPr>
      <a:lvl6pPr marL="4572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6pPr>
      <a:lvl7pPr marL="9144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7pPr>
      <a:lvl8pPr marL="13716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8pPr>
      <a:lvl9pPr marL="1828800" algn="l" rtl="0" fontAlgn="base">
        <a:spcBef>
          <a:spcPct val="0"/>
        </a:spcBef>
        <a:spcAft>
          <a:spcPct val="0"/>
        </a:spcAft>
        <a:defRPr sz="3200" b="1">
          <a:solidFill>
            <a:srgbClr val="9A3D01"/>
          </a:solidFill>
          <a:latin typeface="Century Gothic" pitchFamily="34" charset="0"/>
          <a:ea typeface="Arial Unicode MS" pitchFamily="34" charset="-128"/>
          <a:cs typeface="Arial Unicode MS" pitchFamily="34" charset="-128"/>
        </a:defRPr>
      </a:lvl9pPr>
    </p:titleStyle>
    <p:bodyStyle>
      <a:lvl1pPr marL="273050" indent="-273050" algn="l" rtl="0" eaLnBrk="0" fontAlgn="base" hangingPunct="0">
        <a:spcBef>
          <a:spcPts val="600"/>
        </a:spcBef>
        <a:spcAft>
          <a:spcPct val="0"/>
        </a:spcAft>
        <a:buClr>
          <a:srgbClr val="9A3D01"/>
        </a:buClr>
        <a:buSzPct val="70000"/>
        <a:buFont typeface="Wingdings" pitchFamily="2" charset="2"/>
        <a:buChar char=""/>
        <a:defRPr sz="2400" kern="1200">
          <a:solidFill>
            <a:schemeClr val="tx1"/>
          </a:solidFill>
          <a:latin typeface="Calibri" pitchFamily="34" charset="0"/>
          <a:ea typeface="ＭＳ Ｐゴシック" charset="-128"/>
          <a:cs typeface="ＭＳ Ｐゴシック" charset="-128"/>
        </a:defRPr>
      </a:lvl1pPr>
      <a:lvl2pPr marL="639763" indent="-273050" algn="l" rtl="0" eaLnBrk="0" fontAlgn="base" hangingPunct="0">
        <a:spcBef>
          <a:spcPct val="20000"/>
        </a:spcBef>
        <a:spcAft>
          <a:spcPct val="0"/>
        </a:spcAft>
        <a:buClr>
          <a:srgbClr val="9A3D01"/>
        </a:buClr>
        <a:buSzPct val="80000"/>
        <a:buFont typeface="Wingdings 2" pitchFamily="18" charset="2"/>
        <a:buChar char=""/>
        <a:defRPr sz="2100" kern="1200">
          <a:solidFill>
            <a:schemeClr val="tx1"/>
          </a:solidFill>
          <a:latin typeface="Calibri" pitchFamily="34" charset="0"/>
          <a:ea typeface="ＭＳ Ｐゴシック" charset="-128"/>
          <a:cs typeface="+mn-cs"/>
        </a:defRPr>
      </a:lvl2pPr>
      <a:lvl3pPr marL="914400" indent="-182563" algn="l" rtl="0" eaLnBrk="0" fontAlgn="base" hangingPunct="0">
        <a:spcBef>
          <a:spcPct val="20000"/>
        </a:spcBef>
        <a:spcAft>
          <a:spcPct val="0"/>
        </a:spcAft>
        <a:buClr>
          <a:srgbClr val="9A3D01"/>
        </a:buClr>
        <a:buSzPct val="60000"/>
        <a:buFont typeface="Wingdings" pitchFamily="2" charset="2"/>
        <a:buChar char=""/>
        <a:defRPr kern="1200">
          <a:solidFill>
            <a:schemeClr val="tx1"/>
          </a:solidFill>
          <a:latin typeface="Calibri" pitchFamily="34" charset="0"/>
          <a:ea typeface="ＭＳ Ｐゴシック" charset="-128"/>
          <a:cs typeface="+mn-cs"/>
        </a:defRPr>
      </a:lvl3pPr>
      <a:lvl4pPr marL="1187450" indent="-182563" algn="l" rtl="0" eaLnBrk="0" fontAlgn="base" hangingPunct="0">
        <a:spcBef>
          <a:spcPct val="20000"/>
        </a:spcBef>
        <a:spcAft>
          <a:spcPct val="0"/>
        </a:spcAft>
        <a:buClr>
          <a:srgbClr val="9A3D01"/>
        </a:buClr>
        <a:buSzPct val="60000"/>
        <a:buFont typeface="Wingdings" pitchFamily="2" charset="2"/>
        <a:buChar char="§"/>
        <a:defRPr kern="1200">
          <a:solidFill>
            <a:schemeClr val="tx1"/>
          </a:solidFill>
          <a:latin typeface="Calibri" pitchFamily="34" charset="0"/>
          <a:ea typeface="ＭＳ Ｐゴシック" charset="-128"/>
          <a:cs typeface="+mn-cs"/>
        </a:defRPr>
      </a:lvl4pPr>
      <a:lvl5pPr marL="1462088" indent="-182563" algn="l" rtl="0" eaLnBrk="0" fontAlgn="base" hangingPunct="0">
        <a:spcBef>
          <a:spcPct val="20000"/>
        </a:spcBef>
        <a:spcAft>
          <a:spcPct val="0"/>
        </a:spcAft>
        <a:buClr>
          <a:srgbClr val="244583"/>
        </a:buClr>
        <a:buSzPct val="68000"/>
        <a:buFont typeface="Wingdings 2" pitchFamily="18" charset="2"/>
        <a:buChar char=""/>
        <a:defRPr sz="1600" kern="1200">
          <a:solidFill>
            <a:schemeClr val="tx1"/>
          </a:solidFill>
          <a:latin typeface="Calibri" pitchFamily="34" charset="0"/>
          <a:ea typeface="ＭＳ Ｐゴシック" charset="-128"/>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8.jpeg"/><Relationship Id="rId5" Type="http://schemas.openxmlformats.org/officeDocument/2006/relationships/image" Target="../media/image14.gif"/><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13.jpeg"/><Relationship Id="rId5" Type="http://schemas.openxmlformats.org/officeDocument/2006/relationships/image" Target="../media/image14.gif"/><Relationship Id="rId6" Type="http://schemas.openxmlformats.org/officeDocument/2006/relationships/image" Target="../media/image16.gif"/><Relationship Id="rId7" Type="http://schemas.openxmlformats.org/officeDocument/2006/relationships/image" Target="../media/image7.gif"/><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16.xml"/><Relationship Id="rId3" Type="http://schemas.openxmlformats.org/officeDocument/2006/relationships/image" Target="../media/image7.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16.gif"/></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jpeg"/><Relationship Id="rId1" Type="http://schemas.openxmlformats.org/officeDocument/2006/relationships/slideLayout" Target="../slideLayouts/slideLayout19.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25.png"/><Relationship Id="rId6" Type="http://schemas.openxmlformats.org/officeDocument/2006/relationships/image" Target="../media/image26.wmf"/><Relationship Id="rId1" Type="http://schemas.openxmlformats.org/officeDocument/2006/relationships/vmlDrawing" Target="../drawings/vmlDrawing1.vml"/><Relationship Id="rId2"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8.jpeg"/><Relationship Id="rId3" Type="http://schemas.openxmlformats.org/officeDocument/2006/relationships/image" Target="../media/image2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0.xml"/><Relationship Id="rId3" Type="http://schemas.openxmlformats.org/officeDocument/2006/relationships/image" Target="../media/image2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1.xml"/><Relationship Id="rId3"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30.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22.xml"/><Relationship Id="rId3"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5" Type="http://schemas.openxmlformats.org/officeDocument/2006/relationships/image" Target="../media/image34.jpeg"/><Relationship Id="rId6" Type="http://schemas.openxmlformats.org/officeDocument/2006/relationships/image" Target="../media/image35.jpeg"/><Relationship Id="rId7" Type="http://schemas.openxmlformats.org/officeDocument/2006/relationships/image" Target="../media/image36.jpeg"/><Relationship Id="rId8" Type="http://schemas.openxmlformats.org/officeDocument/2006/relationships/image" Target="../media/image37.png"/><Relationship Id="rId1" Type="http://schemas.openxmlformats.org/officeDocument/2006/relationships/slideLayout" Target="../slideLayouts/slideLayout63.xml"/><Relationship Id="rId2" Type="http://schemas.openxmlformats.org/officeDocument/2006/relationships/notesSlide" Target="../notesSlides/notesSlide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24.xml"/><Relationship Id="rId3" Type="http://schemas.openxmlformats.org/officeDocument/2006/relationships/image" Target="../media/image27.jpe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27.jpeg"/><Relationship Id="rId1" Type="http://schemas.openxmlformats.org/officeDocument/2006/relationships/slideLayout" Target="../slideLayouts/slideLayout58.xml"/><Relationship Id="rId2" Type="http://schemas.openxmlformats.org/officeDocument/2006/relationships/notesSlide" Target="../notesSlides/notesSlide25.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6" Type="http://schemas.openxmlformats.org/officeDocument/2006/relationships/image" Target="../media/image42.jpe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41.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10.jpeg"/><Relationship Id="rId1" Type="http://schemas.openxmlformats.org/officeDocument/2006/relationships/slideLayout" Target="../slideLayouts/slideLayout41.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xml"/><Relationship Id="rId3"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Title 1"/>
          <p:cNvSpPr>
            <a:spLocks noGrp="1"/>
          </p:cNvSpPr>
          <p:nvPr>
            <p:ph type="ctrTitle"/>
          </p:nvPr>
        </p:nvSpPr>
        <p:spPr>
          <a:xfrm>
            <a:off x="654199" y="3140968"/>
            <a:ext cx="7772400" cy="1470025"/>
          </a:xfrm>
        </p:spPr>
        <p:txBody>
          <a:bodyPr/>
          <a:lstStyle/>
          <a:p>
            <a:pPr eaLnBrk="1" hangingPunct="1">
              <a:spcBef>
                <a:spcPct val="20000"/>
              </a:spcBef>
              <a:buClr>
                <a:srgbClr val="C00000"/>
              </a:buClr>
            </a:pPr>
            <a:r>
              <a:rPr lang="sv-SE" b="1" dirty="0" smtClean="0">
                <a:solidFill>
                  <a:schemeClr val="tx1">
                    <a:lumMod val="75000"/>
                    <a:lumOff val="25000"/>
                  </a:schemeClr>
                </a:solidFill>
                <a:latin typeface="Calibri" pitchFamily="34" charset="0"/>
              </a:rPr>
              <a:t>Curriculum </a:t>
            </a:r>
            <a:r>
              <a:rPr lang="sv-SE" b="1" dirty="0" err="1" smtClean="0">
                <a:solidFill>
                  <a:schemeClr val="tx1">
                    <a:lumMod val="75000"/>
                    <a:lumOff val="25000"/>
                  </a:schemeClr>
                </a:solidFill>
                <a:latin typeface="Calibri" pitchFamily="34" charset="0"/>
              </a:rPr>
              <a:t>Development</a:t>
            </a:r>
            <a:r>
              <a:rPr lang="sv-SE" b="1" dirty="0" smtClean="0">
                <a:solidFill>
                  <a:schemeClr val="tx1">
                    <a:lumMod val="75000"/>
                    <a:lumOff val="25000"/>
                  </a:schemeClr>
                </a:solidFill>
                <a:latin typeface="Calibri" pitchFamily="34" charset="0"/>
              </a:rPr>
              <a:t> Foundations</a:t>
            </a:r>
            <a:br>
              <a:rPr lang="sv-SE" b="1" dirty="0" smtClean="0">
                <a:solidFill>
                  <a:schemeClr val="tx1">
                    <a:lumMod val="75000"/>
                    <a:lumOff val="25000"/>
                  </a:schemeClr>
                </a:solidFill>
                <a:latin typeface="Calibri" pitchFamily="34" charset="0"/>
              </a:rPr>
            </a:br>
            <a:r>
              <a:rPr lang="sv-SE" sz="2400" b="1" dirty="0" smtClean="0">
                <a:solidFill>
                  <a:schemeClr val="tx1">
                    <a:lumMod val="75000"/>
                    <a:lumOff val="25000"/>
                  </a:schemeClr>
                </a:solidFill>
                <a:latin typeface="Calibri" pitchFamily="34" charset="0"/>
              </a:rPr>
              <a:t>- </a:t>
            </a:r>
            <a:r>
              <a:rPr lang="en-US" sz="2400" b="1" dirty="0" smtClean="0">
                <a:solidFill>
                  <a:schemeClr val="tx1">
                    <a:lumMod val="75000"/>
                    <a:lumOff val="25000"/>
                  </a:schemeClr>
                </a:solidFill>
                <a:latin typeface="Calibri" pitchFamily="34" charset="0"/>
              </a:rPr>
              <a:t>combining </a:t>
            </a:r>
            <a:r>
              <a:rPr lang="en-US" sz="2400" b="1" dirty="0">
                <a:solidFill>
                  <a:schemeClr val="tx1">
                    <a:lumMod val="75000"/>
                    <a:lumOff val="25000"/>
                  </a:schemeClr>
                </a:solidFill>
                <a:latin typeface="Calibri" pitchFamily="34" charset="0"/>
              </a:rPr>
              <a:t>the values </a:t>
            </a:r>
            <a:r>
              <a:rPr lang="en-US" sz="2400" b="1" dirty="0" smtClean="0">
                <a:solidFill>
                  <a:schemeClr val="tx1">
                    <a:lumMod val="75000"/>
                    <a:lumOff val="25000"/>
                  </a:schemeClr>
                </a:solidFill>
                <a:latin typeface="Calibri" pitchFamily="34" charset="0"/>
              </a:rPr>
              <a:t>of </a:t>
            </a:r>
            <a:r>
              <a:rPr lang="en-US" sz="2400" b="1" dirty="0">
                <a:solidFill>
                  <a:schemeClr val="tx1">
                    <a:lumMod val="75000"/>
                    <a:lumOff val="25000"/>
                  </a:schemeClr>
                </a:solidFill>
                <a:latin typeface="Calibri" pitchFamily="34" charset="0"/>
              </a:rPr>
              <a:t>discipline-led </a:t>
            </a:r>
            <a:r>
              <a:rPr lang="en-US" sz="2400" b="1" dirty="0" smtClean="0">
                <a:solidFill>
                  <a:schemeClr val="tx1">
                    <a:lumMod val="75000"/>
                    <a:lumOff val="25000"/>
                  </a:schemeClr>
                </a:solidFill>
                <a:latin typeface="Calibri" pitchFamily="34" charset="0"/>
              </a:rPr>
              <a:t/>
            </a:r>
            <a:br>
              <a:rPr lang="en-US" sz="2400" b="1" dirty="0" smtClean="0">
                <a:solidFill>
                  <a:schemeClr val="tx1">
                    <a:lumMod val="75000"/>
                    <a:lumOff val="25000"/>
                  </a:schemeClr>
                </a:solidFill>
                <a:latin typeface="Calibri" pitchFamily="34" charset="0"/>
              </a:rPr>
            </a:br>
            <a:r>
              <a:rPr lang="en-US" sz="2400" b="1" dirty="0" smtClean="0">
                <a:solidFill>
                  <a:schemeClr val="tx1">
                    <a:lumMod val="75000"/>
                    <a:lumOff val="25000"/>
                  </a:schemeClr>
                </a:solidFill>
                <a:latin typeface="Calibri" pitchFamily="34" charset="0"/>
              </a:rPr>
              <a:t>and problem-led </a:t>
            </a:r>
            <a:r>
              <a:rPr lang="en-US" sz="2400" b="1" dirty="0">
                <a:solidFill>
                  <a:schemeClr val="tx1">
                    <a:lumMod val="75000"/>
                    <a:lumOff val="25000"/>
                  </a:schemeClr>
                </a:solidFill>
                <a:latin typeface="Calibri" pitchFamily="34" charset="0"/>
              </a:rPr>
              <a:t>learning</a:t>
            </a:r>
            <a:r>
              <a:rPr lang="en-US" b="1" dirty="0">
                <a:solidFill>
                  <a:schemeClr val="tx1">
                    <a:lumMod val="75000"/>
                    <a:lumOff val="25000"/>
                  </a:schemeClr>
                </a:solidFill>
                <a:latin typeface="Calibri" pitchFamily="34" charset="0"/>
              </a:rPr>
              <a:t/>
            </a:r>
            <a:br>
              <a:rPr lang="en-US" b="1" dirty="0">
                <a:solidFill>
                  <a:schemeClr val="tx1">
                    <a:lumMod val="75000"/>
                    <a:lumOff val="25000"/>
                  </a:schemeClr>
                </a:solidFill>
                <a:latin typeface="Calibri" pitchFamily="34" charset="0"/>
              </a:rPr>
            </a:br>
            <a:r>
              <a:rPr lang="sv-SE" b="1" dirty="0" smtClean="0">
                <a:solidFill>
                  <a:schemeClr val="tx1">
                    <a:lumMod val="75000"/>
                    <a:lumOff val="25000"/>
                  </a:schemeClr>
                </a:solidFill>
                <a:latin typeface="Calibri" pitchFamily="34" charset="0"/>
              </a:rPr>
              <a:t> </a:t>
            </a:r>
          </a:p>
        </p:txBody>
      </p:sp>
      <p:sp>
        <p:nvSpPr>
          <p:cNvPr id="76803" name="Subtitle 2"/>
          <p:cNvSpPr>
            <a:spLocks noGrp="1"/>
          </p:cNvSpPr>
          <p:nvPr>
            <p:ph type="subTitle" idx="1"/>
          </p:nvPr>
        </p:nvSpPr>
        <p:spPr>
          <a:xfrm>
            <a:off x="251520" y="6021288"/>
            <a:ext cx="6400800" cy="1152128"/>
          </a:xfrm>
        </p:spPr>
        <p:txBody>
          <a:bodyPr/>
          <a:lstStyle/>
          <a:p>
            <a:pPr algn="l" eaLnBrk="1" hangingPunct="1"/>
            <a:r>
              <a:rPr lang="sv-SE" sz="2000" dirty="0" smtClean="0">
                <a:latin typeface="Calibri" pitchFamily="34" charset="0"/>
              </a:rPr>
              <a:t>Kristina Edström </a:t>
            </a:r>
            <a:r>
              <a:rPr lang="sv-SE" sz="1600" dirty="0" smtClean="0">
                <a:latin typeface="Calibri" pitchFamily="34" charset="0"/>
              </a:rPr>
              <a:t>(</a:t>
            </a:r>
            <a:r>
              <a:rPr lang="sv-SE" sz="1600" i="1" dirty="0" smtClean="0">
                <a:latin typeface="Calibri" pitchFamily="34" charset="0"/>
              </a:rPr>
              <a:t>kristina@kth.se)</a:t>
            </a:r>
            <a:r>
              <a:rPr lang="sv-SE" sz="2000" dirty="0" smtClean="0">
                <a:latin typeface="Calibri" pitchFamily="34" charset="0"/>
              </a:rPr>
              <a:t/>
            </a:r>
            <a:br>
              <a:rPr lang="sv-SE" sz="2000" dirty="0" smtClean="0">
                <a:latin typeface="Calibri" pitchFamily="34" charset="0"/>
              </a:rPr>
            </a:br>
            <a:r>
              <a:rPr lang="sv-SE" sz="1800" dirty="0" smtClean="0">
                <a:latin typeface="Calibri" pitchFamily="34" charset="0"/>
              </a:rPr>
              <a:t>KTH Royal </a:t>
            </a:r>
            <a:r>
              <a:rPr lang="sv-SE" sz="1800" dirty="0" err="1" smtClean="0">
                <a:latin typeface="Calibri" pitchFamily="34" charset="0"/>
              </a:rPr>
              <a:t>Institute</a:t>
            </a:r>
            <a:r>
              <a:rPr lang="sv-SE" sz="1800" dirty="0" smtClean="0">
                <a:latin typeface="Calibri" pitchFamily="34" charset="0"/>
              </a:rPr>
              <a:t> </a:t>
            </a:r>
            <a:r>
              <a:rPr lang="sv-SE" sz="1800" dirty="0" err="1" smtClean="0">
                <a:latin typeface="Calibri" pitchFamily="34" charset="0"/>
              </a:rPr>
              <a:t>of</a:t>
            </a:r>
            <a:r>
              <a:rPr lang="sv-SE" sz="1800" dirty="0" smtClean="0">
                <a:latin typeface="Calibri" pitchFamily="34" charset="0"/>
              </a:rPr>
              <a:t> </a:t>
            </a:r>
            <a:r>
              <a:rPr lang="sv-SE" sz="1800" dirty="0" err="1" smtClean="0">
                <a:latin typeface="Calibri" pitchFamily="34" charset="0"/>
              </a:rPr>
              <a:t>Technology</a:t>
            </a:r>
            <a:r>
              <a:rPr lang="sv-SE" sz="1800" dirty="0" smtClean="0">
                <a:latin typeface="Calibri" pitchFamily="34" charset="0"/>
              </a:rPr>
              <a:t>, Stockholm</a:t>
            </a:r>
            <a:r>
              <a:rPr lang="sv-SE" sz="2000" dirty="0" smtClean="0">
                <a:latin typeface="Calibri" pitchFamily="34" charset="0"/>
              </a:rPr>
              <a:t/>
            </a:r>
            <a:br>
              <a:rPr lang="sv-SE" sz="2000" dirty="0" smtClean="0">
                <a:latin typeface="Calibri" pitchFamily="34" charset="0"/>
              </a:rPr>
            </a:br>
            <a:endParaRPr lang="sv-SE" sz="1600" i="1" dirty="0" smtClean="0">
              <a:latin typeface="Calibri" pitchFamily="34" charset="0"/>
            </a:endParaRPr>
          </a:p>
        </p:txBody>
      </p:sp>
      <p:sp>
        <p:nvSpPr>
          <p:cNvPr id="6" name="Subtitle 2"/>
          <p:cNvSpPr txBox="1">
            <a:spLocks/>
          </p:cNvSpPr>
          <p:nvPr/>
        </p:nvSpPr>
        <p:spPr bwMode="auto">
          <a:xfrm>
            <a:off x="4932040" y="6021288"/>
            <a:ext cx="4024536" cy="1152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Clr>
                <a:srgbClr val="CC0000"/>
              </a:buClr>
              <a:buFont typeface="Wingdings" pitchFamily="2" charset="2"/>
              <a:buNone/>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algn="r" eaLnBrk="1" hangingPunct="1"/>
            <a:r>
              <a:rPr lang="sv-SE" sz="2000" dirty="0" err="1" smtClean="0">
                <a:latin typeface="Calibri" pitchFamily="34" charset="0"/>
              </a:rPr>
              <a:t>Skolkovo</a:t>
            </a:r>
            <a:r>
              <a:rPr lang="sv-SE" sz="2000" dirty="0">
                <a:latin typeface="Calibri" pitchFamily="34" charset="0"/>
              </a:rPr>
              <a:t/>
            </a:r>
            <a:br>
              <a:rPr lang="sv-SE" sz="2000" dirty="0">
                <a:latin typeface="Calibri" pitchFamily="34" charset="0"/>
              </a:rPr>
            </a:br>
            <a:r>
              <a:rPr lang="sv-SE" sz="2000" dirty="0" smtClean="0">
                <a:latin typeface="Calibri" pitchFamily="34" charset="0"/>
              </a:rPr>
              <a:t>15-16 </a:t>
            </a:r>
            <a:r>
              <a:rPr lang="sv-SE" sz="2000" dirty="0" err="1" smtClean="0">
                <a:latin typeface="Calibri" pitchFamily="34" charset="0"/>
              </a:rPr>
              <a:t>March</a:t>
            </a:r>
            <a:r>
              <a:rPr lang="sv-SE" sz="2000" dirty="0" smtClean="0">
                <a:latin typeface="Calibri" pitchFamily="34" charset="0"/>
              </a:rPr>
              <a:t> 2012</a:t>
            </a:r>
            <a:br>
              <a:rPr lang="sv-SE" sz="2000" dirty="0" smtClean="0">
                <a:latin typeface="Calibri" pitchFamily="34" charset="0"/>
              </a:rPr>
            </a:br>
            <a:endParaRPr lang="sv-SE" sz="1600" i="1" dirty="0" smtClean="0">
              <a:latin typeface="Calibri" pitchFamily="34" charset="0"/>
            </a:endParaRPr>
          </a:p>
        </p:txBody>
      </p:sp>
      <p:pic>
        <p:nvPicPr>
          <p:cNvPr id="7" name="Picture 6" descr="sktech-mit-logo.t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1268760"/>
            <a:ext cx="3184376" cy="809289"/>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63" y="1052736"/>
            <a:ext cx="4262137"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SOLO liten"/>
          <p:cNvPicPr>
            <a:picLocks noChangeAspect="1" noChangeArrowheads="1"/>
          </p:cNvPicPr>
          <p:nvPr/>
        </p:nvPicPr>
        <p:blipFill>
          <a:blip r:embed="rId2" cstate="screen">
            <a:extLst>
              <a:ext uri="{28A0092B-C50C-407E-A947-70E740481C1C}">
                <a14:useLocalDpi xmlns:a14="http://schemas.microsoft.com/office/drawing/2010/main"/>
              </a:ext>
            </a:extLst>
          </a:blip>
          <a:srcRect b="6732"/>
          <a:stretch>
            <a:fillRect/>
          </a:stretch>
        </p:blipFill>
        <p:spPr bwMode="auto">
          <a:xfrm>
            <a:off x="251520" y="908720"/>
            <a:ext cx="79930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3"/>
          <p:cNvSpPr>
            <a:spLocks noGrp="1" noChangeArrowheads="1"/>
          </p:cNvSpPr>
          <p:nvPr>
            <p:ph type="title"/>
          </p:nvPr>
        </p:nvSpPr>
        <p:spPr>
          <a:xfrm>
            <a:off x="684213" y="188913"/>
            <a:ext cx="8002587" cy="1143000"/>
          </a:xfrm>
        </p:spPr>
        <p:txBody>
          <a:bodyPr/>
          <a:lstStyle/>
          <a:p>
            <a:pPr algn="l" eaLnBrk="1" hangingPunct="1"/>
            <a:r>
              <a:rPr lang="sv-SE" sz="2800" b="1" dirty="0" err="1">
                <a:solidFill>
                  <a:schemeClr val="tx1">
                    <a:lumMod val="75000"/>
                    <a:lumOff val="25000"/>
                  </a:schemeClr>
                </a:solidFill>
              </a:rPr>
              <a:t>Quality</a:t>
            </a:r>
            <a:r>
              <a:rPr lang="sv-SE" sz="2800" b="1" dirty="0">
                <a:solidFill>
                  <a:schemeClr val="tx1">
                    <a:lumMod val="75000"/>
                    <a:lumOff val="25000"/>
                  </a:schemeClr>
                </a:solidFill>
              </a:rPr>
              <a:t> </a:t>
            </a:r>
            <a:r>
              <a:rPr lang="sv-SE" sz="2800" b="1" dirty="0" err="1">
                <a:solidFill>
                  <a:schemeClr val="tx1">
                    <a:lumMod val="75000"/>
                    <a:lumOff val="25000"/>
                  </a:schemeClr>
                </a:solidFill>
              </a:rPr>
              <a:t>of</a:t>
            </a:r>
            <a:r>
              <a:rPr lang="sv-SE" sz="2800" b="1" dirty="0">
                <a:solidFill>
                  <a:schemeClr val="tx1">
                    <a:lumMod val="75000"/>
                    <a:lumOff val="25000"/>
                  </a:schemeClr>
                </a:solidFill>
              </a:rPr>
              <a:t> student </a:t>
            </a:r>
            <a:r>
              <a:rPr lang="sv-SE" sz="2800" b="1" dirty="0" err="1">
                <a:solidFill>
                  <a:schemeClr val="tx1">
                    <a:lumMod val="75000"/>
                    <a:lumOff val="25000"/>
                  </a:schemeClr>
                </a:solidFill>
              </a:rPr>
              <a:t>learning</a:t>
            </a:r>
            <a:r>
              <a:rPr lang="sv-SE" sz="2800" b="1" dirty="0">
                <a:solidFill>
                  <a:schemeClr val="tx1">
                    <a:lumMod val="75000"/>
                    <a:lumOff val="25000"/>
                  </a:schemeClr>
                </a:solidFill>
              </a:rPr>
              <a:t> (</a:t>
            </a:r>
            <a:r>
              <a:rPr lang="sv-SE" sz="2800" b="1" dirty="0" smtClean="0">
                <a:solidFill>
                  <a:schemeClr val="tx1">
                    <a:lumMod val="75000"/>
                    <a:lumOff val="25000"/>
                  </a:schemeClr>
                </a:solidFill>
              </a:rPr>
              <a:t>ii)</a:t>
            </a:r>
            <a:r>
              <a:rPr lang="sv-SE" sz="2800" b="1" dirty="0">
                <a:solidFill>
                  <a:schemeClr val="tx1">
                    <a:lumMod val="75000"/>
                    <a:lumOff val="25000"/>
                  </a:schemeClr>
                </a:solidFill>
              </a:rPr>
              <a:t/>
            </a:r>
            <a:br>
              <a:rPr lang="sv-SE" sz="2800" b="1" dirty="0">
                <a:solidFill>
                  <a:schemeClr val="tx1">
                    <a:lumMod val="75000"/>
                    <a:lumOff val="25000"/>
                  </a:schemeClr>
                </a:solidFill>
              </a:rPr>
            </a:br>
            <a:r>
              <a:rPr lang="sv-SE" sz="2400" b="1" kern="1200" dirty="0" smtClean="0">
                <a:solidFill>
                  <a:schemeClr val="tx1">
                    <a:lumMod val="75000"/>
                    <a:lumOff val="25000"/>
                  </a:schemeClr>
                </a:solidFill>
                <a:latin typeface="Calibri" pitchFamily="34" charset="0"/>
              </a:rPr>
              <a:t>The SOLO </a:t>
            </a:r>
            <a:r>
              <a:rPr lang="sv-SE" sz="2400" b="1" kern="1200" dirty="0" err="1">
                <a:solidFill>
                  <a:schemeClr val="tx1">
                    <a:lumMod val="75000"/>
                    <a:lumOff val="25000"/>
                  </a:schemeClr>
                </a:solidFill>
                <a:latin typeface="Calibri" pitchFamily="34" charset="0"/>
              </a:rPr>
              <a:t>T</a:t>
            </a:r>
            <a:r>
              <a:rPr lang="sv-SE" sz="2400" b="1" kern="1200" dirty="0" err="1" smtClean="0">
                <a:solidFill>
                  <a:schemeClr val="tx1">
                    <a:lumMod val="75000"/>
                    <a:lumOff val="25000"/>
                  </a:schemeClr>
                </a:solidFill>
                <a:latin typeface="Calibri" pitchFamily="34" charset="0"/>
              </a:rPr>
              <a:t>axonomy</a:t>
            </a:r>
            <a:r>
              <a:rPr lang="sv-SE" sz="2400" b="1" kern="1200" dirty="0">
                <a:solidFill>
                  <a:schemeClr val="tx1">
                    <a:lumMod val="75000"/>
                    <a:lumOff val="25000"/>
                  </a:schemeClr>
                </a:solidFill>
                <a:latin typeface="Calibri" pitchFamily="34" charset="0"/>
              </a:rPr>
              <a:t/>
            </a:r>
            <a:br>
              <a:rPr lang="sv-SE" sz="2400" b="1" kern="1200" dirty="0">
                <a:solidFill>
                  <a:schemeClr val="tx1">
                    <a:lumMod val="75000"/>
                    <a:lumOff val="25000"/>
                  </a:schemeClr>
                </a:solidFill>
                <a:latin typeface="Calibri" pitchFamily="34" charset="0"/>
              </a:rPr>
            </a:br>
            <a:r>
              <a:rPr lang="sv-SE" sz="1800" b="1" kern="1200" dirty="0" err="1" smtClean="0">
                <a:solidFill>
                  <a:schemeClr val="tx1">
                    <a:lumMod val="75000"/>
                    <a:lumOff val="25000"/>
                  </a:schemeClr>
                </a:solidFill>
                <a:latin typeface="Calibri" pitchFamily="34" charset="0"/>
              </a:rPr>
              <a:t>Structure</a:t>
            </a:r>
            <a:r>
              <a:rPr lang="sv-SE" sz="1800" b="1" kern="1200" dirty="0" smtClean="0">
                <a:solidFill>
                  <a:schemeClr val="tx1">
                    <a:lumMod val="75000"/>
                    <a:lumOff val="25000"/>
                  </a:schemeClr>
                </a:solidFill>
                <a:latin typeface="Calibri" pitchFamily="34" charset="0"/>
              </a:rPr>
              <a:t> </a:t>
            </a:r>
            <a:r>
              <a:rPr lang="sv-SE" sz="1800" b="1" kern="1200" dirty="0" err="1" smtClean="0">
                <a:solidFill>
                  <a:schemeClr val="tx1">
                    <a:lumMod val="75000"/>
                    <a:lumOff val="25000"/>
                  </a:schemeClr>
                </a:solidFill>
                <a:latin typeface="Calibri" pitchFamily="34" charset="0"/>
              </a:rPr>
              <a:t>of</a:t>
            </a:r>
            <a:r>
              <a:rPr lang="sv-SE" sz="1800" b="1" kern="1200" dirty="0" smtClean="0">
                <a:solidFill>
                  <a:schemeClr val="tx1">
                    <a:lumMod val="75000"/>
                    <a:lumOff val="25000"/>
                  </a:schemeClr>
                </a:solidFill>
                <a:latin typeface="Calibri" pitchFamily="34" charset="0"/>
              </a:rPr>
              <a:t> Observed Learning </a:t>
            </a:r>
            <a:r>
              <a:rPr lang="sv-SE" sz="1800" b="1" kern="1200" dirty="0" err="1" smtClean="0">
                <a:solidFill>
                  <a:schemeClr val="tx1">
                    <a:lumMod val="75000"/>
                    <a:lumOff val="25000"/>
                  </a:schemeClr>
                </a:solidFill>
                <a:latin typeface="Calibri" pitchFamily="34" charset="0"/>
              </a:rPr>
              <a:t>Outcomes</a:t>
            </a:r>
            <a:endParaRPr lang="en-US" sz="1800" b="1" kern="1200" dirty="0">
              <a:solidFill>
                <a:schemeClr val="tx1">
                  <a:lumMod val="75000"/>
                  <a:lumOff val="25000"/>
                </a:schemeClr>
              </a:solidFill>
              <a:latin typeface="Calibri" pitchFamily="34" charset="0"/>
            </a:endParaRPr>
          </a:p>
        </p:txBody>
      </p:sp>
      <p:sp>
        <p:nvSpPr>
          <p:cNvPr id="3" name="Rectangle 2"/>
          <p:cNvSpPr/>
          <p:nvPr/>
        </p:nvSpPr>
        <p:spPr>
          <a:xfrm>
            <a:off x="5076056" y="6608385"/>
            <a:ext cx="4030045" cy="246221"/>
          </a:xfrm>
          <a:prstGeom prst="rect">
            <a:avLst/>
          </a:prstGeom>
        </p:spPr>
        <p:txBody>
          <a:bodyPr wrap="square">
            <a:spAutoFit/>
          </a:bodyPr>
          <a:lstStyle/>
          <a:p>
            <a:r>
              <a:rPr lang="sv-SE" sz="1000" dirty="0" smtClean="0"/>
              <a:t>[Biggs &amp; </a:t>
            </a:r>
            <a:r>
              <a:rPr lang="sv-SE" sz="1000" dirty="0" err="1" smtClean="0"/>
              <a:t>Tang</a:t>
            </a:r>
            <a:r>
              <a:rPr lang="sv-SE" sz="1000" dirty="0"/>
              <a:t> </a:t>
            </a:r>
            <a:r>
              <a:rPr lang="sv-SE" sz="1000" dirty="0" smtClean="0"/>
              <a:t>(2011) </a:t>
            </a:r>
            <a:r>
              <a:rPr lang="sv-SE" sz="1000" i="1" dirty="0" err="1" smtClean="0"/>
              <a:t>Teaching</a:t>
            </a:r>
            <a:r>
              <a:rPr lang="sv-SE" sz="1000" i="1" dirty="0" smtClean="0"/>
              <a:t> for </a:t>
            </a:r>
            <a:r>
              <a:rPr lang="sv-SE" sz="1000" i="1" dirty="0" err="1" smtClean="0"/>
              <a:t>Quality</a:t>
            </a:r>
            <a:r>
              <a:rPr lang="sv-SE" sz="1000" i="1" dirty="0" smtClean="0"/>
              <a:t> Learning at University</a:t>
            </a:r>
            <a:r>
              <a:rPr lang="sv-SE" sz="1000" dirty="0" smtClean="0"/>
              <a:t>, p</a:t>
            </a:r>
            <a:r>
              <a:rPr lang="sv-SE" sz="1000" dirty="0"/>
              <a:t>. </a:t>
            </a:r>
            <a:r>
              <a:rPr lang="sv-SE" sz="1000" dirty="0" smtClean="0"/>
              <a:t>91]</a:t>
            </a:r>
            <a:endParaRPr lang="sv-SE" sz="1000" dirty="0"/>
          </a:p>
        </p:txBody>
      </p:sp>
    </p:spTree>
    <p:extLst>
      <p:ext uri="{BB962C8B-B14F-4D97-AF65-F5344CB8AC3E}">
        <p14:creationId xmlns:p14="http://schemas.microsoft.com/office/powerpoint/2010/main" val="20758864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025" name="Title 5"/>
          <p:cNvSpPr>
            <a:spLocks noGrp="1"/>
          </p:cNvSpPr>
          <p:nvPr>
            <p:ph type="title" idx="4294967295"/>
          </p:nvPr>
        </p:nvSpPr>
        <p:spPr>
          <a:xfrm>
            <a:off x="467544" y="0"/>
            <a:ext cx="8229600" cy="1143000"/>
          </a:xfrm>
        </p:spPr>
        <p:txBody>
          <a:bodyPr/>
          <a:lstStyle/>
          <a:p>
            <a:pPr eaLnBrk="1" hangingPunct="1"/>
            <a:r>
              <a:rPr lang="sv-SE" sz="3200" kern="1200" dirty="0" smtClean="0">
                <a:solidFill>
                  <a:schemeClr val="tx1">
                    <a:lumMod val="75000"/>
                    <a:lumOff val="25000"/>
                  </a:schemeClr>
                </a:solidFill>
                <a:latin typeface="Calibri" pitchFamily="34" charset="0"/>
              </a:rPr>
              <a:t>The </a:t>
            </a:r>
            <a:r>
              <a:rPr lang="sv-SE" sz="3200" kern="1200" dirty="0" err="1" smtClean="0">
                <a:solidFill>
                  <a:schemeClr val="tx1">
                    <a:lumMod val="75000"/>
                    <a:lumOff val="25000"/>
                  </a:schemeClr>
                </a:solidFill>
                <a:latin typeface="Calibri" pitchFamily="34" charset="0"/>
              </a:rPr>
              <a:t>Four</a:t>
            </a:r>
            <a:r>
              <a:rPr lang="sv-SE" sz="3200" kern="1200" dirty="0" smtClean="0">
                <a:solidFill>
                  <a:schemeClr val="tx1">
                    <a:lumMod val="75000"/>
                    <a:lumOff val="25000"/>
                  </a:schemeClr>
                </a:solidFill>
                <a:latin typeface="Calibri" pitchFamily="34" charset="0"/>
              </a:rPr>
              <a:t> </a:t>
            </a:r>
            <a:r>
              <a:rPr lang="sv-SE" sz="3200" kern="1200" dirty="0" err="1" smtClean="0">
                <a:solidFill>
                  <a:schemeClr val="tx1">
                    <a:lumMod val="75000"/>
                    <a:lumOff val="25000"/>
                  </a:schemeClr>
                </a:solidFill>
                <a:latin typeface="Calibri" pitchFamily="34" charset="0"/>
              </a:rPr>
              <a:t>Scholarships</a:t>
            </a:r>
            <a:r>
              <a:rPr lang="sv-SE" sz="3200" kern="1200" dirty="0" smtClean="0">
                <a:solidFill>
                  <a:schemeClr val="tx1">
                    <a:lumMod val="75000"/>
                    <a:lumOff val="25000"/>
                  </a:schemeClr>
                </a:solidFill>
                <a:latin typeface="Calibri" pitchFamily="34" charset="0"/>
              </a:rPr>
              <a:t> </a:t>
            </a:r>
          </a:p>
        </p:txBody>
      </p:sp>
      <p:sp>
        <p:nvSpPr>
          <p:cNvPr id="2" name="TextBox 1"/>
          <p:cNvSpPr txBox="1">
            <a:spLocks noChangeArrowheads="1"/>
          </p:cNvSpPr>
          <p:nvPr/>
        </p:nvSpPr>
        <p:spPr bwMode="auto">
          <a:xfrm>
            <a:off x="3635375" y="6381750"/>
            <a:ext cx="5508625" cy="365125"/>
          </a:xfrm>
          <a:prstGeom prst="rect">
            <a:avLst/>
          </a:prstGeom>
          <a:noFill/>
          <a:ln w="9525">
            <a:noFill/>
            <a:miter lim="800000"/>
            <a:headEnd/>
            <a:tailEnd/>
          </a:ln>
        </p:spPr>
        <p:txBody>
          <a:bodyPr>
            <a:spAutoFit/>
          </a:bodyPr>
          <a:lstStyle/>
          <a:p>
            <a:pPr algn="r"/>
            <a:r>
              <a:rPr lang="sv-SE" sz="900">
                <a:latin typeface="Arial" charset="0"/>
              </a:rPr>
              <a:t>Earnest L. Boyer. </a:t>
            </a:r>
            <a:r>
              <a:rPr lang="sv-SE" sz="900" i="1">
                <a:latin typeface="Arial" charset="0"/>
              </a:rPr>
              <a:t>Scholarship Reconsidered: Priorities of the Professoriate</a:t>
            </a:r>
            <a:r>
              <a:rPr lang="sv-SE" sz="900">
                <a:latin typeface="Arial" charset="0"/>
              </a:rPr>
              <a:t>. Princeton, New Jersey: </a:t>
            </a:r>
            <a:br>
              <a:rPr lang="sv-SE" sz="900">
                <a:latin typeface="Arial" charset="0"/>
              </a:rPr>
            </a:br>
            <a:r>
              <a:rPr lang="sv-SE" sz="900">
                <a:latin typeface="Arial" charset="0"/>
              </a:rPr>
              <a:t>Princeton University Press, The Carnegie Foundation for the Advancement of Teaching, 1990. </a:t>
            </a:r>
          </a:p>
        </p:txBody>
      </p:sp>
      <p:sp>
        <p:nvSpPr>
          <p:cNvPr id="3" name="Rectangle 2"/>
          <p:cNvSpPr>
            <a:spLocks noChangeArrowheads="1"/>
          </p:cNvSpPr>
          <p:nvPr/>
        </p:nvSpPr>
        <p:spPr bwMode="auto">
          <a:xfrm>
            <a:off x="1206500" y="1325563"/>
            <a:ext cx="6029325" cy="4724370"/>
          </a:xfrm>
          <a:prstGeom prst="rect">
            <a:avLst/>
          </a:prstGeom>
          <a:noFill/>
          <a:ln w="9525">
            <a:noFill/>
            <a:miter lim="800000"/>
            <a:headEnd/>
            <a:tailEnd/>
          </a:ln>
        </p:spPr>
        <p:txBody>
          <a:bodyPr>
            <a:spAutoFit/>
          </a:bodyPr>
          <a:lstStyle/>
          <a:p>
            <a:pPr marL="534988" lvl="1" indent="-350838">
              <a:buFont typeface="Wingdings" pitchFamily="2" charset="2"/>
              <a:buChar char="§"/>
            </a:pPr>
            <a:r>
              <a:rPr lang="sv-SE" sz="2400" b="1" i="1" dirty="0" err="1">
                <a:solidFill>
                  <a:srgbClr val="C00000"/>
                </a:solidFill>
                <a:latin typeface="Arial" charset="0"/>
              </a:rPr>
              <a:t>Scholarship</a:t>
            </a:r>
            <a:r>
              <a:rPr lang="sv-SE" sz="2400" b="1" i="1" dirty="0">
                <a:solidFill>
                  <a:srgbClr val="C00000"/>
                </a:solidFill>
                <a:latin typeface="Arial" charset="0"/>
              </a:rPr>
              <a:t> </a:t>
            </a:r>
            <a:r>
              <a:rPr lang="sv-SE" sz="2400" b="1" i="1" dirty="0" err="1">
                <a:solidFill>
                  <a:srgbClr val="C00000"/>
                </a:solidFill>
                <a:latin typeface="Arial" charset="0"/>
              </a:rPr>
              <a:t>of</a:t>
            </a:r>
            <a:r>
              <a:rPr lang="sv-SE" sz="2400" b="1" i="1" dirty="0">
                <a:solidFill>
                  <a:srgbClr val="C00000"/>
                </a:solidFill>
                <a:latin typeface="Arial" charset="0"/>
              </a:rPr>
              <a:t> Discovery</a:t>
            </a:r>
            <a:r>
              <a:rPr lang="sv-SE" sz="2400" dirty="0">
                <a:solidFill>
                  <a:srgbClr val="C00000"/>
                </a:solidFill>
                <a:latin typeface="Arial" charset="0"/>
              </a:rPr>
              <a:t> </a:t>
            </a:r>
            <a:r>
              <a:rPr lang="sv-SE" sz="2400" dirty="0">
                <a:latin typeface="Arial" charset="0"/>
              </a:rPr>
              <a:t/>
            </a:r>
            <a:br>
              <a:rPr lang="sv-SE" sz="2400" dirty="0">
                <a:latin typeface="Arial" charset="0"/>
              </a:rPr>
            </a:br>
            <a:r>
              <a:rPr lang="sv-SE" sz="2000" dirty="0">
                <a:latin typeface="Arial" charset="0"/>
              </a:rPr>
              <a:t>(</a:t>
            </a:r>
            <a:r>
              <a:rPr lang="sv-SE" sz="2000" dirty="0" err="1">
                <a:latin typeface="Arial" charset="0"/>
              </a:rPr>
              <a:t>basic</a:t>
            </a:r>
            <a:r>
              <a:rPr lang="sv-SE" sz="2000" dirty="0">
                <a:latin typeface="Arial" charset="0"/>
              </a:rPr>
              <a:t> research)</a:t>
            </a:r>
          </a:p>
          <a:p>
            <a:pPr marL="534988" lvl="1" indent="-350838">
              <a:buFont typeface="Wingdings" pitchFamily="2" charset="2"/>
              <a:buChar char="§"/>
            </a:pPr>
            <a:endParaRPr lang="sv-SE" sz="2000" dirty="0">
              <a:latin typeface="Arial" charset="0"/>
            </a:endParaRPr>
          </a:p>
          <a:p>
            <a:pPr marL="534988" lvl="1" indent="-350838">
              <a:buFont typeface="Wingdings" pitchFamily="2" charset="2"/>
              <a:buChar char="§"/>
            </a:pPr>
            <a:endParaRPr lang="sv-SE" sz="800" dirty="0">
              <a:latin typeface="Arial" charset="0"/>
            </a:endParaRPr>
          </a:p>
          <a:p>
            <a:pPr marL="534988" lvl="1" indent="-350838">
              <a:buFont typeface="Wingdings" pitchFamily="2" charset="2"/>
              <a:buChar char="§"/>
            </a:pPr>
            <a:r>
              <a:rPr lang="sv-SE" sz="2400" b="1" i="1" dirty="0" err="1">
                <a:solidFill>
                  <a:srgbClr val="C00000"/>
                </a:solidFill>
                <a:latin typeface="Arial" charset="0"/>
              </a:rPr>
              <a:t>Scholarship</a:t>
            </a:r>
            <a:r>
              <a:rPr lang="sv-SE" sz="2400" b="1" i="1" dirty="0">
                <a:solidFill>
                  <a:srgbClr val="C00000"/>
                </a:solidFill>
                <a:latin typeface="Arial" charset="0"/>
              </a:rPr>
              <a:t> </a:t>
            </a:r>
            <a:r>
              <a:rPr lang="sv-SE" sz="2400" b="1" i="1" dirty="0" err="1">
                <a:solidFill>
                  <a:srgbClr val="C00000"/>
                </a:solidFill>
                <a:latin typeface="Arial" charset="0"/>
              </a:rPr>
              <a:t>of</a:t>
            </a:r>
            <a:r>
              <a:rPr lang="sv-SE" sz="2400" b="1" i="1" dirty="0">
                <a:solidFill>
                  <a:srgbClr val="C00000"/>
                </a:solidFill>
                <a:latin typeface="Arial" charset="0"/>
              </a:rPr>
              <a:t> Integration</a:t>
            </a:r>
            <a:r>
              <a:rPr lang="sv-SE" sz="2400" dirty="0">
                <a:solidFill>
                  <a:srgbClr val="C00000"/>
                </a:solidFill>
                <a:latin typeface="Arial" charset="0"/>
              </a:rPr>
              <a:t> </a:t>
            </a:r>
            <a:r>
              <a:rPr lang="sv-SE" sz="2400" dirty="0">
                <a:latin typeface="Arial" charset="0"/>
              </a:rPr>
              <a:t/>
            </a:r>
            <a:br>
              <a:rPr lang="sv-SE" sz="2400" dirty="0">
                <a:latin typeface="Arial" charset="0"/>
              </a:rPr>
            </a:br>
            <a:r>
              <a:rPr lang="sv-SE" sz="2400" dirty="0">
                <a:latin typeface="Arial" charset="0"/>
              </a:rPr>
              <a:t>(</a:t>
            </a:r>
            <a:r>
              <a:rPr lang="en-US" sz="2000" dirty="0">
                <a:latin typeface="Arial" charset="0"/>
              </a:rPr>
              <a:t>interpretation, synthesis</a:t>
            </a:r>
            <a:r>
              <a:rPr lang="sv-SE" sz="2400" dirty="0">
                <a:latin typeface="Arial" charset="0"/>
              </a:rPr>
              <a:t>)</a:t>
            </a:r>
          </a:p>
          <a:p>
            <a:pPr marL="534988" lvl="1" indent="-350838">
              <a:buFont typeface="Wingdings" pitchFamily="2" charset="2"/>
              <a:buChar char="§"/>
            </a:pPr>
            <a:endParaRPr lang="sv-SE" sz="2400" dirty="0">
              <a:latin typeface="Arial" charset="0"/>
            </a:endParaRPr>
          </a:p>
          <a:p>
            <a:pPr marL="534988" lvl="1" indent="-350838">
              <a:buFont typeface="Wingdings" pitchFamily="2" charset="2"/>
              <a:buChar char="§"/>
            </a:pPr>
            <a:endParaRPr lang="sv-SE" sz="900" dirty="0">
              <a:latin typeface="Arial" charset="0"/>
            </a:endParaRPr>
          </a:p>
          <a:p>
            <a:pPr marL="534988" lvl="1" indent="-350838">
              <a:buFont typeface="Wingdings" pitchFamily="2" charset="2"/>
              <a:buChar char="§"/>
            </a:pPr>
            <a:r>
              <a:rPr lang="sv-SE" sz="2400" b="1" i="1" dirty="0" err="1">
                <a:solidFill>
                  <a:srgbClr val="C00000"/>
                </a:solidFill>
                <a:latin typeface="Arial" charset="0"/>
              </a:rPr>
              <a:t>Scholarship</a:t>
            </a:r>
            <a:r>
              <a:rPr lang="sv-SE" sz="2400" b="1" i="1" dirty="0">
                <a:solidFill>
                  <a:srgbClr val="C00000"/>
                </a:solidFill>
                <a:latin typeface="Arial" charset="0"/>
              </a:rPr>
              <a:t> </a:t>
            </a:r>
            <a:r>
              <a:rPr lang="sv-SE" sz="2400" b="1" i="1" dirty="0" err="1">
                <a:solidFill>
                  <a:srgbClr val="C00000"/>
                </a:solidFill>
                <a:latin typeface="Arial" charset="0"/>
              </a:rPr>
              <a:t>of</a:t>
            </a:r>
            <a:r>
              <a:rPr lang="sv-SE" sz="2400" b="1" i="1" dirty="0">
                <a:solidFill>
                  <a:srgbClr val="C00000"/>
                </a:solidFill>
                <a:latin typeface="Arial" charset="0"/>
              </a:rPr>
              <a:t> </a:t>
            </a:r>
            <a:r>
              <a:rPr lang="sv-SE" sz="2400" b="1" i="1" dirty="0" err="1">
                <a:solidFill>
                  <a:srgbClr val="C00000"/>
                </a:solidFill>
                <a:latin typeface="Arial" charset="0"/>
              </a:rPr>
              <a:t>Application</a:t>
            </a:r>
            <a:r>
              <a:rPr lang="sv-SE" sz="2400" dirty="0">
                <a:solidFill>
                  <a:srgbClr val="C00000"/>
                </a:solidFill>
                <a:latin typeface="Arial" charset="0"/>
              </a:rPr>
              <a:t> </a:t>
            </a:r>
            <a:r>
              <a:rPr lang="sv-SE" sz="2400" dirty="0">
                <a:latin typeface="Arial" charset="0"/>
              </a:rPr>
              <a:t/>
            </a:r>
            <a:br>
              <a:rPr lang="sv-SE" sz="2400" dirty="0">
                <a:latin typeface="Arial" charset="0"/>
              </a:rPr>
            </a:br>
            <a:r>
              <a:rPr lang="sv-SE" sz="2000" dirty="0">
                <a:latin typeface="Arial" charset="0"/>
              </a:rPr>
              <a:t>(assist </a:t>
            </a:r>
            <a:r>
              <a:rPr lang="sv-SE" sz="2000" dirty="0" err="1">
                <a:latin typeface="Arial" charset="0"/>
              </a:rPr>
              <a:t>society</a:t>
            </a:r>
            <a:r>
              <a:rPr lang="sv-SE" sz="2000" dirty="0">
                <a:latin typeface="Arial" charset="0"/>
              </a:rPr>
              <a:t>, </a:t>
            </a:r>
            <a:r>
              <a:rPr lang="sv-SE" sz="2000" dirty="0" smtClean="0">
                <a:latin typeface="Arial" charset="0"/>
              </a:rPr>
              <a:t>research </a:t>
            </a:r>
            <a:r>
              <a:rPr lang="sv-SE" sz="2000" dirty="0" err="1" smtClean="0">
                <a:latin typeface="Arial" charset="0"/>
              </a:rPr>
              <a:t>with</a:t>
            </a:r>
            <a:r>
              <a:rPr lang="sv-SE" sz="2000" dirty="0" smtClean="0">
                <a:latin typeface="Arial" charset="0"/>
              </a:rPr>
              <a:t> an </a:t>
            </a:r>
            <a:br>
              <a:rPr lang="sv-SE" sz="2000" dirty="0" smtClean="0">
                <a:latin typeface="Arial" charset="0"/>
              </a:rPr>
            </a:br>
            <a:r>
              <a:rPr lang="sv-SE" sz="2000" dirty="0" err="1" smtClean="0">
                <a:latin typeface="Arial" charset="0"/>
              </a:rPr>
              <a:t>orientation</a:t>
            </a:r>
            <a:r>
              <a:rPr lang="sv-SE" sz="2000" dirty="0" smtClean="0">
                <a:latin typeface="Arial" charset="0"/>
              </a:rPr>
              <a:t> </a:t>
            </a:r>
            <a:r>
              <a:rPr lang="sv-SE" sz="2000" dirty="0" err="1" smtClean="0">
                <a:latin typeface="Arial" charset="0"/>
              </a:rPr>
              <a:t>towards</a:t>
            </a:r>
            <a:r>
              <a:rPr lang="sv-SE" sz="2000" dirty="0" smtClean="0">
                <a:latin typeface="Arial" charset="0"/>
              </a:rPr>
              <a:t> </a:t>
            </a:r>
            <a:r>
              <a:rPr lang="sv-SE" sz="2000" dirty="0" err="1" smtClean="0">
                <a:latin typeface="Arial" charset="0"/>
              </a:rPr>
              <a:t>use</a:t>
            </a:r>
            <a:r>
              <a:rPr lang="sv-SE" sz="2000" dirty="0" smtClean="0">
                <a:latin typeface="Arial" charset="0"/>
              </a:rPr>
              <a:t>, </a:t>
            </a:r>
            <a:r>
              <a:rPr lang="sv-SE" sz="2000" dirty="0">
                <a:latin typeface="Arial" charset="0"/>
              </a:rPr>
              <a:t/>
            </a:r>
            <a:br>
              <a:rPr lang="sv-SE" sz="2000" dirty="0">
                <a:latin typeface="Arial" charset="0"/>
              </a:rPr>
            </a:br>
            <a:r>
              <a:rPr lang="sv-SE" sz="2000" dirty="0" err="1">
                <a:latin typeface="Arial" charset="0"/>
              </a:rPr>
              <a:t>knowledge</a:t>
            </a:r>
            <a:r>
              <a:rPr lang="sv-SE" sz="2000" dirty="0">
                <a:latin typeface="Arial" charset="0"/>
              </a:rPr>
              <a:t> </a:t>
            </a:r>
            <a:r>
              <a:rPr lang="sv-SE" sz="2000" dirty="0" err="1">
                <a:latin typeface="Arial" charset="0"/>
              </a:rPr>
              <a:t>building</a:t>
            </a:r>
            <a:r>
              <a:rPr lang="sv-SE" sz="2000" dirty="0">
                <a:latin typeface="Arial" charset="0"/>
              </a:rPr>
              <a:t> in </a:t>
            </a:r>
            <a:r>
              <a:rPr lang="sv-SE" sz="2000" dirty="0" err="1">
                <a:latin typeface="Arial" charset="0"/>
              </a:rPr>
              <a:t>practice</a:t>
            </a:r>
            <a:r>
              <a:rPr lang="sv-SE" sz="2000" dirty="0">
                <a:latin typeface="Arial" charset="0"/>
              </a:rPr>
              <a:t>)</a:t>
            </a:r>
          </a:p>
          <a:p>
            <a:pPr marL="534988" lvl="1" indent="-350838">
              <a:buFont typeface="Wingdings" pitchFamily="2" charset="2"/>
              <a:buChar char="§"/>
            </a:pPr>
            <a:endParaRPr lang="sv-SE" sz="2000" dirty="0">
              <a:latin typeface="Arial" charset="0"/>
            </a:endParaRPr>
          </a:p>
          <a:p>
            <a:pPr marL="534988" lvl="1" indent="-350838">
              <a:buFont typeface="Wingdings" pitchFamily="2" charset="2"/>
              <a:buChar char="§"/>
            </a:pPr>
            <a:r>
              <a:rPr lang="sv-SE" sz="2400" b="1" i="1" dirty="0" err="1">
                <a:solidFill>
                  <a:srgbClr val="C00000"/>
                </a:solidFill>
                <a:latin typeface="Arial" charset="0"/>
              </a:rPr>
              <a:t>Scholarship</a:t>
            </a:r>
            <a:r>
              <a:rPr lang="sv-SE" sz="2400" b="1" i="1" dirty="0">
                <a:solidFill>
                  <a:srgbClr val="C00000"/>
                </a:solidFill>
                <a:latin typeface="Arial" charset="0"/>
              </a:rPr>
              <a:t> </a:t>
            </a:r>
            <a:r>
              <a:rPr lang="sv-SE" sz="2400" b="1" i="1" dirty="0" err="1">
                <a:solidFill>
                  <a:srgbClr val="C00000"/>
                </a:solidFill>
                <a:latin typeface="Arial" charset="0"/>
              </a:rPr>
              <a:t>of</a:t>
            </a:r>
            <a:r>
              <a:rPr lang="sv-SE" sz="2400" b="1" i="1" dirty="0">
                <a:solidFill>
                  <a:srgbClr val="C00000"/>
                </a:solidFill>
                <a:latin typeface="Arial" charset="0"/>
              </a:rPr>
              <a:t> </a:t>
            </a:r>
            <a:r>
              <a:rPr lang="sv-SE" sz="2400" b="1" i="1" dirty="0" err="1">
                <a:solidFill>
                  <a:srgbClr val="C00000"/>
                </a:solidFill>
                <a:latin typeface="Arial" charset="0"/>
              </a:rPr>
              <a:t>Teaching</a:t>
            </a:r>
            <a:r>
              <a:rPr lang="sv-SE" sz="2400" dirty="0">
                <a:solidFill>
                  <a:srgbClr val="C00000"/>
                </a:solidFill>
                <a:latin typeface="Arial" charset="0"/>
              </a:rPr>
              <a:t> </a:t>
            </a:r>
            <a:r>
              <a:rPr lang="sv-SE" sz="2400" dirty="0">
                <a:latin typeface="Arial" charset="0"/>
              </a:rPr>
              <a:t/>
            </a:r>
            <a:br>
              <a:rPr lang="sv-SE" sz="2400" dirty="0">
                <a:latin typeface="Arial" charset="0"/>
              </a:rPr>
            </a:br>
            <a:r>
              <a:rPr lang="sv-SE" sz="2000" dirty="0">
                <a:latin typeface="Arial" charset="0"/>
              </a:rPr>
              <a:t>(</a:t>
            </a:r>
            <a:r>
              <a:rPr lang="sv-SE" sz="2000" dirty="0" err="1">
                <a:latin typeface="Arial" charset="0"/>
              </a:rPr>
              <a:t>education</a:t>
            </a:r>
            <a:r>
              <a:rPr lang="sv-SE" sz="2000" dirty="0">
                <a:latin typeface="Arial" charset="0"/>
              </a:rPr>
              <a:t>)</a:t>
            </a:r>
          </a:p>
        </p:txBody>
      </p:sp>
      <p:sp>
        <p:nvSpPr>
          <p:cNvPr id="4" name="Right Arrow 3"/>
          <p:cNvSpPr>
            <a:spLocks noChangeArrowheads="1"/>
          </p:cNvSpPr>
          <p:nvPr/>
        </p:nvSpPr>
        <p:spPr bwMode="auto">
          <a:xfrm rot="11693112">
            <a:off x="4189731" y="5834027"/>
            <a:ext cx="519247" cy="122625"/>
          </a:xfrm>
          <a:prstGeom prst="rightArrow">
            <a:avLst>
              <a:gd name="adj1" fmla="val 50000"/>
              <a:gd name="adj2" fmla="val 50007"/>
            </a:avLst>
          </a:prstGeom>
          <a:solidFill>
            <a:srgbClr val="BFBFBF"/>
          </a:solidFill>
          <a:ln w="25400" algn="ctr">
            <a:solidFill>
              <a:srgbClr val="BFBFBF"/>
            </a:solidFill>
            <a:miter lim="800000"/>
            <a:headEnd/>
            <a:tailEnd/>
          </a:ln>
        </p:spPr>
        <p:txBody>
          <a:bodyPr rot="10800000" anchor="ctr"/>
          <a:lstStyle/>
          <a:p>
            <a:pPr algn="ctr">
              <a:defRPr/>
            </a:pPr>
            <a:endParaRPr lang="sv-SE">
              <a:solidFill>
                <a:schemeClr val="lt1"/>
              </a:solidFill>
              <a:latin typeface="+mn-lt"/>
              <a:cs typeface="+mn-cs"/>
            </a:endParaRPr>
          </a:p>
        </p:txBody>
      </p:sp>
      <p:sp>
        <p:nvSpPr>
          <p:cNvPr id="8" name="TextBox 7"/>
          <p:cNvSpPr txBox="1">
            <a:spLocks noChangeArrowheads="1"/>
          </p:cNvSpPr>
          <p:nvPr/>
        </p:nvSpPr>
        <p:spPr bwMode="auto">
          <a:xfrm>
            <a:off x="2813969" y="5939988"/>
            <a:ext cx="3225951" cy="369332"/>
          </a:xfrm>
          <a:prstGeom prst="rect">
            <a:avLst/>
          </a:prstGeom>
          <a:noFill/>
          <a:ln w="9525">
            <a:noFill/>
            <a:miter lim="800000"/>
            <a:headEnd/>
            <a:tailEnd/>
          </a:ln>
        </p:spPr>
        <p:txBody>
          <a:bodyPr wrap="none">
            <a:spAutoFit/>
          </a:bodyPr>
          <a:lstStyle/>
          <a:p>
            <a:pPr algn="ctr"/>
            <a:r>
              <a:rPr lang="sv-SE" dirty="0" smtClean="0">
                <a:solidFill>
                  <a:srgbClr val="7F7F7F"/>
                </a:solidFill>
                <a:latin typeface="Arial" charset="0"/>
              </a:rPr>
              <a:t>Is </a:t>
            </a:r>
            <a:r>
              <a:rPr lang="sv-SE" dirty="0" err="1" smtClean="0">
                <a:solidFill>
                  <a:srgbClr val="7F7F7F"/>
                </a:solidFill>
                <a:latin typeface="Arial" charset="0"/>
              </a:rPr>
              <a:t>this</a:t>
            </a:r>
            <a:r>
              <a:rPr lang="sv-SE" dirty="0" smtClean="0">
                <a:solidFill>
                  <a:srgbClr val="7F7F7F"/>
                </a:solidFill>
                <a:latin typeface="Arial" charset="0"/>
              </a:rPr>
              <a:t> </a:t>
            </a:r>
            <a:r>
              <a:rPr lang="sv-SE" dirty="0" err="1" smtClean="0">
                <a:solidFill>
                  <a:srgbClr val="7F7F7F"/>
                </a:solidFill>
                <a:latin typeface="Arial" charset="0"/>
              </a:rPr>
              <a:t>what</a:t>
            </a:r>
            <a:r>
              <a:rPr lang="sv-SE" dirty="0" smtClean="0">
                <a:solidFill>
                  <a:srgbClr val="7F7F7F"/>
                </a:solidFill>
                <a:latin typeface="Arial" charset="0"/>
              </a:rPr>
              <a:t> </a:t>
            </a:r>
            <a:r>
              <a:rPr lang="sv-SE" dirty="0" err="1" smtClean="0">
                <a:solidFill>
                  <a:srgbClr val="7F7F7F"/>
                </a:solidFill>
                <a:latin typeface="Arial" charset="0"/>
              </a:rPr>
              <a:t>education</a:t>
            </a:r>
            <a:r>
              <a:rPr lang="sv-SE" dirty="0" smtClean="0">
                <a:solidFill>
                  <a:srgbClr val="7F7F7F"/>
                </a:solidFill>
                <a:latin typeface="Arial" charset="0"/>
              </a:rPr>
              <a:t> </a:t>
            </a:r>
            <a:r>
              <a:rPr lang="sv-SE" dirty="0" err="1" smtClean="0">
                <a:solidFill>
                  <a:srgbClr val="7F7F7F"/>
                </a:solidFill>
                <a:latin typeface="Arial" charset="0"/>
              </a:rPr>
              <a:t>needs</a:t>
            </a:r>
            <a:r>
              <a:rPr lang="sv-SE" dirty="0" smtClean="0">
                <a:solidFill>
                  <a:srgbClr val="7F7F7F"/>
                </a:solidFill>
                <a:latin typeface="Arial" charset="0"/>
              </a:rPr>
              <a:t>?</a:t>
            </a:r>
            <a:endParaRPr lang="sv-SE" dirty="0">
              <a:solidFill>
                <a:srgbClr val="7F7F7F"/>
              </a:solidFill>
              <a:latin typeface="Arial" charset="0"/>
            </a:endParaRPr>
          </a:p>
        </p:txBody>
      </p:sp>
      <p:sp>
        <p:nvSpPr>
          <p:cNvPr id="9" name="TextBox 8"/>
          <p:cNvSpPr txBox="1">
            <a:spLocks noChangeArrowheads="1"/>
          </p:cNvSpPr>
          <p:nvPr/>
        </p:nvSpPr>
        <p:spPr bwMode="auto">
          <a:xfrm>
            <a:off x="6480720" y="2492896"/>
            <a:ext cx="2627784" cy="2862322"/>
          </a:xfrm>
          <a:prstGeom prst="rect">
            <a:avLst/>
          </a:prstGeom>
          <a:noFill/>
          <a:ln w="9525">
            <a:noFill/>
            <a:miter lim="800000"/>
            <a:headEnd/>
            <a:tailEnd/>
          </a:ln>
        </p:spPr>
        <p:txBody>
          <a:bodyPr wrap="square">
            <a:spAutoFit/>
          </a:bodyPr>
          <a:lstStyle/>
          <a:p>
            <a:r>
              <a:rPr lang="sv-SE" sz="2000" b="1" dirty="0" err="1" smtClean="0">
                <a:solidFill>
                  <a:srgbClr val="C00000"/>
                </a:solidFill>
                <a:latin typeface="Arial" charset="0"/>
              </a:rPr>
              <a:t>Education</a:t>
            </a:r>
            <a:r>
              <a:rPr lang="sv-SE" sz="2000" b="1" dirty="0" smtClean="0">
                <a:solidFill>
                  <a:srgbClr val="C00000"/>
                </a:solidFill>
                <a:latin typeface="Arial" charset="0"/>
              </a:rPr>
              <a:t> </a:t>
            </a:r>
            <a:br>
              <a:rPr lang="sv-SE" sz="2000" b="1" dirty="0" smtClean="0">
                <a:solidFill>
                  <a:srgbClr val="C00000"/>
                </a:solidFill>
                <a:latin typeface="Arial" charset="0"/>
              </a:rPr>
            </a:br>
            <a:r>
              <a:rPr lang="sv-SE" sz="2000" b="1" dirty="0" err="1" smtClean="0">
                <a:solidFill>
                  <a:srgbClr val="C00000"/>
                </a:solidFill>
                <a:latin typeface="Arial" charset="0"/>
              </a:rPr>
              <a:t>needs</a:t>
            </a:r>
            <a:r>
              <a:rPr lang="sv-SE" sz="2000" b="1" dirty="0" smtClean="0">
                <a:solidFill>
                  <a:srgbClr val="C00000"/>
                </a:solidFill>
                <a:latin typeface="Arial" charset="0"/>
              </a:rPr>
              <a:t> </a:t>
            </a:r>
            <a:r>
              <a:rPr lang="sv-SE" sz="2000" b="1" dirty="0">
                <a:solidFill>
                  <a:srgbClr val="C00000"/>
                </a:solidFill>
                <a:latin typeface="Arial" charset="0"/>
              </a:rPr>
              <a:t>all </a:t>
            </a:r>
            <a:r>
              <a:rPr lang="sv-SE" sz="2000" b="1" dirty="0" err="1">
                <a:solidFill>
                  <a:srgbClr val="C00000"/>
                </a:solidFill>
                <a:latin typeface="Arial" charset="0"/>
              </a:rPr>
              <a:t>four</a:t>
            </a:r>
            <a:r>
              <a:rPr lang="sv-SE" sz="2000" b="1" dirty="0">
                <a:solidFill>
                  <a:srgbClr val="C00000"/>
                </a:solidFill>
                <a:latin typeface="Arial" charset="0"/>
              </a:rPr>
              <a:t> </a:t>
            </a:r>
            <a:r>
              <a:rPr lang="sv-SE" sz="2000" b="1" dirty="0" err="1" smtClean="0">
                <a:solidFill>
                  <a:srgbClr val="C00000"/>
                </a:solidFill>
                <a:latin typeface="Arial" charset="0"/>
              </a:rPr>
              <a:t>scholarships</a:t>
            </a:r>
            <a:endParaRPr lang="sv-SE" sz="2000" b="1" dirty="0">
              <a:solidFill>
                <a:srgbClr val="C00000"/>
              </a:solidFill>
              <a:latin typeface="Arial" charset="0"/>
            </a:endParaRPr>
          </a:p>
          <a:p>
            <a:r>
              <a:rPr lang="sv-SE" sz="2000" b="1" dirty="0" smtClean="0">
                <a:solidFill>
                  <a:srgbClr val="C00000"/>
                </a:solidFill>
                <a:latin typeface="Arial" charset="0"/>
              </a:rPr>
              <a:t> </a:t>
            </a:r>
            <a:br>
              <a:rPr lang="sv-SE" sz="2000" b="1" dirty="0" smtClean="0">
                <a:solidFill>
                  <a:srgbClr val="C00000"/>
                </a:solidFill>
                <a:latin typeface="Arial" charset="0"/>
              </a:rPr>
            </a:br>
            <a:r>
              <a:rPr lang="sv-SE" sz="2000" i="1" dirty="0" smtClean="0">
                <a:solidFill>
                  <a:srgbClr val="000000"/>
                </a:solidFill>
                <a:latin typeface="Arial" charset="0"/>
              </a:rPr>
              <a:t>…</a:t>
            </a:r>
            <a:r>
              <a:rPr lang="sv-SE" sz="2000" i="1" dirty="0" err="1" smtClean="0">
                <a:solidFill>
                  <a:srgbClr val="000000"/>
                </a:solidFill>
                <a:latin typeface="Arial" charset="0"/>
              </a:rPr>
              <a:t>to</a:t>
            </a:r>
            <a:r>
              <a:rPr lang="sv-SE" sz="2000" i="1" dirty="0" smtClean="0">
                <a:solidFill>
                  <a:srgbClr val="000000"/>
                </a:solidFill>
                <a:latin typeface="Arial" charset="0"/>
              </a:rPr>
              <a:t> </a:t>
            </a:r>
            <a:r>
              <a:rPr lang="sv-SE" sz="2000" i="1" dirty="0" err="1" smtClean="0">
                <a:solidFill>
                  <a:srgbClr val="000000"/>
                </a:solidFill>
                <a:latin typeface="Arial" charset="0"/>
              </a:rPr>
              <a:t>educate</a:t>
            </a:r>
            <a:r>
              <a:rPr lang="sv-SE" sz="2000" i="1" dirty="0" smtClean="0">
                <a:solidFill>
                  <a:srgbClr val="000000"/>
                </a:solidFill>
                <a:latin typeface="Arial" charset="0"/>
              </a:rPr>
              <a:t> for </a:t>
            </a:r>
            <a:br>
              <a:rPr lang="sv-SE" sz="2000" i="1" dirty="0" smtClean="0">
                <a:solidFill>
                  <a:srgbClr val="000000"/>
                </a:solidFill>
                <a:latin typeface="Arial" charset="0"/>
              </a:rPr>
            </a:br>
            <a:r>
              <a:rPr lang="sv-SE" sz="2000" i="1" dirty="0" smtClean="0">
                <a:solidFill>
                  <a:srgbClr val="000000"/>
                </a:solidFill>
                <a:latin typeface="Arial" charset="0"/>
              </a:rPr>
              <a:t>the </a:t>
            </a:r>
            <a:r>
              <a:rPr lang="sv-SE" sz="2000" i="1" dirty="0" err="1" smtClean="0">
                <a:solidFill>
                  <a:srgbClr val="000000"/>
                </a:solidFill>
                <a:latin typeface="Arial" charset="0"/>
              </a:rPr>
              <a:t>context</a:t>
            </a:r>
            <a:r>
              <a:rPr lang="sv-SE" sz="2000" i="1" dirty="0" smtClean="0">
                <a:solidFill>
                  <a:srgbClr val="000000"/>
                </a:solidFill>
                <a:latin typeface="Arial" charset="0"/>
              </a:rPr>
              <a:t> </a:t>
            </a:r>
            <a:r>
              <a:rPr lang="sv-SE" sz="2000" i="1" dirty="0" err="1" smtClean="0">
                <a:solidFill>
                  <a:srgbClr val="000000"/>
                </a:solidFill>
                <a:latin typeface="Arial" charset="0"/>
              </a:rPr>
              <a:t>of</a:t>
            </a:r>
            <a:r>
              <a:rPr lang="sv-SE" sz="2000" i="1" dirty="0" smtClean="0">
                <a:solidFill>
                  <a:srgbClr val="000000"/>
                </a:solidFill>
                <a:latin typeface="Arial" charset="0"/>
              </a:rPr>
              <a:t> </a:t>
            </a:r>
            <a:r>
              <a:rPr lang="sv-SE" sz="2000" i="1" dirty="0" err="1">
                <a:solidFill>
                  <a:srgbClr val="000000"/>
                </a:solidFill>
                <a:latin typeface="Arial" charset="0"/>
              </a:rPr>
              <a:t>professional</a:t>
            </a:r>
            <a:r>
              <a:rPr lang="sv-SE" sz="2000" i="1" dirty="0">
                <a:solidFill>
                  <a:srgbClr val="000000"/>
                </a:solidFill>
                <a:latin typeface="Arial" charset="0"/>
              </a:rPr>
              <a:t> </a:t>
            </a:r>
            <a:r>
              <a:rPr lang="sv-SE" sz="2000" i="1" dirty="0" err="1">
                <a:solidFill>
                  <a:srgbClr val="000000"/>
                </a:solidFill>
                <a:latin typeface="Arial" charset="0"/>
              </a:rPr>
              <a:t>practice</a:t>
            </a:r>
            <a:r>
              <a:rPr lang="sv-SE" sz="2000" i="1" dirty="0">
                <a:solidFill>
                  <a:srgbClr val="000000"/>
                </a:solidFill>
                <a:latin typeface="Arial" charset="0"/>
              </a:rPr>
              <a:t>, real problem-</a:t>
            </a:r>
            <a:r>
              <a:rPr lang="sv-SE" sz="2000" i="1" dirty="0" err="1">
                <a:solidFill>
                  <a:srgbClr val="000000"/>
                </a:solidFill>
                <a:latin typeface="Arial" charset="0"/>
              </a:rPr>
              <a:t>solving</a:t>
            </a:r>
            <a:r>
              <a:rPr lang="sv-SE" sz="2000" i="1" dirty="0">
                <a:solidFill>
                  <a:srgbClr val="000000"/>
                </a:solidFill>
                <a:latin typeface="Arial" charset="0"/>
              </a:rPr>
              <a:t>, </a:t>
            </a:r>
            <a:br>
              <a:rPr lang="sv-SE" sz="2000" i="1" dirty="0">
                <a:solidFill>
                  <a:srgbClr val="000000"/>
                </a:solidFill>
                <a:latin typeface="Arial" charset="0"/>
              </a:rPr>
            </a:br>
            <a:r>
              <a:rPr lang="sv-SE" sz="2000" i="1" dirty="0">
                <a:solidFill>
                  <a:srgbClr val="000000"/>
                </a:solidFill>
                <a:latin typeface="Arial" charset="0"/>
              </a:rPr>
              <a:t>and </a:t>
            </a:r>
            <a:r>
              <a:rPr lang="sv-SE" sz="2000" i="1" dirty="0" smtClean="0">
                <a:solidFill>
                  <a:srgbClr val="000000"/>
                </a:solidFill>
                <a:latin typeface="Arial" charset="0"/>
              </a:rPr>
              <a:t>innovation.</a:t>
            </a:r>
            <a:endParaRPr lang="sv-SE" sz="2000" i="1" dirty="0">
              <a:solidFill>
                <a:srgbClr val="000000"/>
              </a:solidFill>
              <a:latin typeface="Arial" charset="0"/>
            </a:endParaRPr>
          </a:p>
        </p:txBody>
      </p:sp>
      <p:sp>
        <p:nvSpPr>
          <p:cNvPr id="5" name="Right Brace 4"/>
          <p:cNvSpPr/>
          <p:nvPr/>
        </p:nvSpPr>
        <p:spPr>
          <a:xfrm>
            <a:off x="5959995" y="1484312"/>
            <a:ext cx="576263" cy="4176935"/>
          </a:xfrm>
          <a:prstGeom prst="rightBrace">
            <a:avLst>
              <a:gd name="adj1" fmla="val 83290"/>
              <a:gd name="adj2" fmla="val 50000"/>
            </a:avLst>
          </a:prstGeom>
          <a:ln w="57150">
            <a:solidFill>
              <a:srgbClr val="C00000"/>
            </a:solidFill>
          </a:ln>
        </p:spPr>
        <p:style>
          <a:lnRef idx="2">
            <a:schemeClr val="accent6"/>
          </a:lnRef>
          <a:fillRef idx="0">
            <a:schemeClr val="accent6"/>
          </a:fillRef>
          <a:effectRef idx="1">
            <a:schemeClr val="accent6"/>
          </a:effectRef>
          <a:fontRef idx="minor">
            <a:schemeClr val="tx1"/>
          </a:fontRef>
        </p:style>
        <p:txBody>
          <a:bodyPr anchor="ctr"/>
          <a:lstStyle/>
          <a:p>
            <a:pPr algn="ctr">
              <a:defRPr/>
            </a:pPr>
            <a:endParaRPr lang="sv-SE" sz="2800"/>
          </a:p>
        </p:txBody>
      </p:sp>
    </p:spTree>
    <p:extLst>
      <p:ext uri="{BB962C8B-B14F-4D97-AF65-F5344CB8AC3E}">
        <p14:creationId xmlns:p14="http://schemas.microsoft.com/office/powerpoint/2010/main" val="775847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8" grpId="0"/>
      <p:bldP spid="9"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1403648" y="2156663"/>
            <a:ext cx="3096344" cy="1200329"/>
          </a:xfrm>
          <a:prstGeom prst="rect">
            <a:avLst/>
          </a:prstGeom>
          <a:noFill/>
          <a:ln w="9525">
            <a:noFill/>
            <a:miter lim="800000"/>
            <a:headEnd/>
            <a:tailEnd/>
          </a:ln>
        </p:spPr>
        <p:txBody>
          <a:bodyPr wrap="square">
            <a:spAutoFit/>
          </a:bodyPr>
          <a:lstStyle/>
          <a:p>
            <a:r>
              <a:rPr lang="sv-SE" sz="2400" b="1" dirty="0">
                <a:solidFill>
                  <a:srgbClr val="002060"/>
                </a:solidFill>
                <a:latin typeface="Arial" charset="0"/>
              </a:rPr>
              <a:t>The logic of </a:t>
            </a:r>
            <a:r>
              <a:rPr lang="sv-SE" sz="2400" b="1" dirty="0" smtClean="0">
                <a:solidFill>
                  <a:srgbClr val="002060"/>
                </a:solidFill>
                <a:latin typeface="Arial" charset="0"/>
              </a:rPr>
              <a:t/>
            </a:r>
            <a:br>
              <a:rPr lang="sv-SE" sz="2400" b="1" dirty="0" smtClean="0">
                <a:solidFill>
                  <a:srgbClr val="002060"/>
                </a:solidFill>
                <a:latin typeface="Arial" charset="0"/>
              </a:rPr>
            </a:br>
            <a:r>
              <a:rPr lang="sv-SE" sz="2400" b="1" dirty="0" smtClean="0">
                <a:solidFill>
                  <a:srgbClr val="002060"/>
                </a:solidFill>
                <a:latin typeface="Arial" charset="0"/>
              </a:rPr>
              <a:t>the</a:t>
            </a:r>
            <a:r>
              <a:rPr lang="sv-SE" sz="2400" dirty="0" smtClean="0">
                <a:solidFill>
                  <a:srgbClr val="002060"/>
                </a:solidFill>
                <a:latin typeface="Arial" charset="0"/>
              </a:rPr>
              <a:t> </a:t>
            </a:r>
            <a:r>
              <a:rPr lang="sv-SE" sz="2400" b="1" dirty="0" smtClean="0">
                <a:solidFill>
                  <a:srgbClr val="002060"/>
                </a:solidFill>
                <a:latin typeface="Arial" charset="0"/>
              </a:rPr>
              <a:t>discipline</a:t>
            </a:r>
            <a:endParaRPr lang="sv-SE" sz="2400" b="1" dirty="0">
              <a:solidFill>
                <a:srgbClr val="002060"/>
              </a:solidFill>
              <a:latin typeface="Arial" charset="0"/>
            </a:endParaRPr>
          </a:p>
          <a:p>
            <a:endParaRPr lang="en-US" sz="2400" dirty="0">
              <a:solidFill>
                <a:srgbClr val="002060"/>
              </a:solidFill>
              <a:latin typeface="Arial" charset="0"/>
            </a:endParaRPr>
          </a:p>
        </p:txBody>
      </p:sp>
      <p:sp>
        <p:nvSpPr>
          <p:cNvPr id="13" name="TextBox 12"/>
          <p:cNvSpPr txBox="1">
            <a:spLocks noChangeArrowheads="1"/>
          </p:cNvSpPr>
          <p:nvPr/>
        </p:nvSpPr>
        <p:spPr bwMode="auto">
          <a:xfrm>
            <a:off x="4932238" y="2156390"/>
            <a:ext cx="4032250" cy="830997"/>
          </a:xfrm>
          <a:prstGeom prst="rect">
            <a:avLst/>
          </a:prstGeom>
          <a:noFill/>
          <a:ln w="9525">
            <a:noFill/>
            <a:miter lim="800000"/>
            <a:headEnd/>
            <a:tailEnd/>
          </a:ln>
        </p:spPr>
        <p:txBody>
          <a:bodyPr>
            <a:spAutoFit/>
          </a:bodyPr>
          <a:lstStyle/>
          <a:p>
            <a:r>
              <a:rPr lang="sv-SE" sz="2400" b="1" dirty="0">
                <a:solidFill>
                  <a:srgbClr val="C00000"/>
                </a:solidFill>
                <a:latin typeface="Arial" charset="0"/>
              </a:rPr>
              <a:t>The logic of the </a:t>
            </a:r>
            <a:r>
              <a:rPr lang="sv-SE" sz="2400" b="1" dirty="0" smtClean="0">
                <a:solidFill>
                  <a:srgbClr val="C00000"/>
                </a:solidFill>
                <a:latin typeface="Arial" charset="0"/>
              </a:rPr>
              <a:t/>
            </a:r>
            <a:br>
              <a:rPr lang="sv-SE" sz="2400" b="1" dirty="0" smtClean="0">
                <a:solidFill>
                  <a:srgbClr val="C00000"/>
                </a:solidFill>
                <a:latin typeface="Arial" charset="0"/>
              </a:rPr>
            </a:br>
            <a:r>
              <a:rPr lang="sv-SE" sz="2400" b="1" dirty="0" smtClean="0">
                <a:solidFill>
                  <a:srgbClr val="C00000"/>
                </a:solidFill>
                <a:latin typeface="Arial" charset="0"/>
              </a:rPr>
              <a:t>problem / practice</a:t>
            </a:r>
            <a:endParaRPr lang="sv-SE" sz="2400" b="1" dirty="0">
              <a:solidFill>
                <a:srgbClr val="C00000"/>
              </a:solidFill>
              <a:latin typeface="Arial" charset="0"/>
            </a:endParaRPr>
          </a:p>
        </p:txBody>
      </p:sp>
      <p:pic>
        <p:nvPicPr>
          <p:cNvPr id="90115" name="Picture 16" descr="books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36440" y="3547095"/>
            <a:ext cx="1295400" cy="962025"/>
          </a:xfrm>
          <a:prstGeom prst="rect">
            <a:avLst/>
          </a:prstGeom>
          <a:noFill/>
          <a:ln w="9525">
            <a:noFill/>
            <a:miter lim="800000"/>
            <a:headEnd/>
            <a:tailEnd/>
          </a:ln>
        </p:spPr>
      </p:pic>
      <p:pic>
        <p:nvPicPr>
          <p:cNvPr id="90116" name="Picture 2" descr="helga_frilagd"/>
          <p:cNvPicPr>
            <a:picLocks noChangeAspect="1" noChangeArrowheads="1"/>
          </p:cNvPicPr>
          <p:nvPr/>
        </p:nvPicPr>
        <p:blipFill>
          <a:blip r:embed="rId4" cstate="screen"/>
          <a:srcRect/>
          <a:stretch>
            <a:fillRect/>
          </a:stretch>
        </p:blipFill>
        <p:spPr bwMode="auto">
          <a:xfrm>
            <a:off x="5364088" y="3029694"/>
            <a:ext cx="900113" cy="1695450"/>
          </a:xfrm>
          <a:prstGeom prst="rect">
            <a:avLst/>
          </a:prstGeom>
          <a:noFill/>
          <a:ln w="9525">
            <a:noFill/>
            <a:miter lim="800000"/>
            <a:headEnd/>
            <a:tailEnd/>
          </a:ln>
        </p:spPr>
      </p:pic>
      <p:sp>
        <p:nvSpPr>
          <p:cNvPr id="15" name="Title 14"/>
          <p:cNvSpPr>
            <a:spLocks noGrp="1"/>
          </p:cNvSpPr>
          <p:nvPr>
            <p:ph type="title" idx="4294967295"/>
          </p:nvPr>
        </p:nvSpPr>
        <p:spPr>
          <a:xfrm>
            <a:off x="395288" y="260350"/>
            <a:ext cx="8245475" cy="1143000"/>
          </a:xfrm>
        </p:spPr>
        <p:txBody>
          <a:bodyPr/>
          <a:lstStyle/>
          <a:p>
            <a:pPr algn="ctr" eaLnBrk="1" hangingPunct="1"/>
            <a:r>
              <a:rPr lang="sv-SE" sz="3200" dirty="0">
                <a:solidFill>
                  <a:schemeClr val="tx1">
                    <a:lumMod val="75000"/>
                    <a:lumOff val="25000"/>
                  </a:schemeClr>
                </a:solidFill>
                <a:latin typeface="Calibri" pitchFamily="34" charset="0"/>
              </a:rPr>
              <a:t>The dual </a:t>
            </a:r>
            <a:r>
              <a:rPr lang="sv-SE" sz="3200" dirty="0" err="1">
                <a:solidFill>
                  <a:schemeClr val="tx1">
                    <a:lumMod val="75000"/>
                    <a:lumOff val="25000"/>
                  </a:schemeClr>
                </a:solidFill>
                <a:latin typeface="Calibri" pitchFamily="34" charset="0"/>
              </a:rPr>
              <a:t>nature</a:t>
            </a:r>
            <a:r>
              <a:rPr lang="sv-SE" sz="3200" dirty="0">
                <a:solidFill>
                  <a:schemeClr val="tx1">
                    <a:lumMod val="75000"/>
                    <a:lumOff val="25000"/>
                  </a:schemeClr>
                </a:solidFill>
                <a:latin typeface="Calibri" pitchFamily="34" charset="0"/>
              </a:rPr>
              <a:t> </a:t>
            </a:r>
            <a:r>
              <a:rPr lang="sv-SE" sz="3200" dirty="0" err="1">
                <a:solidFill>
                  <a:schemeClr val="tx1">
                    <a:lumMod val="75000"/>
                    <a:lumOff val="25000"/>
                  </a:schemeClr>
                </a:solidFill>
                <a:latin typeface="Calibri" pitchFamily="34" charset="0"/>
              </a:rPr>
              <a:t>of</a:t>
            </a:r>
            <a:r>
              <a:rPr lang="sv-SE" sz="3200" dirty="0">
                <a:solidFill>
                  <a:schemeClr val="tx1">
                    <a:lumMod val="75000"/>
                    <a:lumOff val="25000"/>
                  </a:schemeClr>
                </a:solidFill>
                <a:latin typeface="Calibri" pitchFamily="34" charset="0"/>
              </a:rPr>
              <a:t> </a:t>
            </a:r>
            <a:r>
              <a:rPr lang="sv-SE" sz="3200" dirty="0" err="1">
                <a:solidFill>
                  <a:schemeClr val="tx1">
                    <a:lumMod val="75000"/>
                    <a:lumOff val="25000"/>
                  </a:schemeClr>
                </a:solidFill>
                <a:latin typeface="Calibri" pitchFamily="34" charset="0"/>
              </a:rPr>
              <a:t>learning</a:t>
            </a:r>
            <a:r>
              <a:rPr lang="sv-SE" sz="3200" dirty="0">
                <a:solidFill>
                  <a:schemeClr val="tx1">
                    <a:lumMod val="75000"/>
                    <a:lumOff val="25000"/>
                  </a:schemeClr>
                </a:solidFill>
                <a:latin typeface="Calibri" pitchFamily="34" charset="0"/>
              </a:rPr>
              <a:t> </a:t>
            </a:r>
            <a:r>
              <a:rPr lang="sv-SE" sz="3200" dirty="0" smtClean="0">
                <a:solidFill>
                  <a:schemeClr val="tx1">
                    <a:lumMod val="75000"/>
                    <a:lumOff val="25000"/>
                  </a:schemeClr>
                </a:solidFill>
                <a:latin typeface="Calibri" pitchFamily="34" charset="0"/>
              </a:rPr>
              <a:t/>
            </a:r>
            <a:br>
              <a:rPr lang="sv-SE" sz="3200" dirty="0" smtClean="0">
                <a:solidFill>
                  <a:schemeClr val="tx1">
                    <a:lumMod val="75000"/>
                    <a:lumOff val="25000"/>
                  </a:schemeClr>
                </a:solidFill>
                <a:latin typeface="Calibri" pitchFamily="34" charset="0"/>
              </a:rPr>
            </a:br>
            <a:r>
              <a:rPr lang="sv-SE" sz="2400" dirty="0" smtClean="0">
                <a:solidFill>
                  <a:schemeClr val="tx1">
                    <a:lumMod val="75000"/>
                    <a:lumOff val="25000"/>
                  </a:schemeClr>
                </a:solidFill>
                <a:latin typeface="Calibri" pitchFamily="34" charset="0"/>
              </a:rPr>
              <a:t>for </a:t>
            </a:r>
            <a:r>
              <a:rPr lang="sv-SE" sz="2400" dirty="0" err="1">
                <a:solidFill>
                  <a:schemeClr val="tx1">
                    <a:lumMod val="75000"/>
                    <a:lumOff val="25000"/>
                  </a:schemeClr>
                </a:solidFill>
                <a:latin typeface="Calibri" pitchFamily="34" charset="0"/>
              </a:rPr>
              <a:t>practice</a:t>
            </a:r>
            <a:r>
              <a:rPr lang="sv-SE" sz="2400" dirty="0">
                <a:solidFill>
                  <a:schemeClr val="tx1">
                    <a:lumMod val="75000"/>
                    <a:lumOff val="25000"/>
                  </a:schemeClr>
                </a:solidFill>
                <a:latin typeface="Calibri" pitchFamily="34" charset="0"/>
              </a:rPr>
              <a:t>, problem-</a:t>
            </a:r>
            <a:r>
              <a:rPr lang="sv-SE" sz="2400" dirty="0" err="1">
                <a:solidFill>
                  <a:schemeClr val="tx1">
                    <a:lumMod val="75000"/>
                    <a:lumOff val="25000"/>
                  </a:schemeClr>
                </a:solidFill>
                <a:latin typeface="Calibri" pitchFamily="34" charset="0"/>
              </a:rPr>
              <a:t>solving</a:t>
            </a:r>
            <a:r>
              <a:rPr lang="sv-SE" sz="2400" dirty="0">
                <a:solidFill>
                  <a:schemeClr val="tx1">
                    <a:lumMod val="75000"/>
                    <a:lumOff val="25000"/>
                  </a:schemeClr>
                </a:solidFill>
                <a:latin typeface="Calibri" pitchFamily="34" charset="0"/>
              </a:rPr>
              <a:t> and innovation </a:t>
            </a:r>
            <a:endParaRPr lang="en-US" sz="3200" kern="1200" dirty="0">
              <a:solidFill>
                <a:schemeClr val="tx1">
                  <a:lumMod val="75000"/>
                  <a:lumOff val="25000"/>
                </a:schemeClr>
              </a:solidFill>
              <a:latin typeface="Calibri" pitchFamily="34" charset="0"/>
            </a:endParaRPr>
          </a:p>
        </p:txBody>
      </p:sp>
      <p:pic>
        <p:nvPicPr>
          <p:cNvPr id="11" name="Picture 10" descr="hander_kub.g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3491880" y="3185592"/>
            <a:ext cx="1512168" cy="1512168"/>
          </a:xfrm>
          <a:prstGeom prst="rect">
            <a:avLst/>
          </a:prstGeom>
        </p:spPr>
      </p:pic>
      <p:sp>
        <p:nvSpPr>
          <p:cNvPr id="9" name="Rectangle 8"/>
          <p:cNvSpPr/>
          <p:nvPr/>
        </p:nvSpPr>
        <p:spPr>
          <a:xfrm>
            <a:off x="3851920" y="2276872"/>
            <a:ext cx="736099" cy="461665"/>
          </a:xfrm>
          <a:prstGeom prst="rect">
            <a:avLst/>
          </a:prstGeom>
        </p:spPr>
        <p:txBody>
          <a:bodyPr wrap="none">
            <a:spAutoFit/>
          </a:bodyPr>
          <a:lstStyle/>
          <a:p>
            <a:r>
              <a:rPr lang="sv-SE" sz="2400" b="1" kern="0" dirty="0" smtClean="0">
                <a:solidFill>
                  <a:srgbClr val="000000">
                    <a:lumMod val="75000"/>
                    <a:lumOff val="25000"/>
                  </a:srgbClr>
                </a:solidFill>
                <a:ea typeface="+mj-ea"/>
                <a:cs typeface="Arial"/>
              </a:rPr>
              <a:t>and </a:t>
            </a:r>
            <a:endParaRPr lang="en-US" sz="1400" dirty="0"/>
          </a:p>
        </p:txBody>
      </p:sp>
      <p:sp>
        <p:nvSpPr>
          <p:cNvPr id="3" name="Rectangle 2"/>
          <p:cNvSpPr/>
          <p:nvPr/>
        </p:nvSpPr>
        <p:spPr>
          <a:xfrm>
            <a:off x="611560" y="5382301"/>
            <a:ext cx="7848872" cy="830997"/>
          </a:xfrm>
          <a:prstGeom prst="rect">
            <a:avLst/>
          </a:prstGeom>
        </p:spPr>
        <p:txBody>
          <a:bodyPr wrap="square">
            <a:spAutoFit/>
          </a:bodyPr>
          <a:lstStyle/>
          <a:p>
            <a:pPr algn="ctr"/>
            <a:r>
              <a:rPr lang="en-US" sz="2400" dirty="0" smtClean="0">
                <a:solidFill>
                  <a:schemeClr val="tx1">
                    <a:lumMod val="75000"/>
                    <a:lumOff val="25000"/>
                  </a:schemeClr>
                </a:solidFill>
              </a:rPr>
              <a:t>Two mutually supporting components in the curriculum</a:t>
            </a:r>
            <a:br>
              <a:rPr lang="en-US" sz="2400" dirty="0" smtClean="0">
                <a:solidFill>
                  <a:schemeClr val="tx1">
                    <a:lumMod val="75000"/>
                    <a:lumOff val="25000"/>
                  </a:schemeClr>
                </a:solidFill>
              </a:rPr>
            </a:br>
            <a:r>
              <a:rPr lang="en-US" sz="2400" dirty="0" smtClean="0">
                <a:solidFill>
                  <a:schemeClr val="tx1">
                    <a:lumMod val="75000"/>
                    <a:lumOff val="25000"/>
                  </a:schemeClr>
                </a:solidFill>
              </a:rPr>
              <a:t>– not one at the expense of the other!</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5" name="Rectangle 2"/>
          <p:cNvSpPr>
            <a:spLocks noGrp="1" noChangeArrowheads="1"/>
          </p:cNvSpPr>
          <p:nvPr>
            <p:ph sz="quarter" idx="4294967295"/>
          </p:nvPr>
        </p:nvSpPr>
        <p:spPr>
          <a:xfrm>
            <a:off x="755650" y="4508500"/>
            <a:ext cx="7129463" cy="1892300"/>
          </a:xfrm>
        </p:spPr>
        <p:txBody>
          <a:bodyPr/>
          <a:lstStyle/>
          <a:p>
            <a:pPr marL="0" indent="0" eaLnBrk="1" hangingPunct="1">
              <a:buClr>
                <a:srgbClr val="C00000"/>
              </a:buClr>
              <a:buSzPct val="100000"/>
              <a:buFont typeface="Wingdings" pitchFamily="2" charset="2"/>
              <a:buNone/>
            </a:pPr>
            <a:r>
              <a:rPr lang="sv-SE" sz="3200" b="1" dirty="0" smtClean="0">
                <a:solidFill>
                  <a:srgbClr val="C00000"/>
                </a:solidFill>
                <a:latin typeface="Calibri" pitchFamily="34" charset="0"/>
                <a:ea typeface="+mj-ea"/>
                <a:cs typeface="+mj-cs"/>
              </a:rPr>
              <a:t>Lessons learned in CDIO:</a:t>
            </a:r>
          </a:p>
          <a:p>
            <a:pPr marL="0" indent="0" eaLnBrk="1" hangingPunct="1">
              <a:buClr>
                <a:srgbClr val="C00000"/>
              </a:buClr>
              <a:buSzPct val="100000"/>
              <a:buFont typeface="Wingdings" pitchFamily="2" charset="2"/>
              <a:buNone/>
            </a:pPr>
            <a:r>
              <a:rPr lang="sv-SE" sz="3200" b="1" dirty="0" smtClean="0">
                <a:solidFill>
                  <a:srgbClr val="404040"/>
                </a:solidFill>
                <a:latin typeface="Calibri" pitchFamily="34" charset="0"/>
                <a:ea typeface="+mj-ea"/>
                <a:cs typeface="+mj-cs"/>
              </a:rPr>
              <a:t>The strategy of integrated learning </a:t>
            </a:r>
            <a:r>
              <a:rPr lang="sv-SE" sz="3200" b="1" dirty="0" smtClean="0">
                <a:solidFill>
                  <a:srgbClr val="C00000"/>
                </a:solidFill>
              </a:rPr>
              <a:t/>
            </a:r>
            <a:br>
              <a:rPr lang="sv-SE" sz="3200" b="1" dirty="0" smtClean="0">
                <a:solidFill>
                  <a:srgbClr val="C00000"/>
                </a:solidFill>
              </a:rPr>
            </a:br>
            <a:r>
              <a:rPr lang="sv-SE" b="1" dirty="0" smtClean="0">
                <a:solidFill>
                  <a:srgbClr val="404040"/>
                </a:solidFill>
              </a:rPr>
              <a:t>– disciplinary knowledge and engineering skills</a:t>
            </a:r>
            <a:endParaRPr lang="en-US" b="1" dirty="0" smtClean="0">
              <a:solidFill>
                <a:srgbClr val="404040"/>
              </a:solidFill>
            </a:endParaRPr>
          </a:p>
        </p:txBody>
      </p:sp>
      <p:sp>
        <p:nvSpPr>
          <p:cNvPr id="93186" name="Text Box 3"/>
          <p:cNvSpPr txBox="1">
            <a:spLocks noChangeArrowheads="1"/>
          </p:cNvSpPr>
          <p:nvPr/>
        </p:nvSpPr>
        <p:spPr bwMode="auto">
          <a:xfrm>
            <a:off x="7380288" y="15875"/>
            <a:ext cx="1800225" cy="6740525"/>
          </a:xfrm>
          <a:prstGeom prst="rect">
            <a:avLst/>
          </a:prstGeom>
          <a:noFill/>
          <a:ln w="9525">
            <a:noFill/>
            <a:miter lim="800000"/>
            <a:headEnd/>
            <a:tailEnd/>
          </a:ln>
        </p:spPr>
        <p:txBody>
          <a:bodyPr>
            <a:spAutoFit/>
          </a:bodyPr>
          <a:lstStyle/>
          <a:p>
            <a:pPr>
              <a:spcBef>
                <a:spcPct val="50000"/>
              </a:spcBef>
            </a:pPr>
            <a:r>
              <a:rPr lang="sv-SE" sz="43200">
                <a:solidFill>
                  <a:srgbClr val="CC0000"/>
                </a:solidFill>
                <a:latin typeface="Times New Roman" pitchFamily="18" charset="0"/>
                <a:ea typeface="Arial Unicode MS" pitchFamily="34" charset="-128"/>
                <a:cs typeface="Arial Unicode MS" pitchFamily="34" charset="-128"/>
              </a:rPr>
              <a:t>!</a:t>
            </a:r>
            <a:endParaRPr lang="en-US" sz="30000">
              <a:solidFill>
                <a:srgbClr val="CC0000"/>
              </a:solidFill>
              <a:latin typeface="Times New Roman" pitchFamily="18" charset="0"/>
              <a:ea typeface="Arial Unicode MS" pitchFamily="34" charset="-128"/>
              <a:cs typeface="Arial Unicode MS" pitchFamily="34" charset="-128"/>
            </a:endParaRPr>
          </a:p>
        </p:txBody>
      </p:sp>
      <p:pic>
        <p:nvPicPr>
          <p:cNvPr id="4" name="Picture 5" descr="Screen shot 2010-10-07 at 10.10.54 AM.png"/>
          <p:cNvPicPr>
            <a:picLocks noChangeAspect="1"/>
          </p:cNvPicPr>
          <p:nvPr/>
        </p:nvPicPr>
        <p:blipFill>
          <a:blip r:embed="rId2" cstate="screen"/>
          <a:srcRect/>
          <a:stretch>
            <a:fillRect/>
          </a:stretch>
        </p:blipFill>
        <p:spPr bwMode="auto">
          <a:xfrm>
            <a:off x="1546225" y="333375"/>
            <a:ext cx="5257800" cy="3711575"/>
          </a:xfrm>
          <a:prstGeom prst="rect">
            <a:avLst/>
          </a:prstGeom>
          <a:noFill/>
          <a:ln w="9525">
            <a:solidFill>
              <a:schemeClr val="tx1"/>
            </a:solidFill>
            <a:miter lim="800000"/>
            <a:headEnd/>
            <a:tailEnd/>
          </a:ln>
          <a:effectLst>
            <a:outerShdw dist="139700" dir="2700000" algn="tl" rotWithShape="0">
              <a:srgbClr val="333333">
                <a:alpha val="64998"/>
              </a:srgbClr>
            </a:outerShdw>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1" name="Picture 2" descr="helga_frilagd"/>
          <p:cNvPicPr>
            <a:picLocks noChangeAspect="1" noChangeArrowheads="1"/>
          </p:cNvPicPr>
          <p:nvPr/>
        </p:nvPicPr>
        <p:blipFill>
          <a:blip r:embed="rId3" cstate="screen"/>
          <a:srcRect/>
          <a:stretch>
            <a:fillRect/>
          </a:stretch>
        </p:blipFill>
        <p:spPr bwMode="auto">
          <a:xfrm>
            <a:off x="5616103" y="764704"/>
            <a:ext cx="900113" cy="1695450"/>
          </a:xfrm>
          <a:prstGeom prst="rect">
            <a:avLst/>
          </a:prstGeom>
          <a:noFill/>
          <a:ln w="9525">
            <a:noFill/>
            <a:miter lim="800000"/>
            <a:headEnd/>
            <a:tailEnd/>
          </a:ln>
        </p:spPr>
      </p:pic>
      <p:sp>
        <p:nvSpPr>
          <p:cNvPr id="97282" name="Rectangle 4"/>
          <p:cNvSpPr>
            <a:spLocks noGrp="1" noChangeArrowheads="1"/>
          </p:cNvSpPr>
          <p:nvPr>
            <p:ph type="title"/>
          </p:nvPr>
        </p:nvSpPr>
        <p:spPr>
          <a:xfrm>
            <a:off x="251520" y="-71338"/>
            <a:ext cx="8496300" cy="908050"/>
          </a:xfrm>
        </p:spPr>
        <p:txBody>
          <a:bodyPr/>
          <a:lstStyle/>
          <a:p>
            <a:r>
              <a:rPr lang="sv-SE" sz="2800" dirty="0" smtClean="0">
                <a:solidFill>
                  <a:schemeClr val="tx1">
                    <a:lumMod val="75000"/>
                    <a:lumOff val="25000"/>
                  </a:schemeClr>
                </a:solidFill>
                <a:latin typeface="Calibri" pitchFamily="34" charset="0"/>
              </a:rPr>
              <a:t>Every learning experience sets a balance </a:t>
            </a:r>
          </a:p>
        </p:txBody>
      </p:sp>
      <p:sp>
        <p:nvSpPr>
          <p:cNvPr id="97283" name="Rectangle 5"/>
          <p:cNvSpPr>
            <a:spLocks noGrp="1" noChangeArrowheads="1"/>
          </p:cNvSpPr>
          <p:nvPr>
            <p:ph type="body" sz="half" idx="1"/>
          </p:nvPr>
        </p:nvSpPr>
        <p:spPr>
          <a:xfrm>
            <a:off x="251520" y="2492896"/>
            <a:ext cx="4464496" cy="4032250"/>
          </a:xfrm>
        </p:spPr>
        <p:txBody>
          <a:bodyPr/>
          <a:lstStyle/>
          <a:p>
            <a:pPr>
              <a:buFont typeface="Wingdings" pitchFamily="2" charset="2"/>
              <a:buNone/>
            </a:pPr>
            <a:r>
              <a:rPr lang="sv-SE" sz="2400" b="1" dirty="0" smtClean="0">
                <a:solidFill>
                  <a:srgbClr val="002060"/>
                </a:solidFill>
                <a:latin typeface="Calibri" pitchFamily="34" charset="0"/>
              </a:rPr>
              <a:t>Discipline-led learning</a:t>
            </a:r>
          </a:p>
          <a:p>
            <a:r>
              <a:rPr lang="sv-SE" sz="1700" dirty="0" smtClean="0">
                <a:latin typeface="Calibri" pitchFamily="34" charset="0"/>
              </a:rPr>
              <a:t>Well-structured knowledge base (”content”)</a:t>
            </a:r>
          </a:p>
          <a:p>
            <a:r>
              <a:rPr lang="sv-SE" sz="1700" dirty="0" smtClean="0">
                <a:latin typeface="Calibri" pitchFamily="34" charset="0"/>
              </a:rPr>
              <a:t>Knowing what is known and what is not</a:t>
            </a:r>
          </a:p>
          <a:p>
            <a:r>
              <a:rPr lang="sv-SE" sz="1700" dirty="0" err="1" smtClean="0">
                <a:latin typeface="Calibri" pitchFamily="34" charset="0"/>
              </a:rPr>
              <a:t>Methods</a:t>
            </a:r>
            <a:r>
              <a:rPr lang="sv-SE" sz="1700" dirty="0" smtClean="0">
                <a:latin typeface="Calibri" pitchFamily="34" charset="0"/>
              </a:rPr>
              <a:t> </a:t>
            </a:r>
            <a:r>
              <a:rPr lang="sv-SE" sz="1700" dirty="0" err="1" smtClean="0">
                <a:latin typeface="Calibri" pitchFamily="34" charset="0"/>
              </a:rPr>
              <a:t>to</a:t>
            </a:r>
            <a:r>
              <a:rPr lang="sv-SE" sz="1700" dirty="0" smtClean="0">
                <a:latin typeface="Calibri" pitchFamily="34" charset="0"/>
              </a:rPr>
              <a:t> </a:t>
            </a:r>
            <a:r>
              <a:rPr lang="sv-SE" sz="1700" dirty="0" err="1" smtClean="0">
                <a:latin typeface="Calibri" pitchFamily="34" charset="0"/>
              </a:rPr>
              <a:t>further</a:t>
            </a:r>
            <a:r>
              <a:rPr lang="sv-SE" sz="1700" dirty="0" smtClean="0">
                <a:latin typeface="Calibri" pitchFamily="34" charset="0"/>
              </a:rPr>
              <a:t> the </a:t>
            </a:r>
            <a:r>
              <a:rPr lang="sv-SE" sz="1700" dirty="0" err="1" smtClean="0">
                <a:latin typeface="Calibri" pitchFamily="34" charset="0"/>
              </a:rPr>
              <a:t>knowledge</a:t>
            </a:r>
            <a:r>
              <a:rPr lang="sv-SE" sz="1700" dirty="0" smtClean="0">
                <a:latin typeface="Calibri" pitchFamily="34" charset="0"/>
              </a:rPr>
              <a:t> </a:t>
            </a:r>
            <a:r>
              <a:rPr lang="sv-SE" sz="1700" dirty="0" err="1" smtClean="0">
                <a:latin typeface="Calibri" pitchFamily="34" charset="0"/>
              </a:rPr>
              <a:t>frontier</a:t>
            </a:r>
            <a:endParaRPr lang="sv-SE" sz="1700" dirty="0" smtClean="0">
              <a:latin typeface="Calibri" pitchFamily="34" charset="0"/>
            </a:endParaRPr>
          </a:p>
          <a:p>
            <a:r>
              <a:rPr lang="sv-SE" sz="1700" dirty="0" err="1">
                <a:latin typeface="Calibri" pitchFamily="34" charset="0"/>
              </a:rPr>
              <a:t>Scientific</a:t>
            </a:r>
            <a:r>
              <a:rPr lang="sv-SE" sz="1700" dirty="0">
                <a:latin typeface="Calibri" pitchFamily="34" charset="0"/>
              </a:rPr>
              <a:t> </a:t>
            </a:r>
            <a:r>
              <a:rPr lang="sv-SE" sz="1700" dirty="0" smtClean="0">
                <a:latin typeface="Calibri" pitchFamily="34" charset="0"/>
              </a:rPr>
              <a:t>process </a:t>
            </a:r>
            <a:r>
              <a:rPr lang="sv-SE" sz="1700" dirty="0" err="1" smtClean="0">
                <a:latin typeface="Calibri" pitchFamily="34" charset="0"/>
              </a:rPr>
              <a:t>skills</a:t>
            </a:r>
            <a:r>
              <a:rPr lang="sv-SE" sz="1700" dirty="0" smtClean="0">
                <a:latin typeface="Calibri" pitchFamily="34" charset="0"/>
              </a:rPr>
              <a:t>, </a:t>
            </a:r>
            <a:r>
              <a:rPr lang="sv-SE" sz="1700" dirty="0" err="1" smtClean="0">
                <a:latin typeface="Calibri" pitchFamily="34" charset="0"/>
              </a:rPr>
              <a:t>evidence</a:t>
            </a:r>
            <a:r>
              <a:rPr lang="sv-SE" sz="1700" dirty="0" smtClean="0">
                <a:latin typeface="Calibri" pitchFamily="34" charset="0"/>
              </a:rPr>
              <a:t>/</a:t>
            </a:r>
            <a:r>
              <a:rPr lang="sv-SE" sz="1700" dirty="0" err="1" smtClean="0">
                <a:latin typeface="Calibri" pitchFamily="34" charset="0"/>
              </a:rPr>
              <a:t>theory</a:t>
            </a:r>
            <a:r>
              <a:rPr lang="sv-SE" sz="1700" dirty="0" smtClean="0">
                <a:latin typeface="Calibri" pitchFamily="34" charset="0"/>
              </a:rPr>
              <a:t>, </a:t>
            </a:r>
            <a:r>
              <a:rPr lang="sv-SE" sz="1700" dirty="0" err="1" smtClean="0">
                <a:latin typeface="Calibri" pitchFamily="34" charset="0"/>
              </a:rPr>
              <a:t>model</a:t>
            </a:r>
            <a:r>
              <a:rPr lang="sv-SE" sz="1700" dirty="0" smtClean="0">
                <a:latin typeface="Calibri" pitchFamily="34" charset="0"/>
              </a:rPr>
              <a:t>/</a:t>
            </a:r>
            <a:r>
              <a:rPr lang="sv-SE" sz="1700" dirty="0" err="1" smtClean="0">
                <a:latin typeface="Calibri" pitchFamily="34" charset="0"/>
              </a:rPr>
              <a:t>reality</a:t>
            </a:r>
            <a:endParaRPr lang="sv-SE" sz="1700" dirty="0" smtClean="0">
              <a:latin typeface="Calibri" pitchFamily="34" charset="0"/>
            </a:endParaRPr>
          </a:p>
          <a:p>
            <a:r>
              <a:rPr lang="en-US" sz="1700" dirty="0">
                <a:latin typeface="Calibri" pitchFamily="34" charset="0"/>
              </a:rPr>
              <a:t>Interconnecting the </a:t>
            </a:r>
            <a:r>
              <a:rPr lang="en-US" sz="1700" dirty="0" smtClean="0">
                <a:latin typeface="Calibri" pitchFamily="34" charset="0"/>
              </a:rPr>
              <a:t>disciplines</a:t>
            </a:r>
            <a:endParaRPr lang="sv-SE" sz="1700" dirty="0" smtClean="0">
              <a:latin typeface="Calibri" pitchFamily="34" charset="0"/>
            </a:endParaRPr>
          </a:p>
          <a:p>
            <a:pPr>
              <a:buFont typeface="Wingdings" pitchFamily="2" charset="2"/>
              <a:buNone/>
            </a:pPr>
            <a:r>
              <a:rPr lang="sv-SE" sz="1700" b="1" dirty="0" smtClean="0">
                <a:solidFill>
                  <a:srgbClr val="CC0000"/>
                </a:solidFill>
                <a:latin typeface="Calibri" pitchFamily="34" charset="0"/>
              </a:rPr>
              <a:t>AND GRAB INTO PROBLEM-LED LEARNING</a:t>
            </a:r>
          </a:p>
          <a:p>
            <a:pPr>
              <a:buFont typeface="Wingdings" pitchFamily="2" charset="2"/>
              <a:buChar char="Ø"/>
            </a:pPr>
            <a:r>
              <a:rPr lang="en-US" sz="1700" dirty="0" smtClean="0">
                <a:latin typeface="Calibri" pitchFamily="34" charset="0"/>
              </a:rPr>
              <a:t>Orientation towards </a:t>
            </a:r>
            <a:r>
              <a:rPr lang="en-US" sz="1700" dirty="0">
                <a:latin typeface="Calibri" pitchFamily="34" charset="0"/>
              </a:rPr>
              <a:t>use </a:t>
            </a:r>
          </a:p>
          <a:p>
            <a:pPr lvl="1">
              <a:buFont typeface="Wingdings" pitchFamily="2" charset="2"/>
              <a:buChar char="Ø"/>
            </a:pPr>
            <a:r>
              <a:rPr lang="en-US" sz="1300" dirty="0" smtClean="0">
                <a:latin typeface="Calibri" pitchFamily="34" charset="0"/>
              </a:rPr>
              <a:t>Working understanding </a:t>
            </a:r>
          </a:p>
          <a:p>
            <a:pPr lvl="1">
              <a:buFont typeface="Wingdings" pitchFamily="2" charset="2"/>
              <a:buChar char="Ø"/>
            </a:pPr>
            <a:r>
              <a:rPr lang="en-US" sz="1300" dirty="0">
                <a:latin typeface="Calibri" pitchFamily="34" charset="0"/>
              </a:rPr>
              <a:t>F</a:t>
            </a:r>
            <a:r>
              <a:rPr lang="en-US" sz="1300" dirty="0" smtClean="0">
                <a:latin typeface="Calibri" pitchFamily="34" charset="0"/>
              </a:rPr>
              <a:t>unctioning knowledge, seeing disciplinary knowledge through the lenses of problems</a:t>
            </a:r>
          </a:p>
          <a:p>
            <a:pPr>
              <a:buFont typeface="Wingdings" pitchFamily="2" charset="2"/>
              <a:buChar char="Ø"/>
            </a:pPr>
            <a:r>
              <a:rPr lang="en-US" sz="1700" dirty="0" smtClean="0">
                <a:latin typeface="Calibri" pitchFamily="34" charset="0"/>
              </a:rPr>
              <a:t>Embedded communication and collaboration skills</a:t>
            </a:r>
          </a:p>
        </p:txBody>
      </p:sp>
      <p:sp>
        <p:nvSpPr>
          <p:cNvPr id="97284" name="Rectangle 6"/>
          <p:cNvSpPr>
            <a:spLocks noGrp="1" noChangeArrowheads="1"/>
          </p:cNvSpPr>
          <p:nvPr>
            <p:ph type="body" sz="half" idx="2"/>
          </p:nvPr>
        </p:nvSpPr>
        <p:spPr>
          <a:xfrm>
            <a:off x="4710112" y="2492896"/>
            <a:ext cx="4433888" cy="4032250"/>
          </a:xfrm>
        </p:spPr>
        <p:txBody>
          <a:bodyPr/>
          <a:lstStyle/>
          <a:p>
            <a:pPr>
              <a:lnSpc>
                <a:spcPct val="90000"/>
              </a:lnSpc>
              <a:buFont typeface="Wingdings" pitchFamily="2" charset="2"/>
              <a:buNone/>
            </a:pPr>
            <a:r>
              <a:rPr lang="sv-SE" sz="2400" b="1" dirty="0" smtClean="0">
                <a:solidFill>
                  <a:srgbClr val="C00000"/>
                </a:solidFill>
                <a:latin typeface="Calibri" pitchFamily="34" charset="0"/>
              </a:rPr>
              <a:t>Problem/practice-led learning</a:t>
            </a:r>
          </a:p>
          <a:p>
            <a:pPr marL="266700" indent="-266700">
              <a:lnSpc>
                <a:spcPct val="90000"/>
              </a:lnSpc>
            </a:pPr>
            <a:r>
              <a:rPr lang="sv-SE" sz="1700" dirty="0" smtClean="0">
                <a:latin typeface="Calibri" pitchFamily="34" charset="0"/>
              </a:rPr>
              <a:t>Integration, </a:t>
            </a:r>
            <a:r>
              <a:rPr lang="sv-SE" sz="1700" dirty="0" err="1" smtClean="0">
                <a:latin typeface="Calibri" pitchFamily="34" charset="0"/>
              </a:rPr>
              <a:t>application</a:t>
            </a:r>
            <a:r>
              <a:rPr lang="sv-SE" sz="1700" dirty="0" smtClean="0">
                <a:latin typeface="Calibri" pitchFamily="34" charset="0"/>
              </a:rPr>
              <a:t>, </a:t>
            </a:r>
            <a:r>
              <a:rPr lang="sv-SE" sz="1700" dirty="0" err="1" smtClean="0">
                <a:latin typeface="Calibri" pitchFamily="34" charset="0"/>
              </a:rPr>
              <a:t>synthesis</a:t>
            </a:r>
            <a:r>
              <a:rPr lang="sv-SE" sz="1700" dirty="0" smtClean="0">
                <a:latin typeface="Calibri" pitchFamily="34" charset="0"/>
              </a:rPr>
              <a:t> </a:t>
            </a:r>
            <a:r>
              <a:rPr lang="sv-SE" sz="1700" dirty="0" err="1" smtClean="0">
                <a:latin typeface="Calibri" pitchFamily="34" charset="0"/>
              </a:rPr>
              <a:t>of</a:t>
            </a:r>
            <a:r>
              <a:rPr lang="sv-SE" sz="1700" dirty="0" smtClean="0">
                <a:latin typeface="Calibri" pitchFamily="34" charset="0"/>
              </a:rPr>
              <a:t> </a:t>
            </a:r>
            <a:r>
              <a:rPr lang="sv-SE" sz="1700" dirty="0" err="1" smtClean="0">
                <a:latin typeface="Calibri" pitchFamily="34" charset="0"/>
              </a:rPr>
              <a:t>knowledge</a:t>
            </a:r>
            <a:endParaRPr lang="sv-SE" sz="1700" dirty="0" smtClean="0">
              <a:latin typeface="Calibri" pitchFamily="34" charset="0"/>
            </a:endParaRPr>
          </a:p>
          <a:p>
            <a:pPr marL="266700" indent="-266700">
              <a:lnSpc>
                <a:spcPct val="90000"/>
              </a:lnSpc>
            </a:pPr>
            <a:r>
              <a:rPr lang="sv-SE" sz="1700" dirty="0" smtClean="0">
                <a:latin typeface="Calibri" pitchFamily="34" charset="0"/>
              </a:rPr>
              <a:t>Open-ended problems, </a:t>
            </a:r>
            <a:r>
              <a:rPr lang="sv-SE" sz="1700" dirty="0" err="1" smtClean="0">
                <a:latin typeface="Calibri" pitchFamily="34" charset="0"/>
              </a:rPr>
              <a:t>ambiguity</a:t>
            </a:r>
            <a:r>
              <a:rPr lang="sv-SE" sz="1700" dirty="0" smtClean="0">
                <a:latin typeface="Calibri" pitchFamily="34" charset="0"/>
              </a:rPr>
              <a:t>, trade-offs</a:t>
            </a:r>
          </a:p>
          <a:p>
            <a:pPr marL="266700" indent="-266700">
              <a:lnSpc>
                <a:spcPct val="90000"/>
              </a:lnSpc>
            </a:pPr>
            <a:r>
              <a:rPr lang="sv-SE" sz="1700" dirty="0" err="1" smtClean="0">
                <a:latin typeface="Calibri" pitchFamily="34" charset="0"/>
              </a:rPr>
              <a:t>Working</a:t>
            </a:r>
            <a:r>
              <a:rPr lang="sv-SE" sz="1700" dirty="0" smtClean="0">
                <a:latin typeface="Calibri" pitchFamily="34" charset="0"/>
              </a:rPr>
              <a:t> </a:t>
            </a:r>
            <a:r>
              <a:rPr lang="sv-SE" sz="1700" dirty="0" err="1" smtClean="0">
                <a:latin typeface="Calibri" pitchFamily="34" charset="0"/>
              </a:rPr>
              <a:t>with</a:t>
            </a:r>
            <a:r>
              <a:rPr lang="sv-SE" sz="1700" dirty="0" smtClean="0">
                <a:latin typeface="Calibri" pitchFamily="34" charset="0"/>
              </a:rPr>
              <a:t> </a:t>
            </a:r>
            <a:r>
              <a:rPr lang="sv-SE" sz="1700" dirty="0" err="1" smtClean="0">
                <a:latin typeface="Calibri" pitchFamily="34" charset="0"/>
              </a:rPr>
              <a:t>conditions</a:t>
            </a:r>
            <a:r>
              <a:rPr lang="sv-SE" sz="1700" dirty="0" smtClean="0">
                <a:latin typeface="Calibri" pitchFamily="34" charset="0"/>
              </a:rPr>
              <a:t> of </a:t>
            </a:r>
            <a:r>
              <a:rPr lang="sv-SE" sz="1700" dirty="0" err="1" smtClean="0">
                <a:latin typeface="Calibri" pitchFamily="34" charset="0"/>
              </a:rPr>
              <a:t>specific</a:t>
            </a:r>
            <a:r>
              <a:rPr lang="sv-SE" sz="1700" dirty="0" smtClean="0">
                <a:latin typeface="Calibri" pitchFamily="34" charset="0"/>
              </a:rPr>
              <a:t> </a:t>
            </a:r>
            <a:r>
              <a:rPr lang="sv-SE" sz="1700" dirty="0" err="1" smtClean="0">
                <a:latin typeface="Calibri" pitchFamily="34" charset="0"/>
              </a:rPr>
              <a:t>contexts</a:t>
            </a:r>
            <a:r>
              <a:rPr lang="sv-SE" sz="1700" dirty="0" smtClean="0">
                <a:latin typeface="Calibri" pitchFamily="34" charset="0"/>
              </a:rPr>
              <a:t>, </a:t>
            </a:r>
            <a:r>
              <a:rPr lang="sv-SE" sz="1700" dirty="0" err="1" smtClean="0">
                <a:latin typeface="Calibri" pitchFamily="34" charset="0"/>
              </a:rPr>
              <a:t>conflicting</a:t>
            </a:r>
            <a:r>
              <a:rPr lang="sv-SE" sz="1700" dirty="0" smtClean="0">
                <a:latin typeface="Calibri" pitchFamily="34" charset="0"/>
              </a:rPr>
              <a:t> </a:t>
            </a:r>
            <a:r>
              <a:rPr lang="sv-SE" sz="1700" dirty="0">
                <a:latin typeface="Calibri" pitchFamily="34" charset="0"/>
              </a:rPr>
              <a:t>interests</a:t>
            </a:r>
            <a:endParaRPr lang="sv-SE" sz="1700" dirty="0" smtClean="0">
              <a:latin typeface="Calibri" pitchFamily="34" charset="0"/>
            </a:endParaRPr>
          </a:p>
          <a:p>
            <a:pPr marL="266700" indent="-266700">
              <a:lnSpc>
                <a:spcPct val="90000"/>
              </a:lnSpc>
            </a:pPr>
            <a:r>
              <a:rPr lang="sv-SE" sz="1700" dirty="0" smtClean="0">
                <a:latin typeface="Calibri" pitchFamily="34" charset="0"/>
              </a:rPr>
              <a:t>Professional skills (work processes, habits)</a:t>
            </a:r>
            <a:endParaRPr lang="en-US" sz="1700" dirty="0" smtClean="0">
              <a:latin typeface="Calibri" pitchFamily="34" charset="0"/>
            </a:endParaRPr>
          </a:p>
          <a:p>
            <a:pPr marL="266700" indent="-266700">
              <a:lnSpc>
                <a:spcPct val="90000"/>
              </a:lnSpc>
            </a:pPr>
            <a:r>
              <a:rPr lang="en-US" sz="1700" dirty="0" smtClean="0">
                <a:latin typeface="Calibri" pitchFamily="34" charset="0"/>
              </a:rPr>
              <a:t>”Creating that which has never been”</a:t>
            </a:r>
          </a:p>
          <a:p>
            <a:pPr marL="266700" indent="-266700">
              <a:lnSpc>
                <a:spcPct val="90000"/>
              </a:lnSpc>
            </a:pPr>
            <a:r>
              <a:rPr lang="sv-SE" sz="1700" dirty="0" err="1" smtClean="0">
                <a:latin typeface="Calibri" pitchFamily="34" charset="0"/>
              </a:rPr>
              <a:t>Knowledge</a:t>
            </a:r>
            <a:r>
              <a:rPr lang="sv-SE" sz="1700" dirty="0" smtClean="0">
                <a:latin typeface="Calibri" pitchFamily="34" charset="0"/>
              </a:rPr>
              <a:t> building of the practice</a:t>
            </a:r>
          </a:p>
          <a:p>
            <a:pPr marL="266700" indent="-266700">
              <a:lnSpc>
                <a:spcPct val="90000"/>
              </a:lnSpc>
              <a:buFont typeface="Wingdings" pitchFamily="2" charset="2"/>
              <a:buNone/>
            </a:pPr>
            <a:r>
              <a:rPr lang="en-US" sz="1700" b="1" dirty="0">
                <a:solidFill>
                  <a:srgbClr val="002060"/>
                </a:solidFill>
                <a:latin typeface="Calibri" pitchFamily="34" charset="0"/>
              </a:rPr>
              <a:t>AND GRAB INTO DISCIPLINARY LEARNING</a:t>
            </a:r>
          </a:p>
          <a:p>
            <a:pPr marL="266700" indent="-266700">
              <a:lnSpc>
                <a:spcPct val="90000"/>
              </a:lnSpc>
              <a:buFont typeface="Wingdings" pitchFamily="2" charset="2"/>
              <a:buChar char="Ø"/>
            </a:pPr>
            <a:r>
              <a:rPr lang="en-US" sz="1700" dirty="0" smtClean="0">
                <a:latin typeface="Calibri" pitchFamily="34" charset="0"/>
              </a:rPr>
              <a:t>Drawing on the disciplinary knowledge</a:t>
            </a:r>
          </a:p>
          <a:p>
            <a:pPr marL="266700" indent="-266700">
              <a:lnSpc>
                <a:spcPct val="90000"/>
              </a:lnSpc>
              <a:buFont typeface="Wingdings" pitchFamily="2" charset="2"/>
              <a:buChar char="Ø"/>
            </a:pPr>
            <a:r>
              <a:rPr lang="en-US" sz="1700" dirty="0" smtClean="0">
                <a:latin typeface="Calibri" pitchFamily="34" charset="0"/>
              </a:rPr>
              <a:t>Reinforcing disciplinary understanding</a:t>
            </a:r>
          </a:p>
          <a:p>
            <a:pPr marL="266700" indent="-266700">
              <a:lnSpc>
                <a:spcPct val="90000"/>
              </a:lnSpc>
              <a:buFont typeface="Wingdings" pitchFamily="2" charset="2"/>
              <a:buChar char="Ø"/>
            </a:pPr>
            <a:r>
              <a:rPr lang="en-US" sz="1700" dirty="0" smtClean="0">
                <a:latin typeface="Calibri" pitchFamily="34" charset="0"/>
              </a:rPr>
              <a:t>A motivational context for fundamentals</a:t>
            </a:r>
            <a:endParaRPr lang="en-US" sz="1700" dirty="0">
              <a:latin typeface="Calibri" pitchFamily="34" charset="0"/>
            </a:endParaRPr>
          </a:p>
        </p:txBody>
      </p:sp>
      <p:pic>
        <p:nvPicPr>
          <p:cNvPr id="97289" name="Picture 16" descr="books0.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32471" y="1426121"/>
            <a:ext cx="1295400" cy="962025"/>
          </a:xfrm>
          <a:prstGeom prst="rect">
            <a:avLst/>
          </a:prstGeom>
          <a:noFill/>
          <a:ln w="9525">
            <a:noFill/>
            <a:miter lim="800000"/>
            <a:headEnd/>
            <a:tailEnd/>
          </a:ln>
        </p:spPr>
      </p:pic>
      <p:pic>
        <p:nvPicPr>
          <p:cNvPr id="12" name="Picture 11" descr="hander_kub.g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3815903" y="875978"/>
            <a:ext cx="1512168" cy="1512168"/>
          </a:xfrm>
          <a:prstGeom prst="rect">
            <a:avLst/>
          </a:prstGeom>
        </p:spPr>
      </p:pic>
      <p:pic>
        <p:nvPicPr>
          <p:cNvPr id="13" name="Picture 12" descr="hander_blue.gif"/>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0800000">
            <a:off x="3815903" y="875978"/>
            <a:ext cx="1512168" cy="1512168"/>
          </a:xfrm>
          <a:prstGeom prst="rect">
            <a:avLst/>
          </a:prstGeom>
        </p:spPr>
      </p:pic>
      <p:pic>
        <p:nvPicPr>
          <p:cNvPr id="15" name="Picture 14" descr="hander_blue_red.gi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0800000">
            <a:off x="3815903" y="875978"/>
            <a:ext cx="1512168" cy="1512168"/>
          </a:xfrm>
          <a:prstGeom prst="rect">
            <a:avLst/>
          </a:prstGeom>
        </p:spPr>
      </p:pic>
      <p:sp>
        <p:nvSpPr>
          <p:cNvPr id="11" name="Rectangle 4"/>
          <p:cNvSpPr txBox="1">
            <a:spLocks noChangeArrowheads="1"/>
          </p:cNvSpPr>
          <p:nvPr/>
        </p:nvSpPr>
        <p:spPr bwMode="auto">
          <a:xfrm>
            <a:off x="6300192" y="-71338"/>
            <a:ext cx="2592288"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CC0000"/>
                </a:solidFill>
                <a:latin typeface="+mj-lt"/>
                <a:ea typeface="+mj-ea"/>
                <a:cs typeface="+mj-cs"/>
              </a:defRPr>
            </a:lvl1pPr>
            <a:lvl2pPr algn="l" rtl="0" eaLnBrk="0" fontAlgn="base" hangingPunct="0">
              <a:spcBef>
                <a:spcPct val="0"/>
              </a:spcBef>
              <a:spcAft>
                <a:spcPct val="0"/>
              </a:spcAft>
              <a:defRPr sz="3600" b="1">
                <a:solidFill>
                  <a:srgbClr val="CC0000"/>
                </a:solidFill>
                <a:latin typeface="Arial" charset="0"/>
                <a:cs typeface="Arial" charset="0"/>
              </a:defRPr>
            </a:lvl2pPr>
            <a:lvl3pPr algn="l" rtl="0" eaLnBrk="0" fontAlgn="base" hangingPunct="0">
              <a:spcBef>
                <a:spcPct val="0"/>
              </a:spcBef>
              <a:spcAft>
                <a:spcPct val="0"/>
              </a:spcAft>
              <a:defRPr sz="3600" b="1">
                <a:solidFill>
                  <a:srgbClr val="CC0000"/>
                </a:solidFill>
                <a:latin typeface="Arial" charset="0"/>
                <a:cs typeface="Arial" charset="0"/>
              </a:defRPr>
            </a:lvl3pPr>
            <a:lvl4pPr algn="l" rtl="0" eaLnBrk="0" fontAlgn="base" hangingPunct="0">
              <a:spcBef>
                <a:spcPct val="0"/>
              </a:spcBef>
              <a:spcAft>
                <a:spcPct val="0"/>
              </a:spcAft>
              <a:defRPr sz="3600" b="1">
                <a:solidFill>
                  <a:srgbClr val="CC0000"/>
                </a:solidFill>
                <a:latin typeface="Arial" charset="0"/>
                <a:cs typeface="Arial" charset="0"/>
              </a:defRPr>
            </a:lvl4pPr>
            <a:lvl5pPr algn="l" rtl="0" eaLnBrk="0" fontAlgn="base" hangingPunct="0">
              <a:spcBef>
                <a:spcPct val="0"/>
              </a:spcBef>
              <a:spcAft>
                <a:spcPct val="0"/>
              </a:spcAft>
              <a:defRPr sz="3600" b="1">
                <a:solidFill>
                  <a:srgbClr val="CC0000"/>
                </a:solidFill>
                <a:latin typeface="Arial" charset="0"/>
                <a:cs typeface="Arial" charset="0"/>
              </a:defRPr>
            </a:lvl5pPr>
            <a:lvl6pPr marL="457200" algn="l" rtl="0" eaLnBrk="1" fontAlgn="base" hangingPunct="1">
              <a:spcBef>
                <a:spcPct val="0"/>
              </a:spcBef>
              <a:spcAft>
                <a:spcPct val="0"/>
              </a:spcAft>
              <a:defRPr sz="3600" b="1">
                <a:solidFill>
                  <a:srgbClr val="CC0000"/>
                </a:solidFill>
                <a:latin typeface="Arial" charset="0"/>
                <a:cs typeface="Arial" charset="0"/>
              </a:defRPr>
            </a:lvl6pPr>
            <a:lvl7pPr marL="914400" algn="l" rtl="0" eaLnBrk="1" fontAlgn="base" hangingPunct="1">
              <a:spcBef>
                <a:spcPct val="0"/>
              </a:spcBef>
              <a:spcAft>
                <a:spcPct val="0"/>
              </a:spcAft>
              <a:defRPr sz="3600" b="1">
                <a:solidFill>
                  <a:srgbClr val="CC0000"/>
                </a:solidFill>
                <a:latin typeface="Arial" charset="0"/>
                <a:cs typeface="Arial" charset="0"/>
              </a:defRPr>
            </a:lvl7pPr>
            <a:lvl8pPr marL="1371600" algn="l" rtl="0" eaLnBrk="1" fontAlgn="base" hangingPunct="1">
              <a:spcBef>
                <a:spcPct val="0"/>
              </a:spcBef>
              <a:spcAft>
                <a:spcPct val="0"/>
              </a:spcAft>
              <a:defRPr sz="3600" b="1">
                <a:solidFill>
                  <a:srgbClr val="CC0000"/>
                </a:solidFill>
                <a:latin typeface="Arial" charset="0"/>
                <a:cs typeface="Arial" charset="0"/>
              </a:defRPr>
            </a:lvl8pPr>
            <a:lvl9pPr marL="1828800" algn="l" rtl="0" eaLnBrk="1" fontAlgn="base" hangingPunct="1">
              <a:spcBef>
                <a:spcPct val="0"/>
              </a:spcBef>
              <a:spcAft>
                <a:spcPct val="0"/>
              </a:spcAft>
              <a:defRPr sz="3600" b="1">
                <a:solidFill>
                  <a:srgbClr val="CC0000"/>
                </a:solidFill>
                <a:latin typeface="Arial" charset="0"/>
                <a:cs typeface="Arial" charset="0"/>
              </a:defRPr>
            </a:lvl9pPr>
          </a:lstStyle>
          <a:p>
            <a:pPr algn="r"/>
            <a:r>
              <a:rPr lang="sv-SE" sz="2800" dirty="0">
                <a:solidFill>
                  <a:schemeClr val="tx1">
                    <a:lumMod val="75000"/>
                    <a:lumOff val="25000"/>
                  </a:schemeClr>
                </a:solidFill>
                <a:latin typeface="Calibri" pitchFamily="34" charset="0"/>
              </a:rPr>
              <a:t>a</a:t>
            </a:r>
            <a:r>
              <a:rPr lang="sv-SE" sz="2800" dirty="0" smtClean="0">
                <a:solidFill>
                  <a:schemeClr val="tx1">
                    <a:lumMod val="75000"/>
                    <a:lumOff val="25000"/>
                  </a:schemeClr>
                </a:solidFill>
                <a:latin typeface="Calibri" pitchFamily="34" charset="0"/>
              </a:rPr>
              <a:t>nd </a:t>
            </a:r>
            <a:r>
              <a:rPr lang="sv-SE" sz="2800" dirty="0" err="1" smtClean="0">
                <a:solidFill>
                  <a:schemeClr val="tx1">
                    <a:lumMod val="75000"/>
                    <a:lumOff val="25000"/>
                  </a:schemeClr>
                </a:solidFill>
                <a:latin typeface="Calibri" pitchFamily="34" charset="0"/>
              </a:rPr>
              <a:t>relationship</a:t>
            </a:r>
            <a:endParaRPr lang="sv-SE" sz="2800" dirty="0" smtClean="0">
              <a:solidFill>
                <a:schemeClr val="tx1">
                  <a:lumMod val="75000"/>
                  <a:lumOff val="25000"/>
                </a:schemeClr>
              </a:solidFill>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728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728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728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728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28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728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728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728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728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7284">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7283">
                                            <p:txEl>
                                              <p:pRg st="6" end="6"/>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7283">
                                            <p:txEl>
                                              <p:pRg st="7" end="7"/>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7283">
                                            <p:txEl>
                                              <p:pRg st="8" end="8"/>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7283">
                                            <p:txEl>
                                              <p:pRg st="9" end="9"/>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7283">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7284">
                                            <p:txEl>
                                              <p:pRg st="7" end="7"/>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7284">
                                            <p:txEl>
                                              <p:pRg st="8" end="8"/>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7284">
                                            <p:txEl>
                                              <p:pRg st="9" end="9"/>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7284">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P spid="97284" grpId="0" build="p"/>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a:grpSpLocks/>
          </p:cNvGrpSpPr>
          <p:nvPr/>
        </p:nvGrpSpPr>
        <p:grpSpPr bwMode="auto">
          <a:xfrm>
            <a:off x="508819" y="1929904"/>
            <a:ext cx="1765300" cy="1765300"/>
            <a:chOff x="656" y="1448"/>
            <a:chExt cx="1112" cy="1112"/>
          </a:xfrm>
          <a:solidFill>
            <a:srgbClr val="00467F"/>
          </a:solidFill>
        </p:grpSpPr>
        <p:sp>
          <p:nvSpPr>
            <p:cNvPr id="32825" name="Rectangle 5"/>
            <p:cNvSpPr>
              <a:spLocks noChangeArrowheads="1"/>
            </p:cNvSpPr>
            <p:nvPr/>
          </p:nvSpPr>
          <p:spPr bwMode="auto">
            <a:xfrm>
              <a:off x="656" y="1448"/>
              <a:ext cx="216" cy="1112"/>
            </a:xfrm>
            <a:prstGeom prst="rect">
              <a:avLst/>
            </a:prstGeom>
            <a:grpFill/>
            <a:ln>
              <a:solidFill>
                <a:srgbClr val="00467F"/>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endParaRPr lang="en-GB"/>
            </a:p>
          </p:txBody>
        </p:sp>
        <p:sp>
          <p:nvSpPr>
            <p:cNvPr id="32826" name="Rectangle 6"/>
            <p:cNvSpPr>
              <a:spLocks noChangeArrowheads="1"/>
            </p:cNvSpPr>
            <p:nvPr/>
          </p:nvSpPr>
          <p:spPr bwMode="auto">
            <a:xfrm>
              <a:off x="1552" y="1448"/>
              <a:ext cx="216" cy="1112"/>
            </a:xfrm>
            <a:prstGeom prst="rect">
              <a:avLst/>
            </a:prstGeom>
            <a:grpFill/>
            <a:ln>
              <a:solidFill>
                <a:srgbClr val="00467F"/>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endParaRPr lang="en-GB"/>
            </a:p>
          </p:txBody>
        </p:sp>
        <p:sp>
          <p:nvSpPr>
            <p:cNvPr id="32827" name="Rectangle 7"/>
            <p:cNvSpPr>
              <a:spLocks noChangeArrowheads="1"/>
            </p:cNvSpPr>
            <p:nvPr/>
          </p:nvSpPr>
          <p:spPr bwMode="auto">
            <a:xfrm>
              <a:off x="1240" y="1448"/>
              <a:ext cx="216" cy="1112"/>
            </a:xfrm>
            <a:prstGeom prst="rect">
              <a:avLst/>
            </a:prstGeom>
            <a:grpFill/>
            <a:ln>
              <a:solidFill>
                <a:srgbClr val="00467F"/>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endParaRPr lang="en-GB"/>
            </a:p>
          </p:txBody>
        </p:sp>
        <p:sp>
          <p:nvSpPr>
            <p:cNvPr id="32828" name="Rectangle 8"/>
            <p:cNvSpPr>
              <a:spLocks noChangeArrowheads="1"/>
            </p:cNvSpPr>
            <p:nvPr/>
          </p:nvSpPr>
          <p:spPr bwMode="auto">
            <a:xfrm>
              <a:off x="944" y="1448"/>
              <a:ext cx="216" cy="1112"/>
            </a:xfrm>
            <a:prstGeom prst="rect">
              <a:avLst/>
            </a:prstGeom>
            <a:grpFill/>
            <a:ln>
              <a:solidFill>
                <a:srgbClr val="00467F"/>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endParaRPr lang="en-GB"/>
            </a:p>
          </p:txBody>
        </p:sp>
      </p:grpSp>
      <p:grpSp>
        <p:nvGrpSpPr>
          <p:cNvPr id="3" name="Group 9"/>
          <p:cNvGrpSpPr>
            <a:grpSpLocks/>
          </p:cNvGrpSpPr>
          <p:nvPr/>
        </p:nvGrpSpPr>
        <p:grpSpPr bwMode="auto">
          <a:xfrm rot="5400000">
            <a:off x="6985819" y="1942604"/>
            <a:ext cx="1765300" cy="1765300"/>
            <a:chOff x="656" y="1448"/>
            <a:chExt cx="1112" cy="1112"/>
          </a:xfrm>
          <a:solidFill>
            <a:srgbClr val="CC0000"/>
          </a:solidFill>
        </p:grpSpPr>
        <p:sp>
          <p:nvSpPr>
            <p:cNvPr id="32821" name="Rectangle 10"/>
            <p:cNvSpPr>
              <a:spLocks noChangeArrowheads="1"/>
            </p:cNvSpPr>
            <p:nvPr/>
          </p:nvSpPr>
          <p:spPr bwMode="auto">
            <a:xfrm>
              <a:off x="656" y="1448"/>
              <a:ext cx="216" cy="1112"/>
            </a:xfrm>
            <a:prstGeom prst="rect">
              <a:avLst/>
            </a:prstGeom>
            <a:grpFill/>
            <a:ln w="9525">
              <a:solidFill>
                <a:srgbClr val="C00000"/>
              </a:solidFill>
              <a:miter lim="800000"/>
              <a:headEnd/>
              <a:tailEnd/>
            </a:ln>
          </p:spPr>
          <p:txBody>
            <a:bodyPr wrap="none" anchor="ctr"/>
            <a:lstStyle/>
            <a:p>
              <a:endParaRPr lang="en-GB">
                <a:latin typeface="+mn-lt"/>
              </a:endParaRPr>
            </a:p>
          </p:txBody>
        </p:sp>
        <p:sp>
          <p:nvSpPr>
            <p:cNvPr id="32822" name="Rectangle 11"/>
            <p:cNvSpPr>
              <a:spLocks noChangeArrowheads="1"/>
            </p:cNvSpPr>
            <p:nvPr/>
          </p:nvSpPr>
          <p:spPr bwMode="auto">
            <a:xfrm>
              <a:off x="1552" y="1448"/>
              <a:ext cx="216" cy="1112"/>
            </a:xfrm>
            <a:prstGeom prst="rect">
              <a:avLst/>
            </a:prstGeom>
            <a:grpFill/>
            <a:ln w="9525">
              <a:solidFill>
                <a:srgbClr val="C00000"/>
              </a:solidFill>
              <a:miter lim="800000"/>
              <a:headEnd/>
              <a:tailEnd/>
            </a:ln>
          </p:spPr>
          <p:txBody>
            <a:bodyPr wrap="none" anchor="ctr"/>
            <a:lstStyle/>
            <a:p>
              <a:endParaRPr lang="en-GB">
                <a:latin typeface="+mn-lt"/>
              </a:endParaRPr>
            </a:p>
          </p:txBody>
        </p:sp>
        <p:sp>
          <p:nvSpPr>
            <p:cNvPr id="32823" name="Rectangle 12"/>
            <p:cNvSpPr>
              <a:spLocks noChangeArrowheads="1"/>
            </p:cNvSpPr>
            <p:nvPr/>
          </p:nvSpPr>
          <p:spPr bwMode="auto">
            <a:xfrm>
              <a:off x="1240" y="1448"/>
              <a:ext cx="216" cy="1112"/>
            </a:xfrm>
            <a:prstGeom prst="rect">
              <a:avLst/>
            </a:prstGeom>
            <a:grpFill/>
            <a:ln w="9525">
              <a:solidFill>
                <a:srgbClr val="C00000"/>
              </a:solidFill>
              <a:miter lim="800000"/>
              <a:headEnd/>
              <a:tailEnd/>
            </a:ln>
          </p:spPr>
          <p:txBody>
            <a:bodyPr wrap="none" anchor="ctr"/>
            <a:lstStyle/>
            <a:p>
              <a:endParaRPr lang="en-GB">
                <a:latin typeface="+mn-lt"/>
              </a:endParaRPr>
            </a:p>
          </p:txBody>
        </p:sp>
        <p:sp>
          <p:nvSpPr>
            <p:cNvPr id="32824" name="Rectangle 13"/>
            <p:cNvSpPr>
              <a:spLocks noChangeArrowheads="1"/>
            </p:cNvSpPr>
            <p:nvPr/>
          </p:nvSpPr>
          <p:spPr bwMode="auto">
            <a:xfrm>
              <a:off x="944" y="1448"/>
              <a:ext cx="216" cy="1112"/>
            </a:xfrm>
            <a:prstGeom prst="rect">
              <a:avLst/>
            </a:prstGeom>
            <a:grpFill/>
            <a:ln w="9525">
              <a:solidFill>
                <a:srgbClr val="C00000"/>
              </a:solidFill>
              <a:miter lim="800000"/>
              <a:headEnd/>
              <a:tailEnd/>
            </a:ln>
          </p:spPr>
          <p:txBody>
            <a:bodyPr wrap="none" anchor="ctr"/>
            <a:lstStyle/>
            <a:p>
              <a:endParaRPr lang="en-GB">
                <a:latin typeface="+mn-lt"/>
              </a:endParaRPr>
            </a:p>
          </p:txBody>
        </p:sp>
      </p:grpSp>
      <p:sp>
        <p:nvSpPr>
          <p:cNvPr id="32801" name="Rectangle 15"/>
          <p:cNvSpPr>
            <a:spLocks noChangeArrowheads="1"/>
          </p:cNvSpPr>
          <p:nvPr/>
        </p:nvSpPr>
        <p:spPr bwMode="auto">
          <a:xfrm rot="5400000">
            <a:off x="5472932" y="2652217"/>
            <a:ext cx="342900" cy="1765300"/>
          </a:xfrm>
          <a:prstGeom prst="rect">
            <a:avLst/>
          </a:prstGeom>
          <a:solidFill>
            <a:srgbClr val="C00000"/>
          </a:solidFill>
          <a:ln w="9525">
            <a:solidFill>
              <a:srgbClr val="C00000"/>
            </a:solidFill>
            <a:miter lim="800000"/>
            <a:headEnd/>
            <a:tailEnd/>
          </a:ln>
        </p:spPr>
        <p:txBody>
          <a:bodyPr wrap="none" anchor="ctr"/>
          <a:lstStyle/>
          <a:p>
            <a:endParaRPr lang="en-GB">
              <a:latin typeface="+mn-lt"/>
            </a:endParaRPr>
          </a:p>
        </p:txBody>
      </p:sp>
      <p:sp>
        <p:nvSpPr>
          <p:cNvPr id="32802" name="Rectangle 16"/>
          <p:cNvSpPr>
            <a:spLocks noChangeArrowheads="1"/>
          </p:cNvSpPr>
          <p:nvPr/>
        </p:nvSpPr>
        <p:spPr bwMode="auto">
          <a:xfrm rot="5400000">
            <a:off x="5472932" y="1687017"/>
            <a:ext cx="342900" cy="1765300"/>
          </a:xfrm>
          <a:prstGeom prst="rect">
            <a:avLst/>
          </a:prstGeom>
          <a:solidFill>
            <a:srgbClr val="C00000"/>
          </a:solidFill>
          <a:ln w="9525">
            <a:solidFill>
              <a:srgbClr val="C00000"/>
            </a:solidFill>
            <a:miter lim="800000"/>
            <a:headEnd/>
            <a:tailEnd/>
          </a:ln>
        </p:spPr>
        <p:txBody>
          <a:bodyPr wrap="none" anchor="ctr"/>
          <a:lstStyle/>
          <a:p>
            <a:endParaRPr lang="en-GB">
              <a:latin typeface="+mn-lt"/>
            </a:endParaRPr>
          </a:p>
        </p:txBody>
      </p:sp>
      <p:grpSp>
        <p:nvGrpSpPr>
          <p:cNvPr id="32803" name="Group 17"/>
          <p:cNvGrpSpPr>
            <a:grpSpLocks/>
          </p:cNvGrpSpPr>
          <p:nvPr/>
        </p:nvGrpSpPr>
        <p:grpSpPr bwMode="auto">
          <a:xfrm rot="5400000" flipH="1" flipV="1">
            <a:off x="4598220" y="2285504"/>
            <a:ext cx="2057400" cy="1028700"/>
            <a:chOff x="1488" y="2000"/>
            <a:chExt cx="1296" cy="648"/>
          </a:xfrm>
          <a:solidFill>
            <a:srgbClr val="00467F"/>
          </a:solidFill>
        </p:grpSpPr>
        <p:grpSp>
          <p:nvGrpSpPr>
            <p:cNvPr id="32806" name="Group 18"/>
            <p:cNvGrpSpPr>
              <a:grpSpLocks/>
            </p:cNvGrpSpPr>
            <p:nvPr/>
          </p:nvGrpSpPr>
          <p:grpSpPr bwMode="auto">
            <a:xfrm>
              <a:off x="1488" y="2000"/>
              <a:ext cx="1288" cy="168"/>
              <a:chOff x="1488" y="2000"/>
              <a:chExt cx="1288" cy="168"/>
            </a:xfrm>
            <a:grpFill/>
          </p:grpSpPr>
          <p:sp>
            <p:nvSpPr>
              <p:cNvPr id="32817" name="AutoShape 19"/>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8" name="AutoShape 20"/>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9" name="AutoShape 21"/>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20" name="AutoShape 22"/>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grpSp>
        <p:grpSp>
          <p:nvGrpSpPr>
            <p:cNvPr id="32807" name="Group 23"/>
            <p:cNvGrpSpPr>
              <a:grpSpLocks/>
            </p:cNvGrpSpPr>
            <p:nvPr/>
          </p:nvGrpSpPr>
          <p:grpSpPr bwMode="auto">
            <a:xfrm>
              <a:off x="1488" y="2256"/>
              <a:ext cx="1288" cy="168"/>
              <a:chOff x="1488" y="2000"/>
              <a:chExt cx="1288" cy="168"/>
            </a:xfrm>
            <a:grpFill/>
          </p:grpSpPr>
          <p:sp>
            <p:nvSpPr>
              <p:cNvPr id="32813" name="AutoShape 24"/>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4" name="AutoShape 25"/>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5" name="AutoShape 26"/>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6" name="AutoShape 27"/>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grpSp>
        <p:grpSp>
          <p:nvGrpSpPr>
            <p:cNvPr id="32808" name="Group 28"/>
            <p:cNvGrpSpPr>
              <a:grpSpLocks/>
            </p:cNvGrpSpPr>
            <p:nvPr/>
          </p:nvGrpSpPr>
          <p:grpSpPr bwMode="auto">
            <a:xfrm>
              <a:off x="1496" y="2480"/>
              <a:ext cx="1288" cy="168"/>
              <a:chOff x="1488" y="2000"/>
              <a:chExt cx="1288" cy="168"/>
            </a:xfrm>
            <a:grpFill/>
          </p:grpSpPr>
          <p:sp>
            <p:nvSpPr>
              <p:cNvPr id="32809" name="AutoShape 29"/>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0" name="AutoShape 30"/>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1" name="AutoShape 31"/>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sp>
            <p:nvSpPr>
              <p:cNvPr id="32812" name="AutoShape 32"/>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00467F"/>
                </a:solidFill>
                <a:miter lim="800000"/>
                <a:headEnd/>
                <a:tailEnd/>
              </a:ln>
            </p:spPr>
            <p:txBody>
              <a:bodyPr wrap="none" anchor="ctr"/>
              <a:lstStyle/>
              <a:p>
                <a:endParaRPr lang="en-GB">
                  <a:latin typeface="+mn-lt"/>
                </a:endParaRPr>
              </a:p>
            </p:txBody>
          </p:sp>
        </p:grpSp>
      </p:grpSp>
      <p:sp>
        <p:nvSpPr>
          <p:cNvPr id="32804" name="Rectangle 33"/>
          <p:cNvSpPr>
            <a:spLocks noChangeArrowheads="1"/>
          </p:cNvSpPr>
          <p:nvPr/>
        </p:nvSpPr>
        <p:spPr bwMode="auto">
          <a:xfrm rot="5400000">
            <a:off x="5472932" y="2156917"/>
            <a:ext cx="342900" cy="1765300"/>
          </a:xfrm>
          <a:prstGeom prst="rect">
            <a:avLst/>
          </a:prstGeom>
          <a:solidFill>
            <a:srgbClr val="C00000"/>
          </a:solidFill>
          <a:ln w="9525">
            <a:solidFill>
              <a:srgbClr val="C00000"/>
            </a:solidFill>
            <a:miter lim="800000"/>
            <a:headEnd/>
            <a:tailEnd/>
          </a:ln>
        </p:spPr>
        <p:txBody>
          <a:bodyPr wrap="none" anchor="ctr"/>
          <a:lstStyle/>
          <a:p>
            <a:endParaRPr lang="en-GB">
              <a:latin typeface="+mn-lt"/>
            </a:endParaRPr>
          </a:p>
        </p:txBody>
      </p:sp>
      <p:sp>
        <p:nvSpPr>
          <p:cNvPr id="32805" name="Rectangle 34"/>
          <p:cNvSpPr>
            <a:spLocks noChangeArrowheads="1"/>
          </p:cNvSpPr>
          <p:nvPr/>
        </p:nvSpPr>
        <p:spPr bwMode="auto">
          <a:xfrm rot="5400000">
            <a:off x="5472932" y="1229817"/>
            <a:ext cx="342900" cy="1765300"/>
          </a:xfrm>
          <a:prstGeom prst="rect">
            <a:avLst/>
          </a:prstGeom>
          <a:solidFill>
            <a:srgbClr val="C00000"/>
          </a:solidFill>
          <a:ln w="9525">
            <a:solidFill>
              <a:srgbClr val="C00000"/>
            </a:solidFill>
            <a:miter lim="800000"/>
            <a:headEnd/>
            <a:tailEnd/>
          </a:ln>
        </p:spPr>
        <p:txBody>
          <a:bodyPr wrap="none" anchor="ctr"/>
          <a:lstStyle/>
          <a:p>
            <a:endParaRPr lang="en-GB">
              <a:latin typeface="+mn-lt"/>
            </a:endParaRPr>
          </a:p>
        </p:txBody>
      </p:sp>
      <p:sp>
        <p:nvSpPr>
          <p:cNvPr id="1204259" name="Text Box 35"/>
          <p:cNvSpPr txBox="1">
            <a:spLocks noChangeArrowheads="1"/>
          </p:cNvSpPr>
          <p:nvPr/>
        </p:nvSpPr>
        <p:spPr bwMode="auto">
          <a:xfrm>
            <a:off x="467544" y="3925392"/>
            <a:ext cx="1976438"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1600" b="1" dirty="0">
                <a:latin typeface="+mn-lt"/>
              </a:rPr>
              <a:t>A strict disciplinary curriculum</a:t>
            </a:r>
            <a:endParaRPr lang="en-US" sz="2400" dirty="0">
              <a:latin typeface="+mn-lt"/>
            </a:endParaRPr>
          </a:p>
          <a:p>
            <a:pPr algn="ctr" eaLnBrk="1" hangingPunct="1"/>
            <a:r>
              <a:rPr lang="en-US" sz="1200" dirty="0">
                <a:latin typeface="+mn-lt"/>
              </a:rPr>
              <a:t>Organized around disciplines, with no explicit introduction of skills</a:t>
            </a:r>
          </a:p>
          <a:p>
            <a:pPr algn="ctr" eaLnBrk="1" hangingPunct="1"/>
            <a:r>
              <a:rPr lang="en-US" sz="2400" dirty="0">
                <a:latin typeface="+mn-lt"/>
              </a:rPr>
              <a:t> </a:t>
            </a:r>
          </a:p>
        </p:txBody>
      </p:sp>
      <p:sp>
        <p:nvSpPr>
          <p:cNvPr id="1204260" name="Text Box 36"/>
          <p:cNvSpPr txBox="1">
            <a:spLocks noChangeArrowheads="1"/>
          </p:cNvSpPr>
          <p:nvPr/>
        </p:nvSpPr>
        <p:spPr bwMode="auto">
          <a:xfrm>
            <a:off x="6969944" y="3925392"/>
            <a:ext cx="1976438"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1600" b="1">
                <a:latin typeface="+mn-lt"/>
              </a:rPr>
              <a:t>An apprenticeship model</a:t>
            </a:r>
            <a:endParaRPr lang="en-US" sz="2400">
              <a:latin typeface="+mn-lt"/>
            </a:endParaRPr>
          </a:p>
          <a:p>
            <a:pPr algn="ctr" eaLnBrk="1" hangingPunct="1"/>
            <a:r>
              <a:rPr lang="en-US" sz="1200">
                <a:latin typeface="+mn-lt"/>
              </a:rPr>
              <a:t>Based on projects, with no organized introductions of disciplines</a:t>
            </a:r>
          </a:p>
          <a:p>
            <a:pPr algn="ctr" eaLnBrk="1" hangingPunct="1"/>
            <a:r>
              <a:rPr lang="en-US" sz="2400">
                <a:latin typeface="+mn-lt"/>
              </a:rPr>
              <a:t> </a:t>
            </a:r>
          </a:p>
        </p:txBody>
      </p:sp>
      <p:sp>
        <p:nvSpPr>
          <p:cNvPr id="1204261" name="Text Box 37"/>
          <p:cNvSpPr txBox="1">
            <a:spLocks noChangeArrowheads="1"/>
          </p:cNvSpPr>
          <p:nvPr/>
        </p:nvSpPr>
        <p:spPr bwMode="auto">
          <a:xfrm>
            <a:off x="4658544" y="3925392"/>
            <a:ext cx="19764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1600" b="1" dirty="0" smtClean="0">
                <a:latin typeface="+mn-lt"/>
              </a:rPr>
              <a:t>An integrated curriculum,</a:t>
            </a:r>
            <a:br>
              <a:rPr lang="en-US" sz="1600" b="1" dirty="0" smtClean="0">
                <a:latin typeface="+mn-lt"/>
              </a:rPr>
            </a:br>
            <a:r>
              <a:rPr lang="en-US" sz="1600" b="1" dirty="0">
                <a:solidFill>
                  <a:srgbClr val="000000"/>
                </a:solidFill>
                <a:latin typeface="+mn-lt"/>
                <a:ea typeface="ＭＳ Ｐゴシック"/>
              </a:rPr>
              <a:t>problem</a:t>
            </a:r>
            <a:r>
              <a:rPr lang="en-US" sz="1600" b="1" dirty="0" smtClean="0">
                <a:solidFill>
                  <a:srgbClr val="000000"/>
                </a:solidFill>
                <a:latin typeface="+mn-lt"/>
                <a:ea typeface="ＭＳ Ｐゴシック"/>
              </a:rPr>
              <a:t>-</a:t>
            </a:r>
            <a:r>
              <a:rPr lang="en-US" sz="1600" b="1" dirty="0" err="1" smtClean="0">
                <a:solidFill>
                  <a:srgbClr val="000000"/>
                </a:solidFill>
                <a:latin typeface="+mn-lt"/>
                <a:ea typeface="ＭＳ Ｐゴシック"/>
              </a:rPr>
              <a:t>organised</a:t>
            </a:r>
            <a:r>
              <a:rPr lang="en-US" sz="1600" b="1" dirty="0" smtClean="0">
                <a:solidFill>
                  <a:srgbClr val="000000"/>
                </a:solidFill>
                <a:latin typeface="+mn-lt"/>
                <a:ea typeface="ＭＳ Ｐゴシック"/>
              </a:rPr>
              <a:t> </a:t>
            </a:r>
            <a:endParaRPr lang="en-US" sz="2400" b="1" dirty="0">
              <a:latin typeface="+mn-lt"/>
            </a:endParaRPr>
          </a:p>
          <a:p>
            <a:pPr algn="ctr" eaLnBrk="1" hangingPunct="1"/>
            <a:r>
              <a:rPr lang="en-US" sz="1200" dirty="0" smtClean="0">
                <a:latin typeface="+mn-lt"/>
              </a:rPr>
              <a:t>Disciplines </a:t>
            </a:r>
            <a:r>
              <a:rPr lang="en-US" sz="1200" dirty="0">
                <a:latin typeface="+mn-lt"/>
              </a:rPr>
              <a:t>interwoven</a:t>
            </a:r>
          </a:p>
          <a:p>
            <a:pPr algn="ctr" eaLnBrk="1" hangingPunct="1"/>
            <a:r>
              <a:rPr lang="en-US" sz="2400" dirty="0">
                <a:latin typeface="+mn-lt"/>
              </a:rPr>
              <a:t> </a:t>
            </a:r>
          </a:p>
        </p:txBody>
      </p:sp>
      <p:sp>
        <p:nvSpPr>
          <p:cNvPr id="32776" name="Text Box 38"/>
          <p:cNvSpPr txBox="1">
            <a:spLocks noChangeArrowheads="1"/>
          </p:cNvSpPr>
          <p:nvPr/>
        </p:nvSpPr>
        <p:spPr bwMode="auto">
          <a:xfrm>
            <a:off x="2639244" y="3925392"/>
            <a:ext cx="1976438"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1600" b="1" dirty="0">
                <a:latin typeface="+mn-lt"/>
              </a:rPr>
              <a:t>An integrated</a:t>
            </a:r>
          </a:p>
          <a:p>
            <a:pPr algn="ctr" eaLnBrk="1" hangingPunct="1"/>
            <a:r>
              <a:rPr lang="en-US" sz="1600" b="1" dirty="0" smtClean="0">
                <a:latin typeface="+mn-lt"/>
              </a:rPr>
              <a:t>curriculum, discipline-</a:t>
            </a:r>
            <a:r>
              <a:rPr lang="en-US" sz="1600" b="1" dirty="0" err="1" smtClean="0">
                <a:latin typeface="+mn-lt"/>
              </a:rPr>
              <a:t>organised</a:t>
            </a:r>
            <a:endParaRPr lang="en-US" sz="2000" dirty="0">
              <a:latin typeface="+mn-lt"/>
            </a:endParaRPr>
          </a:p>
          <a:p>
            <a:pPr algn="ctr" eaLnBrk="1" hangingPunct="1"/>
            <a:r>
              <a:rPr lang="en-US" sz="1200" dirty="0">
                <a:latin typeface="+mn-lt"/>
              </a:rPr>
              <a:t>S</a:t>
            </a:r>
            <a:r>
              <a:rPr lang="en-US" sz="1200" dirty="0" smtClean="0">
                <a:latin typeface="+mn-lt"/>
              </a:rPr>
              <a:t>kills </a:t>
            </a:r>
            <a:r>
              <a:rPr lang="en-US" sz="1200" dirty="0">
                <a:latin typeface="+mn-lt"/>
              </a:rPr>
              <a:t>and projects interwoven</a:t>
            </a:r>
          </a:p>
          <a:p>
            <a:pPr algn="ctr" eaLnBrk="1" hangingPunct="1"/>
            <a:endParaRPr lang="en-US" sz="2000" dirty="0">
              <a:latin typeface="+mn-lt"/>
            </a:endParaRPr>
          </a:p>
        </p:txBody>
      </p:sp>
      <p:sp>
        <p:nvSpPr>
          <p:cNvPr id="32781" name="Rectangle 41"/>
          <p:cNvSpPr>
            <a:spLocks noChangeArrowheads="1"/>
          </p:cNvSpPr>
          <p:nvPr/>
        </p:nvSpPr>
        <p:spPr bwMode="auto">
          <a:xfrm>
            <a:off x="2693219" y="1929904"/>
            <a:ext cx="342900" cy="1765300"/>
          </a:xfrm>
          <a:prstGeom prst="rect">
            <a:avLst/>
          </a:prstGeom>
          <a:solidFill>
            <a:srgbClr val="00467F"/>
          </a:solidFill>
          <a:ln w="9525">
            <a:solidFill>
              <a:srgbClr val="00467F"/>
            </a:solidFill>
            <a:miter lim="800000"/>
            <a:headEnd/>
            <a:tailEnd/>
          </a:ln>
        </p:spPr>
        <p:txBody>
          <a:bodyPr wrap="none" anchor="ctr"/>
          <a:lstStyle/>
          <a:p>
            <a:endParaRPr lang="en-GB">
              <a:latin typeface="+mn-lt"/>
            </a:endParaRPr>
          </a:p>
        </p:txBody>
      </p:sp>
      <p:sp>
        <p:nvSpPr>
          <p:cNvPr id="32782" name="Rectangle 42"/>
          <p:cNvSpPr>
            <a:spLocks noChangeArrowheads="1"/>
          </p:cNvSpPr>
          <p:nvPr/>
        </p:nvSpPr>
        <p:spPr bwMode="auto">
          <a:xfrm>
            <a:off x="3620319" y="1929904"/>
            <a:ext cx="342900" cy="1765300"/>
          </a:xfrm>
          <a:prstGeom prst="rect">
            <a:avLst/>
          </a:prstGeom>
          <a:solidFill>
            <a:srgbClr val="00467F"/>
          </a:solidFill>
          <a:ln w="9525">
            <a:solidFill>
              <a:srgbClr val="00467F"/>
            </a:solidFill>
            <a:miter lim="800000"/>
            <a:headEnd/>
            <a:tailEnd/>
          </a:ln>
        </p:spPr>
        <p:txBody>
          <a:bodyPr wrap="none" anchor="ctr"/>
          <a:lstStyle/>
          <a:p>
            <a:endParaRPr lang="en-GB">
              <a:latin typeface="+mn-lt"/>
            </a:endParaRPr>
          </a:p>
        </p:txBody>
      </p:sp>
      <p:grpSp>
        <p:nvGrpSpPr>
          <p:cNvPr id="32783" name="Group 43"/>
          <p:cNvGrpSpPr>
            <a:grpSpLocks/>
          </p:cNvGrpSpPr>
          <p:nvPr/>
        </p:nvGrpSpPr>
        <p:grpSpPr bwMode="auto">
          <a:xfrm rot="10800000" flipH="1" flipV="1">
            <a:off x="2578919" y="2285504"/>
            <a:ext cx="2057400" cy="1028700"/>
            <a:chOff x="1488" y="2000"/>
            <a:chExt cx="1296" cy="648"/>
          </a:xfrm>
          <a:solidFill>
            <a:srgbClr val="C00000"/>
          </a:solidFill>
        </p:grpSpPr>
        <p:grpSp>
          <p:nvGrpSpPr>
            <p:cNvPr id="32786" name="Group 44"/>
            <p:cNvGrpSpPr>
              <a:grpSpLocks/>
            </p:cNvGrpSpPr>
            <p:nvPr/>
          </p:nvGrpSpPr>
          <p:grpSpPr bwMode="auto">
            <a:xfrm>
              <a:off x="1488" y="2000"/>
              <a:ext cx="1288" cy="168"/>
              <a:chOff x="1488" y="2000"/>
              <a:chExt cx="1288" cy="168"/>
            </a:xfrm>
            <a:grpFill/>
          </p:grpSpPr>
          <p:sp>
            <p:nvSpPr>
              <p:cNvPr id="32797" name="AutoShape 45"/>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8" name="AutoShape 46"/>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9" name="AutoShape 47"/>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800" name="AutoShape 48"/>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grpSp>
        <p:grpSp>
          <p:nvGrpSpPr>
            <p:cNvPr id="32787" name="Group 49"/>
            <p:cNvGrpSpPr>
              <a:grpSpLocks/>
            </p:cNvGrpSpPr>
            <p:nvPr/>
          </p:nvGrpSpPr>
          <p:grpSpPr bwMode="auto">
            <a:xfrm>
              <a:off x="1488" y="2256"/>
              <a:ext cx="1288" cy="168"/>
              <a:chOff x="1488" y="2000"/>
              <a:chExt cx="1288" cy="168"/>
            </a:xfrm>
            <a:grpFill/>
          </p:grpSpPr>
          <p:sp>
            <p:nvSpPr>
              <p:cNvPr id="32793" name="AutoShape 50"/>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4" name="AutoShape 51"/>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5" name="AutoShape 52"/>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6" name="AutoShape 53"/>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grpSp>
        <p:grpSp>
          <p:nvGrpSpPr>
            <p:cNvPr id="32788" name="Group 54"/>
            <p:cNvGrpSpPr>
              <a:grpSpLocks/>
            </p:cNvGrpSpPr>
            <p:nvPr/>
          </p:nvGrpSpPr>
          <p:grpSpPr bwMode="auto">
            <a:xfrm>
              <a:off x="1496" y="2480"/>
              <a:ext cx="1288" cy="168"/>
              <a:chOff x="1488" y="2000"/>
              <a:chExt cx="1288" cy="168"/>
            </a:xfrm>
            <a:grpFill/>
          </p:grpSpPr>
          <p:sp>
            <p:nvSpPr>
              <p:cNvPr id="32789" name="AutoShape 55"/>
              <p:cNvSpPr>
                <a:spLocks noChangeArrowheads="1"/>
              </p:cNvSpPr>
              <p:nvPr/>
            </p:nvSpPr>
            <p:spPr bwMode="auto">
              <a:xfrm>
                <a:off x="1488"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0" name="AutoShape 56"/>
              <p:cNvSpPr>
                <a:spLocks noChangeArrowheads="1"/>
              </p:cNvSpPr>
              <p:nvPr/>
            </p:nvSpPr>
            <p:spPr bwMode="auto">
              <a:xfrm flipV="1">
                <a:off x="1784"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1" name="AutoShape 57"/>
              <p:cNvSpPr>
                <a:spLocks noChangeArrowheads="1"/>
              </p:cNvSpPr>
              <p:nvPr/>
            </p:nvSpPr>
            <p:spPr bwMode="auto">
              <a:xfrm>
                <a:off x="2080" y="2088"/>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sp>
            <p:nvSpPr>
              <p:cNvPr id="32792" name="AutoShape 58"/>
              <p:cNvSpPr>
                <a:spLocks noChangeArrowheads="1"/>
              </p:cNvSpPr>
              <p:nvPr/>
            </p:nvSpPr>
            <p:spPr bwMode="auto">
              <a:xfrm flipV="1">
                <a:off x="2376" y="2000"/>
                <a:ext cx="400" cy="80"/>
              </a:xfrm>
              <a:prstGeom prst="curvedUpArrow">
                <a:avLst>
                  <a:gd name="adj1" fmla="val 100000"/>
                  <a:gd name="adj2" fmla="val 200000"/>
                  <a:gd name="adj3" fmla="val 33333"/>
                </a:avLst>
              </a:prstGeom>
              <a:grpFill/>
              <a:ln w="9525">
                <a:solidFill>
                  <a:srgbClr val="C00000"/>
                </a:solidFill>
                <a:miter lim="800000"/>
                <a:headEnd/>
                <a:tailEnd/>
              </a:ln>
            </p:spPr>
            <p:txBody>
              <a:bodyPr wrap="none" anchor="ctr"/>
              <a:lstStyle/>
              <a:p>
                <a:endParaRPr lang="en-GB">
                  <a:latin typeface="+mn-lt"/>
                </a:endParaRPr>
              </a:p>
            </p:txBody>
          </p:sp>
        </p:grpSp>
      </p:grpSp>
      <p:sp>
        <p:nvSpPr>
          <p:cNvPr id="32784" name="Rectangle 59"/>
          <p:cNvSpPr>
            <a:spLocks noChangeArrowheads="1"/>
          </p:cNvSpPr>
          <p:nvPr/>
        </p:nvSpPr>
        <p:spPr bwMode="auto">
          <a:xfrm>
            <a:off x="4115619" y="1929904"/>
            <a:ext cx="342900" cy="1765300"/>
          </a:xfrm>
          <a:prstGeom prst="rect">
            <a:avLst/>
          </a:prstGeom>
          <a:solidFill>
            <a:srgbClr val="00467F"/>
          </a:solidFill>
          <a:ln w="9525">
            <a:solidFill>
              <a:srgbClr val="00467F"/>
            </a:solidFill>
            <a:miter lim="800000"/>
            <a:headEnd/>
            <a:tailEnd/>
          </a:ln>
        </p:spPr>
        <p:txBody>
          <a:bodyPr wrap="none" anchor="ctr"/>
          <a:lstStyle/>
          <a:p>
            <a:endParaRPr lang="en-GB">
              <a:latin typeface="+mn-lt"/>
            </a:endParaRPr>
          </a:p>
        </p:txBody>
      </p:sp>
      <p:sp>
        <p:nvSpPr>
          <p:cNvPr id="32785" name="Rectangle 60"/>
          <p:cNvSpPr>
            <a:spLocks noChangeArrowheads="1"/>
          </p:cNvSpPr>
          <p:nvPr/>
        </p:nvSpPr>
        <p:spPr bwMode="auto">
          <a:xfrm>
            <a:off x="3150419" y="1929904"/>
            <a:ext cx="342900" cy="1765300"/>
          </a:xfrm>
          <a:prstGeom prst="rect">
            <a:avLst/>
          </a:prstGeom>
          <a:solidFill>
            <a:srgbClr val="00467F"/>
          </a:solidFill>
          <a:ln w="9525">
            <a:solidFill>
              <a:srgbClr val="00467F"/>
            </a:solidFill>
            <a:miter lim="800000"/>
            <a:headEnd/>
            <a:tailEnd/>
          </a:ln>
        </p:spPr>
        <p:txBody>
          <a:bodyPr wrap="none" anchor="ctr"/>
          <a:lstStyle/>
          <a:p>
            <a:endParaRPr lang="en-GB">
              <a:latin typeface="+mn-lt"/>
            </a:endParaRPr>
          </a:p>
        </p:txBody>
      </p:sp>
      <p:sp>
        <p:nvSpPr>
          <p:cNvPr id="32779" name="Oval 62"/>
          <p:cNvSpPr>
            <a:spLocks noChangeArrowheads="1"/>
          </p:cNvSpPr>
          <p:nvPr/>
        </p:nvSpPr>
        <p:spPr bwMode="auto">
          <a:xfrm>
            <a:off x="2111723" y="1268760"/>
            <a:ext cx="4873972" cy="4608512"/>
          </a:xfrm>
          <a:prstGeom prst="ellipse">
            <a:avLst/>
          </a:prstGeom>
          <a:noFill/>
          <a:ln w="57150">
            <a:solidFill>
              <a:srgbClr val="A5002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latin typeface="+mn-lt"/>
            </a:endParaRPr>
          </a:p>
        </p:txBody>
      </p:sp>
      <p:sp>
        <p:nvSpPr>
          <p:cNvPr id="32780" name="Title 4"/>
          <p:cNvSpPr>
            <a:spLocks noGrp="1"/>
          </p:cNvSpPr>
          <p:nvPr>
            <p:ph type="title"/>
          </p:nvPr>
        </p:nvSpPr>
        <p:spPr/>
        <p:txBody>
          <a:bodyPr/>
          <a:lstStyle/>
          <a:p>
            <a:pPr eaLnBrk="1" hangingPunct="1"/>
            <a:r>
              <a:rPr lang="en-US" dirty="0">
                <a:solidFill>
                  <a:schemeClr val="tx1">
                    <a:lumMod val="75000"/>
                    <a:lumOff val="25000"/>
                  </a:schemeClr>
                </a:solidFill>
                <a:latin typeface="Calibri" pitchFamily="34" charset="0"/>
              </a:rPr>
              <a:t>Curriculum models</a:t>
            </a:r>
            <a:endParaRPr lang="sv-SE" dirty="0">
              <a:solidFill>
                <a:schemeClr val="tx1">
                  <a:lumMod val="75000"/>
                  <a:lumOff val="25000"/>
                </a:schemeClr>
              </a:solidFill>
              <a:latin typeface="Calibri" pitchFamily="34" charset="0"/>
            </a:endParaRPr>
          </a:p>
        </p:txBody>
      </p:sp>
    </p:spTree>
    <p:extLst>
      <p:ext uri="{BB962C8B-B14F-4D97-AF65-F5344CB8AC3E}">
        <p14:creationId xmlns:p14="http://schemas.microsoft.com/office/powerpoint/2010/main" val="1212262558"/>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par>
                                <p:cTn id="8" presetID="9" presetClass="emph" presetSubtype="0" grpId="0" nodeType="withEffect">
                                  <p:stCondLst>
                                    <p:cond delay="0"/>
                                  </p:stCondLst>
                                  <p:childTnLst>
                                    <p:set>
                                      <p:cBhvr rctx="PPT">
                                        <p:cTn id="9" dur="indefinite"/>
                                        <p:tgtEl>
                                          <p:spTgt spid="1204259"/>
                                        </p:tgtEl>
                                        <p:attrNameLst>
                                          <p:attrName>style.opacity</p:attrName>
                                        </p:attrNameLst>
                                      </p:cBhvr>
                                      <p:to>
                                        <p:strVal val="0.5"/>
                                      </p:to>
                                    </p:set>
                                    <p:animEffect filter="image" prLst="opacity: 0.5">
                                      <p:cBhvr rctx="IE">
                                        <p:cTn id="10" dur="indefinite"/>
                                        <p:tgtEl>
                                          <p:spTgt spid="1204259"/>
                                        </p:tgtEl>
                                      </p:cBhvr>
                                    </p:animEffect>
                                  </p:childTnLst>
                                </p:cTn>
                              </p:par>
                              <p:par>
                                <p:cTn id="11" presetID="9" presetClass="emph" presetSubtype="0" nodeType="withEffect">
                                  <p:stCondLst>
                                    <p:cond delay="0"/>
                                  </p:stCondLst>
                                  <p:childTnLst>
                                    <p:set>
                                      <p:cBhvr rctx="PPT">
                                        <p:cTn id="12" dur="indefinite"/>
                                        <p:tgtEl>
                                          <p:spTgt spid="3"/>
                                        </p:tgtEl>
                                        <p:attrNameLst>
                                          <p:attrName>style.opacity</p:attrName>
                                        </p:attrNameLst>
                                      </p:cBhvr>
                                      <p:to>
                                        <p:strVal val="0.5"/>
                                      </p:to>
                                    </p:set>
                                    <p:animEffect filter="image" prLst="opacity: 0.5">
                                      <p:cBhvr rctx="IE">
                                        <p:cTn id="13" dur="indefinite"/>
                                        <p:tgtEl>
                                          <p:spTgt spid="3"/>
                                        </p:tgtEl>
                                      </p:cBhvr>
                                    </p:animEffect>
                                  </p:childTnLst>
                                </p:cTn>
                              </p:par>
                              <p:par>
                                <p:cTn id="14" presetID="9" presetClass="emph" presetSubtype="0" grpId="0" nodeType="withEffect">
                                  <p:stCondLst>
                                    <p:cond delay="0"/>
                                  </p:stCondLst>
                                  <p:childTnLst>
                                    <p:set>
                                      <p:cBhvr rctx="PPT">
                                        <p:cTn id="15" dur="indefinite"/>
                                        <p:tgtEl>
                                          <p:spTgt spid="1204260"/>
                                        </p:tgtEl>
                                        <p:attrNameLst>
                                          <p:attrName>style.opacity</p:attrName>
                                        </p:attrNameLst>
                                      </p:cBhvr>
                                      <p:to>
                                        <p:strVal val="0.5"/>
                                      </p:to>
                                    </p:set>
                                    <p:animEffect filter="image" prLst="opacity: 0.5">
                                      <p:cBhvr rctx="IE">
                                        <p:cTn id="16" dur="indefinite"/>
                                        <p:tgtEl>
                                          <p:spTgt spid="1204260"/>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327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259" grpId="0"/>
      <p:bldP spid="1204260" grpId="0"/>
      <p:bldP spid="3277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17781" name="Text Box 43"/>
          <p:cNvSpPr txBox="1">
            <a:spLocks noChangeArrowheads="1"/>
          </p:cNvSpPr>
          <p:nvPr/>
        </p:nvSpPr>
        <p:spPr bwMode="auto">
          <a:xfrm>
            <a:off x="478160" y="4369743"/>
            <a:ext cx="1082675" cy="457200"/>
          </a:xfrm>
          <a:prstGeom prst="rect">
            <a:avLst/>
          </a:prstGeom>
          <a:noFill/>
          <a:ln w="9525">
            <a:noFill/>
            <a:miter lim="800000"/>
            <a:headEnd/>
            <a:tailEnd/>
          </a:ln>
        </p:spPr>
        <p:txBody>
          <a:bodyPr wrap="none">
            <a:spAutoFit/>
          </a:bodyPr>
          <a:lstStyle/>
          <a:p>
            <a:pPr eaLnBrk="0" hangingPunct="0"/>
            <a:r>
              <a:rPr lang="sv-SE" sz="2400" dirty="0" err="1">
                <a:solidFill>
                  <a:srgbClr val="000000"/>
                </a:solidFill>
                <a:latin typeface="Arial" pitchFamily="34" charset="0"/>
                <a:cs typeface="Arial" pitchFamily="34" charset="0"/>
              </a:rPr>
              <a:t>Year</a:t>
            </a:r>
            <a:r>
              <a:rPr lang="sv-SE" sz="2400" dirty="0">
                <a:solidFill>
                  <a:srgbClr val="000000"/>
                </a:solidFill>
                <a:latin typeface="Arial" pitchFamily="34" charset="0"/>
                <a:cs typeface="Arial" pitchFamily="34" charset="0"/>
              </a:rPr>
              <a:t> 2</a:t>
            </a:r>
            <a:endParaRPr lang="en-GB" sz="2400" dirty="0">
              <a:solidFill>
                <a:srgbClr val="000000"/>
              </a:solidFill>
              <a:latin typeface="Arial" pitchFamily="34" charset="0"/>
              <a:cs typeface="Arial" pitchFamily="34" charset="0"/>
            </a:endParaRPr>
          </a:p>
        </p:txBody>
      </p:sp>
      <p:sp>
        <p:nvSpPr>
          <p:cNvPr id="117787" name="Text Box 49"/>
          <p:cNvSpPr txBox="1">
            <a:spLocks noChangeArrowheads="1"/>
          </p:cNvSpPr>
          <p:nvPr/>
        </p:nvSpPr>
        <p:spPr bwMode="auto">
          <a:xfrm>
            <a:off x="2367285" y="5098405"/>
            <a:ext cx="184150" cy="457200"/>
          </a:xfrm>
          <a:prstGeom prst="rect">
            <a:avLst/>
          </a:prstGeom>
          <a:noFill/>
          <a:ln w="9525">
            <a:noFill/>
            <a:miter lim="800000"/>
            <a:headEnd/>
            <a:tailEnd/>
          </a:ln>
        </p:spPr>
        <p:txBody>
          <a:bodyPr wrap="none">
            <a:spAutoFit/>
          </a:bodyPr>
          <a:lstStyle/>
          <a:p>
            <a:pPr eaLnBrk="0" hangingPunct="0"/>
            <a:endParaRPr lang="en-GB" sz="2400">
              <a:solidFill>
                <a:srgbClr val="000000"/>
              </a:solidFill>
              <a:latin typeface="Arial" pitchFamily="34" charset="0"/>
              <a:cs typeface="Arial" pitchFamily="34" charset="0"/>
            </a:endParaRPr>
          </a:p>
        </p:txBody>
      </p:sp>
      <p:sp>
        <p:nvSpPr>
          <p:cNvPr id="5" name="Rectangle 4"/>
          <p:cNvSpPr/>
          <p:nvPr/>
        </p:nvSpPr>
        <p:spPr>
          <a:xfrm>
            <a:off x="2195736" y="2204864"/>
            <a:ext cx="1584176" cy="648072"/>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2195736" y="5013176"/>
            <a:ext cx="1584176" cy="576064"/>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Rectangle 67"/>
          <p:cNvSpPr/>
          <p:nvPr/>
        </p:nvSpPr>
        <p:spPr>
          <a:xfrm>
            <a:off x="2195736" y="3212976"/>
            <a:ext cx="3096344" cy="288032"/>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Rectangle 68"/>
          <p:cNvSpPr/>
          <p:nvPr/>
        </p:nvSpPr>
        <p:spPr>
          <a:xfrm>
            <a:off x="5436096" y="4365104"/>
            <a:ext cx="1368152" cy="576064"/>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Rectangle 69"/>
          <p:cNvSpPr/>
          <p:nvPr/>
        </p:nvSpPr>
        <p:spPr>
          <a:xfrm>
            <a:off x="3851920" y="5013176"/>
            <a:ext cx="1440160" cy="576064"/>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p:cNvSpPr/>
          <p:nvPr/>
        </p:nvSpPr>
        <p:spPr>
          <a:xfrm>
            <a:off x="5436096" y="2204864"/>
            <a:ext cx="1368152" cy="504056"/>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p:cNvSpPr/>
          <p:nvPr/>
        </p:nvSpPr>
        <p:spPr>
          <a:xfrm>
            <a:off x="6948264" y="2204864"/>
            <a:ext cx="1296144" cy="504056"/>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p:cNvSpPr/>
          <p:nvPr/>
        </p:nvSpPr>
        <p:spPr>
          <a:xfrm flipV="1">
            <a:off x="6948264" y="4365104"/>
            <a:ext cx="1224136" cy="1224136"/>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p:cNvSpPr/>
          <p:nvPr/>
        </p:nvSpPr>
        <p:spPr>
          <a:xfrm flipV="1">
            <a:off x="3851920" y="2204864"/>
            <a:ext cx="1440160" cy="93610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p:cNvSpPr/>
          <p:nvPr/>
        </p:nvSpPr>
        <p:spPr>
          <a:xfrm flipV="1">
            <a:off x="2195736" y="2924944"/>
            <a:ext cx="1584176" cy="21602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p:cNvSpPr/>
          <p:nvPr/>
        </p:nvSpPr>
        <p:spPr>
          <a:xfrm flipV="1">
            <a:off x="2195736" y="4365104"/>
            <a:ext cx="3096344" cy="57606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p:cNvSpPr/>
          <p:nvPr/>
        </p:nvSpPr>
        <p:spPr>
          <a:xfrm>
            <a:off x="5436096" y="2780928"/>
            <a:ext cx="2808312" cy="28803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p:cNvSpPr/>
          <p:nvPr/>
        </p:nvSpPr>
        <p:spPr>
          <a:xfrm>
            <a:off x="5436096" y="3140968"/>
            <a:ext cx="1368152" cy="360040"/>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p:cNvSpPr/>
          <p:nvPr/>
        </p:nvSpPr>
        <p:spPr>
          <a:xfrm>
            <a:off x="6948264" y="3140968"/>
            <a:ext cx="1296144" cy="360040"/>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p:cNvSpPr/>
          <p:nvPr/>
        </p:nvSpPr>
        <p:spPr>
          <a:xfrm>
            <a:off x="5436096" y="5013176"/>
            <a:ext cx="1368152" cy="576064"/>
          </a:xfrm>
          <a:prstGeom prst="rect">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 Box 43"/>
          <p:cNvSpPr txBox="1">
            <a:spLocks noChangeArrowheads="1"/>
          </p:cNvSpPr>
          <p:nvPr/>
        </p:nvSpPr>
        <p:spPr bwMode="auto">
          <a:xfrm>
            <a:off x="467544" y="2564904"/>
            <a:ext cx="1082675" cy="457200"/>
          </a:xfrm>
          <a:prstGeom prst="rect">
            <a:avLst/>
          </a:prstGeom>
          <a:noFill/>
          <a:ln w="9525">
            <a:noFill/>
            <a:miter lim="800000"/>
            <a:headEnd/>
            <a:tailEnd/>
          </a:ln>
        </p:spPr>
        <p:txBody>
          <a:bodyPr wrap="none">
            <a:spAutoFit/>
          </a:bodyPr>
          <a:lstStyle/>
          <a:p>
            <a:pPr eaLnBrk="0" hangingPunct="0"/>
            <a:r>
              <a:rPr lang="sv-SE" sz="2400" dirty="0" err="1">
                <a:solidFill>
                  <a:srgbClr val="000000"/>
                </a:solidFill>
                <a:latin typeface="Arial" pitchFamily="34" charset="0"/>
                <a:cs typeface="Arial" pitchFamily="34" charset="0"/>
              </a:rPr>
              <a:t>Year</a:t>
            </a:r>
            <a:r>
              <a:rPr lang="sv-SE" sz="2400" dirty="0">
                <a:solidFill>
                  <a:srgbClr val="000000"/>
                </a:solidFill>
                <a:latin typeface="Arial" pitchFamily="34" charset="0"/>
                <a:cs typeface="Arial" pitchFamily="34" charset="0"/>
              </a:rPr>
              <a:t> </a:t>
            </a:r>
            <a:r>
              <a:rPr lang="sv-SE" sz="2400" dirty="0" smtClean="0">
                <a:solidFill>
                  <a:srgbClr val="000000"/>
                </a:solidFill>
                <a:latin typeface="Arial" pitchFamily="34" charset="0"/>
                <a:cs typeface="Arial" pitchFamily="34" charset="0"/>
              </a:rPr>
              <a:t>1</a:t>
            </a:r>
            <a:endParaRPr lang="en-GB" sz="2400" dirty="0">
              <a:solidFill>
                <a:srgbClr val="000000"/>
              </a:solidFill>
              <a:latin typeface="Arial" pitchFamily="34" charset="0"/>
              <a:cs typeface="Arial" pitchFamily="34" charset="0"/>
            </a:endParaRPr>
          </a:p>
        </p:txBody>
      </p:sp>
      <p:sp>
        <p:nvSpPr>
          <p:cNvPr id="61" name="Isosceles Triangle 60"/>
          <p:cNvSpPr/>
          <p:nvPr/>
        </p:nvSpPr>
        <p:spPr>
          <a:xfrm rot="16200000">
            <a:off x="4572000" y="4509120"/>
            <a:ext cx="504056" cy="288032"/>
          </a:xfrm>
          <a:prstGeom prst="triangle">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652120" y="5085184"/>
            <a:ext cx="504056" cy="432048"/>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Isosceles Triangle 62"/>
          <p:cNvSpPr/>
          <p:nvPr/>
        </p:nvSpPr>
        <p:spPr>
          <a:xfrm rot="16200000">
            <a:off x="2591780" y="4545125"/>
            <a:ext cx="504056" cy="288032"/>
          </a:xfrm>
          <a:prstGeom prst="triangle">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Isosceles Triangle 63"/>
          <p:cNvSpPr/>
          <p:nvPr/>
        </p:nvSpPr>
        <p:spPr>
          <a:xfrm rot="16200000">
            <a:off x="2159733" y="4545125"/>
            <a:ext cx="504056" cy="288032"/>
          </a:xfrm>
          <a:prstGeom prst="triangle">
            <a:avLst/>
          </a:prstGeom>
          <a:solidFill>
            <a:srgbClr val="00467F"/>
          </a:solidFill>
          <a:ln>
            <a:solidFill>
              <a:srgbClr val="0046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59583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7544" y="332657"/>
            <a:ext cx="8229600" cy="2808312"/>
          </a:xfrm>
          <a:prstGeom prst="rect">
            <a:avLst/>
          </a:prstGeom>
        </p:spPr>
        <p:txBody>
          <a:bodyPr/>
          <a:lstStyle>
            <a:lvl1pPr marL="342900" indent="-342900"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US" sz="3200" b="1" dirty="0" smtClean="0">
                <a:solidFill>
                  <a:schemeClr val="tx1">
                    <a:lumMod val="75000"/>
                    <a:lumOff val="25000"/>
                  </a:schemeClr>
                </a:solidFill>
              </a:rPr>
              <a:t>Outline</a:t>
            </a:r>
            <a:endParaRPr lang="en-US" b="1" dirty="0" smtClean="0">
              <a:solidFill>
                <a:schemeClr val="tx1">
                  <a:lumMod val="75000"/>
                  <a:lumOff val="25000"/>
                </a:schemeClr>
              </a:solidFill>
            </a:endParaRPr>
          </a:p>
          <a:p>
            <a:r>
              <a:rPr lang="en-US" sz="2400" dirty="0" smtClean="0">
                <a:solidFill>
                  <a:schemeClr val="tx1">
                    <a:lumMod val="75000"/>
                    <a:lumOff val="25000"/>
                  </a:schemeClr>
                </a:solidFill>
              </a:rPr>
              <a:t>Combining the values of </a:t>
            </a:r>
            <a:br>
              <a:rPr lang="en-US" sz="2400" dirty="0" smtClean="0">
                <a:solidFill>
                  <a:schemeClr val="tx1">
                    <a:lumMod val="75000"/>
                    <a:lumOff val="25000"/>
                  </a:schemeClr>
                </a:solidFill>
              </a:rPr>
            </a:br>
            <a:r>
              <a:rPr lang="en-US" sz="2400" dirty="0" smtClean="0">
                <a:solidFill>
                  <a:schemeClr val="tx1">
                    <a:lumMod val="75000"/>
                    <a:lumOff val="25000"/>
                  </a:schemeClr>
                </a:solidFill>
              </a:rPr>
              <a:t>discipline-led and problem-led learning</a:t>
            </a:r>
          </a:p>
          <a:p>
            <a:pPr>
              <a:buFont typeface="Wingdings" pitchFamily="2" charset="2"/>
              <a:buChar char="Ø"/>
            </a:pPr>
            <a:r>
              <a:rPr lang="en-US" sz="2400" b="1" dirty="0" smtClean="0">
                <a:solidFill>
                  <a:srgbClr val="CC0000"/>
                </a:solidFill>
              </a:rPr>
              <a:t>A structured approach for outcomes-based curriculum design</a:t>
            </a:r>
          </a:p>
          <a:p>
            <a:r>
              <a:rPr lang="en-US" sz="2400" dirty="0">
                <a:solidFill>
                  <a:schemeClr val="tx1">
                    <a:lumMod val="75000"/>
                    <a:lumOff val="25000"/>
                  </a:schemeClr>
                </a:solidFill>
              </a:rPr>
              <a:t>G</a:t>
            </a:r>
            <a:r>
              <a:rPr lang="en-US" sz="2400" dirty="0" smtClean="0">
                <a:solidFill>
                  <a:schemeClr val="tx1">
                    <a:lumMod val="75000"/>
                    <a:lumOff val="25000"/>
                  </a:schemeClr>
                </a:solidFill>
              </a:rPr>
              <a:t>etting started in this workshop</a:t>
            </a:r>
          </a:p>
          <a:p>
            <a:endParaRPr lang="en-US" sz="2400" b="1" dirty="0" smtClean="0">
              <a:solidFill>
                <a:schemeClr val="tx1">
                  <a:lumMod val="75000"/>
                  <a:lumOff val="25000"/>
                </a:schemeClr>
              </a:solidFill>
            </a:endParaRPr>
          </a:p>
          <a:p>
            <a:endParaRPr lang="en-US" b="1" dirty="0">
              <a:solidFill>
                <a:schemeClr val="tx1">
                  <a:lumMod val="75000"/>
                  <a:lumOff val="25000"/>
                </a:schemeClr>
              </a:solidFill>
            </a:endParaRPr>
          </a:p>
        </p:txBody>
      </p:sp>
      <p:pic>
        <p:nvPicPr>
          <p:cNvPr id="7" name="Picture 6" descr="hander_blue_red.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3635896" y="3789040"/>
            <a:ext cx="2231963" cy="2231963"/>
          </a:xfrm>
          <a:prstGeom prst="rect">
            <a:avLst/>
          </a:prstGeom>
        </p:spPr>
      </p:pic>
    </p:spTree>
    <p:extLst>
      <p:ext uri="{BB962C8B-B14F-4D97-AF65-F5344CB8AC3E}">
        <p14:creationId xmlns:p14="http://schemas.microsoft.com/office/powerpoint/2010/main" val="257010913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rved Right Arrow 5"/>
          <p:cNvSpPr/>
          <p:nvPr/>
        </p:nvSpPr>
        <p:spPr>
          <a:xfrm>
            <a:off x="179512" y="3223395"/>
            <a:ext cx="576064" cy="1656184"/>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457200" y="-27384"/>
            <a:ext cx="8229600" cy="1143000"/>
          </a:xfrm>
        </p:spPr>
        <p:txBody>
          <a:bodyPr/>
          <a:lstStyle/>
          <a:p>
            <a:r>
              <a:rPr lang="en-US" sz="3200" kern="1200" dirty="0">
                <a:solidFill>
                  <a:schemeClr val="tx1">
                    <a:lumMod val="75000"/>
                    <a:lumOff val="25000"/>
                  </a:schemeClr>
                </a:solidFill>
                <a:latin typeface="+mn-lt"/>
                <a:ea typeface="+mn-ea"/>
                <a:cs typeface="+mn-cs"/>
              </a:rPr>
              <a:t>A structured outcomes-based approach</a:t>
            </a:r>
          </a:p>
        </p:txBody>
      </p:sp>
      <p:sp>
        <p:nvSpPr>
          <p:cNvPr id="3" name="Content Placeholder 2"/>
          <p:cNvSpPr>
            <a:spLocks noGrp="1"/>
          </p:cNvSpPr>
          <p:nvPr>
            <p:ph idx="1"/>
          </p:nvPr>
        </p:nvSpPr>
        <p:spPr>
          <a:xfrm>
            <a:off x="899592" y="1052736"/>
            <a:ext cx="7787208" cy="4906963"/>
          </a:xfrm>
        </p:spPr>
        <p:txBody>
          <a:bodyPr/>
          <a:lstStyle/>
          <a:p>
            <a:pPr>
              <a:defRPr/>
            </a:pPr>
            <a:r>
              <a:rPr lang="en-US" sz="2400" b="1" dirty="0">
                <a:solidFill>
                  <a:srgbClr val="C00000"/>
                </a:solidFill>
              </a:rPr>
              <a:t>High-level goals </a:t>
            </a:r>
            <a:r>
              <a:rPr lang="en-US" sz="2400" b="1" dirty="0" smtClean="0">
                <a:solidFill>
                  <a:srgbClr val="C00000"/>
                </a:solidFill>
              </a:rPr>
              <a:t>– establishing </a:t>
            </a:r>
            <a:r>
              <a:rPr lang="en-US" sz="2400" b="1" dirty="0">
                <a:solidFill>
                  <a:srgbClr val="C00000"/>
                </a:solidFill>
              </a:rPr>
              <a:t>a vision of the </a:t>
            </a:r>
            <a:r>
              <a:rPr lang="en-US" sz="2400" b="1" dirty="0" smtClean="0">
                <a:solidFill>
                  <a:srgbClr val="C00000"/>
                </a:solidFill>
              </a:rPr>
              <a:t>graduates</a:t>
            </a:r>
            <a:endParaRPr lang="en-US" sz="2400" b="1" dirty="0">
              <a:solidFill>
                <a:srgbClr val="C00000"/>
              </a:solidFill>
            </a:endParaRPr>
          </a:p>
          <a:p>
            <a:pPr lvl="1">
              <a:defRPr/>
            </a:pPr>
            <a:r>
              <a:rPr lang="en-US" sz="1800" dirty="0"/>
              <a:t>Starting from an analysis of stakeholder needs, the context and </a:t>
            </a:r>
            <a:r>
              <a:rPr lang="en-US" sz="1800" dirty="0" smtClean="0"/>
              <a:t>conditions</a:t>
            </a:r>
            <a:endParaRPr lang="en-US" sz="1800" dirty="0" smtClean="0">
              <a:solidFill>
                <a:srgbClr val="C00000"/>
              </a:solidFill>
            </a:endParaRPr>
          </a:p>
          <a:p>
            <a:pPr>
              <a:defRPr/>
            </a:pPr>
            <a:r>
              <a:rPr lang="en-US" sz="2400" b="1" dirty="0">
                <a:solidFill>
                  <a:srgbClr val="C00000"/>
                </a:solidFill>
                <a:ea typeface="ＭＳ Ｐゴシック" charset="-128"/>
              </a:rPr>
              <a:t>Formulating </a:t>
            </a:r>
            <a:r>
              <a:rPr lang="en-US" sz="2400" b="1" dirty="0" smtClean="0">
                <a:solidFill>
                  <a:srgbClr val="C00000"/>
                </a:solidFill>
                <a:ea typeface="ＭＳ Ｐゴシック" charset="-128"/>
              </a:rPr>
              <a:t>program learning outcomes </a:t>
            </a:r>
          </a:p>
          <a:p>
            <a:pPr lvl="1">
              <a:defRPr/>
            </a:pPr>
            <a:r>
              <a:rPr lang="en-US" sz="1800" dirty="0" smtClean="0">
                <a:ea typeface="ＭＳ Ｐゴシック" charset="-128"/>
              </a:rPr>
              <a:t>Specific learning outcomes for </a:t>
            </a:r>
            <a:r>
              <a:rPr lang="en-US" sz="1800" dirty="0">
                <a:ea typeface="ＭＳ Ｐゴシック" charset="-128"/>
              </a:rPr>
              <a:t>professional skills, as well as disciplinary knowledge, validated by program </a:t>
            </a:r>
            <a:r>
              <a:rPr lang="en-US" sz="1800" dirty="0" smtClean="0">
                <a:ea typeface="ＭＳ Ｐゴシック" charset="-128"/>
              </a:rPr>
              <a:t>stakeholders</a:t>
            </a:r>
            <a:endParaRPr lang="en-US" sz="1800" dirty="0"/>
          </a:p>
          <a:p>
            <a:pPr>
              <a:defRPr/>
            </a:pPr>
            <a:r>
              <a:rPr lang="en-US" sz="2400" b="1" dirty="0">
                <a:solidFill>
                  <a:srgbClr val="C00000"/>
                </a:solidFill>
              </a:rPr>
              <a:t>I</a:t>
            </a:r>
            <a:r>
              <a:rPr lang="en-US" sz="2400" b="1" dirty="0" smtClean="0">
                <a:solidFill>
                  <a:srgbClr val="C00000"/>
                </a:solidFill>
              </a:rPr>
              <a:t>ntegrated curriculum design</a:t>
            </a:r>
            <a:endParaRPr lang="en-US" sz="2400" b="1" dirty="0">
              <a:solidFill>
                <a:srgbClr val="C00000"/>
              </a:solidFill>
            </a:endParaRPr>
          </a:p>
          <a:p>
            <a:pPr lvl="1">
              <a:defRPr/>
            </a:pPr>
            <a:r>
              <a:rPr lang="en-US" sz="1800" dirty="0" smtClean="0"/>
              <a:t>Designing </a:t>
            </a:r>
            <a:r>
              <a:rPr lang="en-US" sz="1800" dirty="0"/>
              <a:t>a curriculum </a:t>
            </a:r>
            <a:r>
              <a:rPr lang="en-US" sz="1800" dirty="0" smtClean="0"/>
              <a:t>structure with </a:t>
            </a:r>
            <a:r>
              <a:rPr lang="en-US" sz="1800" dirty="0"/>
              <a:t>mutually supporting courses, integrating disciplinary knowledge and professional skills</a:t>
            </a:r>
            <a:endParaRPr lang="en-US" sz="1800" dirty="0" smtClean="0"/>
          </a:p>
          <a:p>
            <a:pPr lvl="1">
              <a:defRPr/>
            </a:pPr>
            <a:r>
              <a:rPr lang="en-US" sz="1800" dirty="0" smtClean="0"/>
              <a:t>Systematically assigning </a:t>
            </a:r>
            <a:r>
              <a:rPr lang="en-US" sz="1800" dirty="0"/>
              <a:t>high-level goals to course level learning </a:t>
            </a:r>
            <a:r>
              <a:rPr lang="en-US" sz="1800" dirty="0" smtClean="0"/>
              <a:t>outcomes</a:t>
            </a:r>
            <a:endParaRPr lang="en-US" sz="1800" dirty="0"/>
          </a:p>
          <a:p>
            <a:pPr>
              <a:defRPr/>
            </a:pPr>
            <a:r>
              <a:rPr lang="en-US" sz="2400" b="1" dirty="0" smtClean="0">
                <a:solidFill>
                  <a:srgbClr val="C00000"/>
                </a:solidFill>
              </a:rPr>
              <a:t>Integrated </a:t>
            </a:r>
            <a:r>
              <a:rPr lang="en-US" sz="2400" b="1" dirty="0">
                <a:solidFill>
                  <a:srgbClr val="C00000"/>
                </a:solidFill>
              </a:rPr>
              <a:t>learning experiences </a:t>
            </a:r>
            <a:r>
              <a:rPr lang="en-US" sz="2400" b="1" dirty="0" smtClean="0">
                <a:solidFill>
                  <a:srgbClr val="C00000"/>
                </a:solidFill>
              </a:rPr>
              <a:t>– course design</a:t>
            </a:r>
            <a:endParaRPr lang="en-US" sz="2400" b="1" dirty="0">
              <a:solidFill>
                <a:srgbClr val="C00000"/>
              </a:solidFill>
            </a:endParaRPr>
          </a:p>
          <a:p>
            <a:pPr lvl="1">
              <a:defRPr/>
            </a:pPr>
            <a:r>
              <a:rPr lang="en-US" sz="1800" dirty="0" smtClean="0"/>
              <a:t>Designing integrated </a:t>
            </a:r>
            <a:r>
              <a:rPr lang="en-US" sz="1800" dirty="0"/>
              <a:t>learning </a:t>
            </a:r>
            <a:r>
              <a:rPr lang="en-US" sz="1800" dirty="0" smtClean="0"/>
              <a:t>experiences that lead to the acquisition of disciplinary knowledge and professional skills</a:t>
            </a:r>
          </a:p>
          <a:p>
            <a:pPr lvl="1">
              <a:defRPr/>
            </a:pPr>
            <a:r>
              <a:rPr lang="en-US" sz="1800" dirty="0" smtClean="0"/>
              <a:t>Designing learning activities and assessment in alignment with the intended learning outcomes</a:t>
            </a:r>
            <a:endParaRPr lang="en-US" sz="1800" dirty="0"/>
          </a:p>
        </p:txBody>
      </p:sp>
      <p:sp>
        <p:nvSpPr>
          <p:cNvPr id="4" name="Curved Right Arrow 3"/>
          <p:cNvSpPr/>
          <p:nvPr/>
        </p:nvSpPr>
        <p:spPr>
          <a:xfrm>
            <a:off x="179512" y="2215283"/>
            <a:ext cx="576064" cy="1224136"/>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Curved Right Arrow 4"/>
          <p:cNvSpPr/>
          <p:nvPr/>
        </p:nvSpPr>
        <p:spPr>
          <a:xfrm>
            <a:off x="251520" y="1279179"/>
            <a:ext cx="576064" cy="1152128"/>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7381979" y="6525344"/>
            <a:ext cx="1762021" cy="430887"/>
          </a:xfrm>
          <a:prstGeom prst="rect">
            <a:avLst/>
          </a:prstGeom>
          <a:noFill/>
        </p:spPr>
        <p:txBody>
          <a:bodyPr wrap="none" rtlCol="0">
            <a:spAutoFit/>
          </a:bodyPr>
          <a:lstStyle/>
          <a:p>
            <a:r>
              <a:rPr lang="en-US" sz="1050" dirty="0" smtClean="0"/>
              <a:t>CDIO </a:t>
            </a:r>
            <a:r>
              <a:rPr lang="en-US" sz="1050" dirty="0"/>
              <a:t>Standard 1, 2, 3 and 7</a:t>
            </a:r>
          </a:p>
          <a:p>
            <a:endParaRPr lang="en-US" sz="1050" dirty="0"/>
          </a:p>
        </p:txBody>
      </p:sp>
    </p:spTree>
    <p:extLst>
      <p:ext uri="{BB962C8B-B14F-4D97-AF65-F5344CB8AC3E}">
        <p14:creationId xmlns:p14="http://schemas.microsoft.com/office/powerpoint/2010/main" val="13335081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build="p"/>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Text Box 46"/>
          <p:cNvSpPr txBox="1">
            <a:spLocks noChangeArrowheads="1"/>
          </p:cNvSpPr>
          <p:nvPr/>
        </p:nvSpPr>
        <p:spPr bwMode="auto">
          <a:xfrm>
            <a:off x="5732213" y="227687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64" name="Text Box 46"/>
          <p:cNvSpPr txBox="1">
            <a:spLocks noChangeArrowheads="1"/>
          </p:cNvSpPr>
          <p:nvPr/>
        </p:nvSpPr>
        <p:spPr bwMode="auto">
          <a:xfrm>
            <a:off x="4292053" y="227687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8" name="Text Box 46"/>
          <p:cNvSpPr txBox="1">
            <a:spLocks noChangeArrowheads="1"/>
          </p:cNvSpPr>
          <p:nvPr/>
        </p:nvSpPr>
        <p:spPr bwMode="auto">
          <a:xfrm>
            <a:off x="7172373" y="4293096"/>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5" name="Text Box 46"/>
          <p:cNvSpPr txBox="1">
            <a:spLocks noChangeArrowheads="1"/>
          </p:cNvSpPr>
          <p:nvPr/>
        </p:nvSpPr>
        <p:spPr bwMode="auto">
          <a:xfrm>
            <a:off x="2721743" y="4293096"/>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grpSp>
        <p:nvGrpSpPr>
          <p:cNvPr id="6" name="Group 17"/>
          <p:cNvGrpSpPr>
            <a:grpSpLocks/>
          </p:cNvGrpSpPr>
          <p:nvPr/>
        </p:nvGrpSpPr>
        <p:grpSpPr bwMode="auto">
          <a:xfrm>
            <a:off x="4550988" y="2348880"/>
            <a:ext cx="2635251" cy="3986213"/>
            <a:chOff x="2781" y="1462"/>
            <a:chExt cx="1660" cy="2511"/>
          </a:xfrm>
        </p:grpSpPr>
        <p:sp>
          <p:nvSpPr>
            <p:cNvPr id="117807" name="Text Box 18"/>
            <p:cNvSpPr txBox="1">
              <a:spLocks noChangeArrowheads="1"/>
            </p:cNvSpPr>
            <p:nvPr/>
          </p:nvSpPr>
          <p:spPr bwMode="auto">
            <a:xfrm>
              <a:off x="3646" y="3566"/>
              <a:ext cx="795" cy="407"/>
            </a:xfrm>
            <a:prstGeom prst="rect">
              <a:avLst/>
            </a:prstGeom>
            <a:noFill/>
            <a:ln w="9525">
              <a:noFill/>
              <a:miter lim="800000"/>
              <a:headEnd/>
              <a:tailEnd/>
            </a:ln>
          </p:spPr>
          <p:txBody>
            <a:bodyPr wrap="none">
              <a:spAutoFit/>
            </a:bodyPr>
            <a:lstStyle/>
            <a:p>
              <a:pPr eaLnBrk="0" hangingPunct="0"/>
              <a:r>
                <a:rPr lang="sv-SE" b="1" dirty="0">
                  <a:solidFill>
                    <a:srgbClr val="048018"/>
                  </a:solidFill>
                  <a:latin typeface="Arial Unicode MS" pitchFamily="34" charset="-128"/>
                  <a:cs typeface="Arial" pitchFamily="34" charset="0"/>
                </a:rPr>
                <a:t>Learning </a:t>
              </a:r>
              <a:br>
                <a:rPr lang="sv-SE" b="1" dirty="0">
                  <a:solidFill>
                    <a:srgbClr val="048018"/>
                  </a:solidFill>
                  <a:latin typeface="Arial Unicode MS" pitchFamily="34" charset="-128"/>
                  <a:cs typeface="Arial" pitchFamily="34" charset="0"/>
                </a:rPr>
              </a:br>
              <a:r>
                <a:rPr lang="sv-SE" b="1" dirty="0" err="1" smtClean="0">
                  <a:solidFill>
                    <a:srgbClr val="048018"/>
                  </a:solidFill>
                  <a:latin typeface="Arial Unicode MS" pitchFamily="34" charset="-128"/>
                  <a:cs typeface="Arial" pitchFamily="34" charset="0"/>
                </a:rPr>
                <a:t>outcome</a:t>
              </a:r>
              <a:r>
                <a:rPr lang="sv-SE" b="1" dirty="0" smtClean="0">
                  <a:solidFill>
                    <a:srgbClr val="048018"/>
                  </a:solidFill>
                  <a:latin typeface="Arial Unicode MS" pitchFamily="34" charset="-128"/>
                  <a:cs typeface="Arial" pitchFamily="34" charset="0"/>
                </a:rPr>
                <a:t> 3</a:t>
              </a:r>
              <a:endParaRPr lang="sv-SE" b="1" dirty="0">
                <a:solidFill>
                  <a:srgbClr val="048018"/>
                </a:solidFill>
                <a:latin typeface="Arial Unicode MS" pitchFamily="34" charset="-128"/>
                <a:cs typeface="Arial" pitchFamily="34" charset="0"/>
              </a:endParaRPr>
            </a:p>
          </p:txBody>
        </p:sp>
        <p:sp>
          <p:nvSpPr>
            <p:cNvPr id="117808" name="Freeform 19"/>
            <p:cNvSpPr>
              <a:spLocks/>
            </p:cNvSpPr>
            <p:nvPr/>
          </p:nvSpPr>
          <p:spPr bwMode="auto">
            <a:xfrm rot="21389336">
              <a:off x="2781" y="1630"/>
              <a:ext cx="1109" cy="1964"/>
            </a:xfrm>
            <a:custGeom>
              <a:avLst/>
              <a:gdLst>
                <a:gd name="T0" fmla="*/ 185 w 1072"/>
                <a:gd name="T1" fmla="*/ 0 h 1872"/>
                <a:gd name="T2" fmla="*/ 3 w 1072"/>
                <a:gd name="T3" fmla="*/ 1510 h 1872"/>
                <a:gd name="T4" fmla="*/ 204 w 1072"/>
                <a:gd name="T5" fmla="*/ 3270 h 1872"/>
                <a:gd name="T6" fmla="*/ 0 60000 65536"/>
                <a:gd name="T7" fmla="*/ 0 60000 65536"/>
                <a:gd name="T8" fmla="*/ 0 60000 65536"/>
                <a:gd name="T9" fmla="*/ 0 w 1072"/>
                <a:gd name="T10" fmla="*/ 0 h 1872"/>
                <a:gd name="T11" fmla="*/ 1072 w 1072"/>
                <a:gd name="T12" fmla="*/ 1872 h 1872"/>
              </a:gdLst>
              <a:ahLst/>
              <a:cxnLst>
                <a:cxn ang="T6">
                  <a:pos x="T0" y="T1"/>
                </a:cxn>
                <a:cxn ang="T7">
                  <a:pos x="T2" y="T3"/>
                </a:cxn>
                <a:cxn ang="T8">
                  <a:pos x="T4" y="T5"/>
                </a:cxn>
              </a:cxnLst>
              <a:rect l="T9" t="T10" r="T11" b="T12"/>
              <a:pathLst>
                <a:path w="1072" h="1872">
                  <a:moveTo>
                    <a:pt x="976" y="0"/>
                  </a:moveTo>
                  <a:cubicBezTo>
                    <a:pt x="488" y="276"/>
                    <a:pt x="0" y="552"/>
                    <a:pt x="16" y="864"/>
                  </a:cubicBezTo>
                  <a:cubicBezTo>
                    <a:pt x="32" y="1176"/>
                    <a:pt x="896" y="1704"/>
                    <a:pt x="1072" y="1872"/>
                  </a:cubicBezTo>
                </a:path>
              </a:pathLst>
            </a:custGeom>
            <a:noFill/>
            <a:ln w="50800">
              <a:solidFill>
                <a:srgbClr val="008000"/>
              </a:solidFill>
              <a:round/>
              <a:headEnd/>
              <a:tailEnd/>
            </a:ln>
          </p:spPr>
          <p:txBody>
            <a:bodyPr/>
            <a:lstStyle/>
            <a:p>
              <a:endParaRPr lang="en-US">
                <a:solidFill>
                  <a:prstClr val="black"/>
                </a:solidFill>
                <a:latin typeface="Arial" pitchFamily="34" charset="0"/>
                <a:cs typeface="Arial" pitchFamily="34" charset="0"/>
              </a:endParaRPr>
            </a:p>
          </p:txBody>
        </p:sp>
        <p:sp>
          <p:nvSpPr>
            <p:cNvPr id="117809" name="AutoShape 20"/>
            <p:cNvSpPr>
              <a:spLocks noChangeArrowheads="1"/>
            </p:cNvSpPr>
            <p:nvPr/>
          </p:nvSpPr>
          <p:spPr bwMode="auto">
            <a:xfrm>
              <a:off x="3715" y="1462"/>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80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10" name="AutoShape 21"/>
            <p:cNvSpPr>
              <a:spLocks noChangeArrowheads="1"/>
            </p:cNvSpPr>
            <p:nvPr/>
          </p:nvSpPr>
          <p:spPr bwMode="auto">
            <a:xfrm>
              <a:off x="2789" y="2330"/>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80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grpSp>
      <p:grpSp>
        <p:nvGrpSpPr>
          <p:cNvPr id="7" name="Group 22"/>
          <p:cNvGrpSpPr>
            <a:grpSpLocks/>
          </p:cNvGrpSpPr>
          <p:nvPr/>
        </p:nvGrpSpPr>
        <p:grpSpPr bwMode="auto">
          <a:xfrm>
            <a:off x="2721743" y="2372890"/>
            <a:ext cx="5954713" cy="4008438"/>
            <a:chOff x="1655" y="1462"/>
            <a:chExt cx="3751" cy="2525"/>
          </a:xfrm>
        </p:grpSpPr>
        <p:sp>
          <p:nvSpPr>
            <p:cNvPr id="117802" name="Text Box 23"/>
            <p:cNvSpPr txBox="1">
              <a:spLocks noChangeArrowheads="1"/>
            </p:cNvSpPr>
            <p:nvPr/>
          </p:nvSpPr>
          <p:spPr bwMode="auto">
            <a:xfrm>
              <a:off x="4603" y="3580"/>
              <a:ext cx="803" cy="407"/>
            </a:xfrm>
            <a:prstGeom prst="rect">
              <a:avLst/>
            </a:prstGeom>
            <a:noFill/>
            <a:ln w="9525">
              <a:noFill/>
              <a:miter lim="800000"/>
              <a:headEnd/>
              <a:tailEnd/>
            </a:ln>
          </p:spPr>
          <p:txBody>
            <a:bodyPr wrap="none">
              <a:spAutoFit/>
            </a:bodyPr>
            <a:lstStyle/>
            <a:p>
              <a:pPr eaLnBrk="0" hangingPunct="0"/>
              <a:r>
                <a:rPr lang="sv-SE" b="1" dirty="0">
                  <a:solidFill>
                    <a:srgbClr val="660066"/>
                  </a:solidFill>
                  <a:latin typeface="Arial Unicode MS" pitchFamily="34" charset="-128"/>
                  <a:cs typeface="Arial" pitchFamily="34" charset="0"/>
                </a:rPr>
                <a:t>Learning </a:t>
              </a:r>
              <a:br>
                <a:rPr lang="sv-SE" b="1" dirty="0">
                  <a:solidFill>
                    <a:srgbClr val="660066"/>
                  </a:solidFill>
                  <a:latin typeface="Arial Unicode MS" pitchFamily="34" charset="-128"/>
                  <a:cs typeface="Arial" pitchFamily="34" charset="0"/>
                </a:rPr>
              </a:br>
              <a:r>
                <a:rPr lang="sv-SE" b="1" dirty="0" err="1" smtClean="0">
                  <a:solidFill>
                    <a:srgbClr val="660066"/>
                  </a:solidFill>
                  <a:latin typeface="Arial Unicode MS" pitchFamily="34" charset="-128"/>
                  <a:cs typeface="Arial" pitchFamily="34" charset="0"/>
                </a:rPr>
                <a:t>outcome</a:t>
              </a:r>
              <a:r>
                <a:rPr lang="sv-SE" b="1" dirty="0" smtClean="0">
                  <a:solidFill>
                    <a:srgbClr val="660066"/>
                  </a:solidFill>
                  <a:latin typeface="Arial Unicode MS" pitchFamily="34" charset="-128"/>
                  <a:cs typeface="Arial" pitchFamily="34" charset="0"/>
                </a:rPr>
                <a:t> 4</a:t>
              </a:r>
              <a:endParaRPr lang="sv-SE" b="1" dirty="0">
                <a:solidFill>
                  <a:srgbClr val="660066"/>
                </a:solidFill>
                <a:latin typeface="Arial Unicode MS" pitchFamily="34" charset="-128"/>
                <a:cs typeface="Arial" pitchFamily="34" charset="0"/>
              </a:endParaRPr>
            </a:p>
          </p:txBody>
        </p:sp>
        <p:sp>
          <p:nvSpPr>
            <p:cNvPr id="117803" name="AutoShape 24"/>
            <p:cNvSpPr>
              <a:spLocks noChangeArrowheads="1"/>
            </p:cNvSpPr>
            <p:nvPr/>
          </p:nvSpPr>
          <p:spPr bwMode="auto">
            <a:xfrm>
              <a:off x="1972" y="2278"/>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80008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04" name="AutoShape 25"/>
            <p:cNvSpPr>
              <a:spLocks noChangeArrowheads="1"/>
            </p:cNvSpPr>
            <p:nvPr/>
          </p:nvSpPr>
          <p:spPr bwMode="auto">
            <a:xfrm>
              <a:off x="3742" y="2810"/>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80008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05" name="AutoShape 26"/>
            <p:cNvSpPr>
              <a:spLocks noChangeArrowheads="1"/>
            </p:cNvSpPr>
            <p:nvPr/>
          </p:nvSpPr>
          <p:spPr bwMode="auto">
            <a:xfrm>
              <a:off x="1701" y="1462"/>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80008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06" name="Freeform 27"/>
            <p:cNvSpPr>
              <a:spLocks/>
            </p:cNvSpPr>
            <p:nvPr/>
          </p:nvSpPr>
          <p:spPr bwMode="auto">
            <a:xfrm>
              <a:off x="1655" y="1643"/>
              <a:ext cx="3153" cy="1860"/>
            </a:xfrm>
            <a:custGeom>
              <a:avLst/>
              <a:gdLst>
                <a:gd name="T0" fmla="*/ 113 w 3153"/>
                <a:gd name="T1" fmla="*/ 0 h 1860"/>
                <a:gd name="T2" fmla="*/ 340 w 3153"/>
                <a:gd name="T3" fmla="*/ 771 h 1860"/>
                <a:gd name="T4" fmla="*/ 2155 w 3153"/>
                <a:gd name="T5" fmla="*/ 1361 h 1860"/>
                <a:gd name="T6" fmla="*/ 3153 w 3153"/>
                <a:gd name="T7" fmla="*/ 1860 h 1860"/>
                <a:gd name="T8" fmla="*/ 0 60000 65536"/>
                <a:gd name="T9" fmla="*/ 0 60000 65536"/>
                <a:gd name="T10" fmla="*/ 0 60000 65536"/>
                <a:gd name="T11" fmla="*/ 0 60000 65536"/>
                <a:gd name="T12" fmla="*/ 0 w 3153"/>
                <a:gd name="T13" fmla="*/ 0 h 1860"/>
                <a:gd name="T14" fmla="*/ 3153 w 3153"/>
                <a:gd name="T15" fmla="*/ 1860 h 1860"/>
              </a:gdLst>
              <a:ahLst/>
              <a:cxnLst>
                <a:cxn ang="T8">
                  <a:pos x="T0" y="T1"/>
                </a:cxn>
                <a:cxn ang="T9">
                  <a:pos x="T2" y="T3"/>
                </a:cxn>
                <a:cxn ang="T10">
                  <a:pos x="T4" y="T5"/>
                </a:cxn>
                <a:cxn ang="T11">
                  <a:pos x="T6" y="T7"/>
                </a:cxn>
              </a:cxnLst>
              <a:rect l="T12" t="T13" r="T14" b="T15"/>
              <a:pathLst>
                <a:path w="3153" h="1860">
                  <a:moveTo>
                    <a:pt x="113" y="0"/>
                  </a:moveTo>
                  <a:cubicBezTo>
                    <a:pt x="56" y="272"/>
                    <a:pt x="0" y="544"/>
                    <a:pt x="340" y="771"/>
                  </a:cubicBezTo>
                  <a:cubicBezTo>
                    <a:pt x="680" y="998"/>
                    <a:pt x="1686" y="1180"/>
                    <a:pt x="2155" y="1361"/>
                  </a:cubicBezTo>
                  <a:cubicBezTo>
                    <a:pt x="2624" y="1542"/>
                    <a:pt x="2888" y="1701"/>
                    <a:pt x="3153" y="1860"/>
                  </a:cubicBezTo>
                </a:path>
              </a:pathLst>
            </a:custGeom>
            <a:noFill/>
            <a:ln w="57150">
              <a:solidFill>
                <a:srgbClr val="9900CC"/>
              </a:solidFill>
              <a:round/>
              <a:headEnd/>
              <a:tailEnd/>
            </a:ln>
          </p:spPr>
          <p:txBody>
            <a:bodyPr/>
            <a:lstStyle/>
            <a:p>
              <a:endParaRPr lang="en-US">
                <a:solidFill>
                  <a:prstClr val="black"/>
                </a:solidFill>
                <a:latin typeface="Arial" pitchFamily="34" charset="0"/>
                <a:cs typeface="Arial" pitchFamily="34" charset="0"/>
              </a:endParaRPr>
            </a:p>
          </p:txBody>
        </p:sp>
      </p:grpSp>
      <p:sp>
        <p:nvSpPr>
          <p:cNvPr id="117766" name="Rectangle 28"/>
          <p:cNvSpPr>
            <a:spLocks noChangeArrowheads="1"/>
          </p:cNvSpPr>
          <p:nvPr/>
        </p:nvSpPr>
        <p:spPr bwMode="auto">
          <a:xfrm>
            <a:off x="555351" y="2127250"/>
            <a:ext cx="1981200" cy="4267200"/>
          </a:xfrm>
          <a:prstGeom prst="rect">
            <a:avLst/>
          </a:prstGeom>
          <a:solidFill>
            <a:srgbClr val="FFCC00"/>
          </a:solidFill>
          <a:ln w="9525">
            <a:solidFill>
              <a:schemeClr val="tx1"/>
            </a:solidFill>
            <a:miter lim="800000"/>
            <a:headEnd/>
            <a:tailEnd/>
          </a:ln>
        </p:spPr>
        <p:txBody>
          <a:bodyPr wrap="none" anchor="ctr"/>
          <a:lstStyle/>
          <a:p>
            <a:endParaRPr lang="sv-SE">
              <a:solidFill>
                <a:srgbClr val="000000"/>
              </a:solidFill>
              <a:latin typeface="Arial" pitchFamily="34" charset="0"/>
              <a:cs typeface="Arial" pitchFamily="34" charset="0"/>
            </a:endParaRPr>
          </a:p>
        </p:txBody>
      </p:sp>
      <p:sp>
        <p:nvSpPr>
          <p:cNvPr id="117767" name="Rectangle 29"/>
          <p:cNvSpPr>
            <a:spLocks noChangeArrowheads="1"/>
          </p:cNvSpPr>
          <p:nvPr/>
        </p:nvSpPr>
        <p:spPr bwMode="auto">
          <a:xfrm>
            <a:off x="555351" y="1670050"/>
            <a:ext cx="8077200" cy="457200"/>
          </a:xfrm>
          <a:prstGeom prst="rect">
            <a:avLst/>
          </a:prstGeom>
          <a:solidFill>
            <a:srgbClr val="FF9900"/>
          </a:solidFill>
          <a:ln w="9525">
            <a:solidFill>
              <a:schemeClr val="tx1"/>
            </a:solidFill>
            <a:miter lim="800000"/>
            <a:headEnd/>
            <a:tailEnd/>
          </a:ln>
        </p:spPr>
        <p:txBody>
          <a:bodyPr wrap="none" anchor="ctr"/>
          <a:lstStyle/>
          <a:p>
            <a:endParaRPr lang="sv-SE">
              <a:solidFill>
                <a:srgbClr val="000000"/>
              </a:solidFill>
              <a:latin typeface="Arial" pitchFamily="34" charset="0"/>
              <a:cs typeface="Arial" pitchFamily="34" charset="0"/>
            </a:endParaRPr>
          </a:p>
        </p:txBody>
      </p:sp>
      <p:sp>
        <p:nvSpPr>
          <p:cNvPr id="117768" name="Rectangle 30"/>
          <p:cNvSpPr>
            <a:spLocks noChangeArrowheads="1"/>
          </p:cNvSpPr>
          <p:nvPr/>
        </p:nvSpPr>
        <p:spPr bwMode="auto">
          <a:xfrm>
            <a:off x="564876" y="1628775"/>
            <a:ext cx="8067675" cy="4765675"/>
          </a:xfrm>
          <a:prstGeom prst="rect">
            <a:avLst/>
          </a:prstGeom>
          <a:noFill/>
          <a:ln w="9525">
            <a:solidFill>
              <a:schemeClr val="tx1"/>
            </a:solidFill>
            <a:miter lim="800000"/>
            <a:headEnd/>
            <a:tailEnd/>
          </a:ln>
        </p:spPr>
        <p:txBody>
          <a:bodyPr wrap="none" anchor="ctr"/>
          <a:lstStyle/>
          <a:p>
            <a:endParaRPr lang="sv-SE">
              <a:solidFill>
                <a:srgbClr val="000000"/>
              </a:solidFill>
              <a:latin typeface="Arial" pitchFamily="34" charset="0"/>
              <a:cs typeface="Arial" pitchFamily="34" charset="0"/>
            </a:endParaRPr>
          </a:p>
        </p:txBody>
      </p:sp>
      <p:sp>
        <p:nvSpPr>
          <p:cNvPr id="117769" name="Line 31"/>
          <p:cNvSpPr>
            <a:spLocks noChangeShapeType="1"/>
          </p:cNvSpPr>
          <p:nvPr/>
        </p:nvSpPr>
        <p:spPr bwMode="auto">
          <a:xfrm>
            <a:off x="564876" y="2162175"/>
            <a:ext cx="8067675" cy="1588"/>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0" name="Line 32"/>
          <p:cNvSpPr>
            <a:spLocks noChangeShapeType="1"/>
          </p:cNvSpPr>
          <p:nvPr/>
        </p:nvSpPr>
        <p:spPr bwMode="auto">
          <a:xfrm>
            <a:off x="564876" y="4260850"/>
            <a:ext cx="8067675" cy="1588"/>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1" name="Line 33"/>
          <p:cNvSpPr>
            <a:spLocks noChangeShapeType="1"/>
          </p:cNvSpPr>
          <p:nvPr/>
        </p:nvSpPr>
        <p:spPr bwMode="auto">
          <a:xfrm>
            <a:off x="564876" y="4946650"/>
            <a:ext cx="8067675" cy="1588"/>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2" name="Line 34"/>
          <p:cNvSpPr>
            <a:spLocks noChangeShapeType="1"/>
          </p:cNvSpPr>
          <p:nvPr/>
        </p:nvSpPr>
        <p:spPr bwMode="auto">
          <a:xfrm>
            <a:off x="555351" y="5632450"/>
            <a:ext cx="8077200" cy="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3" name="Line 35"/>
          <p:cNvSpPr>
            <a:spLocks noChangeShapeType="1"/>
          </p:cNvSpPr>
          <p:nvPr/>
        </p:nvSpPr>
        <p:spPr bwMode="auto">
          <a:xfrm>
            <a:off x="564876" y="3575050"/>
            <a:ext cx="8067675" cy="1588"/>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4" name="Line 36"/>
          <p:cNvSpPr>
            <a:spLocks noChangeShapeType="1"/>
          </p:cNvSpPr>
          <p:nvPr/>
        </p:nvSpPr>
        <p:spPr bwMode="auto">
          <a:xfrm>
            <a:off x="564876" y="2889250"/>
            <a:ext cx="8067675" cy="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5" name="Text Box 37"/>
          <p:cNvSpPr txBox="1">
            <a:spLocks noChangeArrowheads="1"/>
          </p:cNvSpPr>
          <p:nvPr/>
        </p:nvSpPr>
        <p:spPr bwMode="auto">
          <a:xfrm>
            <a:off x="555351" y="1670050"/>
            <a:ext cx="8077200" cy="457200"/>
          </a:xfrm>
          <a:prstGeom prst="rect">
            <a:avLst/>
          </a:prstGeom>
          <a:noFill/>
          <a:ln w="9525">
            <a:noFill/>
            <a:miter lim="800000"/>
            <a:headEnd/>
            <a:tailEnd/>
          </a:ln>
        </p:spPr>
        <p:txBody>
          <a:bodyPr>
            <a:spAutoFit/>
          </a:bodyPr>
          <a:lstStyle/>
          <a:p>
            <a:pPr eaLnBrk="0" hangingPunct="0"/>
            <a:r>
              <a:rPr lang="sv-SE" sz="2400" dirty="0">
                <a:solidFill>
                  <a:srgbClr val="000000"/>
                </a:solidFill>
                <a:latin typeface="Arial" pitchFamily="34" charset="0"/>
                <a:cs typeface="Arial" pitchFamily="34" charset="0"/>
              </a:rPr>
              <a:t>    </a:t>
            </a:r>
            <a:r>
              <a:rPr lang="sv-SE" sz="2400" dirty="0" smtClean="0">
                <a:solidFill>
                  <a:srgbClr val="000000"/>
                </a:solidFill>
                <a:latin typeface="Arial" pitchFamily="34" charset="0"/>
                <a:cs typeface="Arial" pitchFamily="34" charset="0"/>
              </a:rPr>
              <a:t>Progression (</a:t>
            </a:r>
            <a:r>
              <a:rPr lang="sv-SE" sz="2400" dirty="0" err="1">
                <a:solidFill>
                  <a:srgbClr val="000000"/>
                </a:solidFill>
                <a:latin typeface="Arial" pitchFamily="34" charset="0"/>
                <a:cs typeface="Arial" pitchFamily="34" charset="0"/>
              </a:rPr>
              <a:t>schematic</a:t>
            </a:r>
            <a:r>
              <a:rPr lang="sv-SE" sz="2400" dirty="0">
                <a:solidFill>
                  <a:srgbClr val="000000"/>
                </a:solidFill>
                <a:latin typeface="Arial" pitchFamily="34" charset="0"/>
                <a:cs typeface="Arial" pitchFamily="34" charset="0"/>
              </a:rPr>
              <a:t>) </a:t>
            </a:r>
            <a:endParaRPr lang="en-GB" sz="2400" dirty="0">
              <a:solidFill>
                <a:srgbClr val="000000"/>
              </a:solidFill>
              <a:latin typeface="Arial" pitchFamily="34" charset="0"/>
              <a:cs typeface="Arial" pitchFamily="34" charset="0"/>
            </a:endParaRPr>
          </a:p>
        </p:txBody>
      </p:sp>
      <p:sp>
        <p:nvSpPr>
          <p:cNvPr id="117776" name="Line 38"/>
          <p:cNvSpPr>
            <a:spLocks noChangeShapeType="1"/>
          </p:cNvSpPr>
          <p:nvPr/>
        </p:nvSpPr>
        <p:spPr bwMode="auto">
          <a:xfrm>
            <a:off x="7186239" y="2203450"/>
            <a:ext cx="0" cy="419100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7" name="Line 39"/>
          <p:cNvSpPr>
            <a:spLocks noChangeShapeType="1"/>
          </p:cNvSpPr>
          <p:nvPr/>
        </p:nvSpPr>
        <p:spPr bwMode="auto">
          <a:xfrm>
            <a:off x="5674071" y="2203450"/>
            <a:ext cx="1587" cy="419100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8" name="Line 40"/>
          <p:cNvSpPr>
            <a:spLocks noChangeShapeType="1"/>
          </p:cNvSpPr>
          <p:nvPr/>
        </p:nvSpPr>
        <p:spPr bwMode="auto">
          <a:xfrm>
            <a:off x="2571476" y="2203450"/>
            <a:ext cx="1588" cy="419100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79" name="Line 41"/>
          <p:cNvSpPr>
            <a:spLocks noChangeShapeType="1"/>
          </p:cNvSpPr>
          <p:nvPr/>
        </p:nvSpPr>
        <p:spPr bwMode="auto">
          <a:xfrm>
            <a:off x="4089895" y="2203450"/>
            <a:ext cx="0" cy="4191000"/>
          </a:xfrm>
          <a:prstGeom prst="line">
            <a:avLst/>
          </a:prstGeom>
          <a:noFill/>
          <a:ln w="9525">
            <a:solidFill>
              <a:schemeClr val="tx1"/>
            </a:solidFill>
            <a:round/>
            <a:headEnd/>
            <a:tailEnd/>
          </a:ln>
        </p:spPr>
        <p:txBody>
          <a:bodyPr/>
          <a:lstStyle/>
          <a:p>
            <a:endParaRPr lang="en-US">
              <a:solidFill>
                <a:prstClr val="black"/>
              </a:solidFill>
              <a:latin typeface="Arial" pitchFamily="34" charset="0"/>
              <a:cs typeface="Arial" pitchFamily="34" charset="0"/>
            </a:endParaRPr>
          </a:p>
        </p:txBody>
      </p:sp>
      <p:sp>
        <p:nvSpPr>
          <p:cNvPr id="117780" name="Text Box 42"/>
          <p:cNvSpPr txBox="1">
            <a:spLocks noChangeArrowheads="1"/>
          </p:cNvSpPr>
          <p:nvPr/>
        </p:nvSpPr>
        <p:spPr bwMode="auto">
          <a:xfrm>
            <a:off x="705519" y="2278063"/>
            <a:ext cx="1758414" cy="461665"/>
          </a:xfrm>
          <a:prstGeom prst="rect">
            <a:avLst/>
          </a:prstGeom>
          <a:noFill/>
          <a:ln w="9525">
            <a:noFill/>
            <a:miter lim="800000"/>
            <a:headEnd/>
            <a:tailEnd/>
          </a:ln>
        </p:spPr>
        <p:txBody>
          <a:bodyPr wrap="none">
            <a:spAutoFit/>
          </a:bodyPr>
          <a:lstStyle/>
          <a:p>
            <a:pPr eaLnBrk="0" hangingPunct="0"/>
            <a:r>
              <a:rPr lang="sv-SE" sz="2400" dirty="0" smtClean="0">
                <a:solidFill>
                  <a:srgbClr val="000000"/>
                </a:solidFill>
                <a:latin typeface="Arial" pitchFamily="34" charset="0"/>
                <a:cs typeface="Arial" pitchFamily="34" charset="0"/>
              </a:rPr>
              <a:t>Semester 1</a:t>
            </a:r>
            <a:endParaRPr lang="en-GB" sz="2400" dirty="0">
              <a:solidFill>
                <a:srgbClr val="000000"/>
              </a:solidFill>
              <a:latin typeface="Arial" pitchFamily="34" charset="0"/>
              <a:cs typeface="Arial" pitchFamily="34" charset="0"/>
            </a:endParaRPr>
          </a:p>
        </p:txBody>
      </p:sp>
      <p:sp>
        <p:nvSpPr>
          <p:cNvPr id="117781" name="Text Box 43"/>
          <p:cNvSpPr txBox="1">
            <a:spLocks noChangeArrowheads="1"/>
          </p:cNvSpPr>
          <p:nvPr/>
        </p:nvSpPr>
        <p:spPr bwMode="auto">
          <a:xfrm>
            <a:off x="705519" y="3649663"/>
            <a:ext cx="1758414" cy="461665"/>
          </a:xfrm>
          <a:prstGeom prst="rect">
            <a:avLst/>
          </a:prstGeom>
          <a:noFill/>
          <a:ln w="9525">
            <a:noFill/>
            <a:miter lim="800000"/>
            <a:headEnd/>
            <a:tailEnd/>
          </a:ln>
        </p:spPr>
        <p:txBody>
          <a:bodyPr wrap="none">
            <a:spAutoFit/>
          </a:bodyPr>
          <a:lstStyle/>
          <a:p>
            <a:pPr eaLnBrk="0" hangingPunct="0"/>
            <a:r>
              <a:rPr lang="sv-SE" sz="2400" dirty="0">
                <a:solidFill>
                  <a:srgbClr val="000000"/>
                </a:solidFill>
                <a:latin typeface="Arial" pitchFamily="34" charset="0"/>
                <a:cs typeface="Arial" pitchFamily="34" charset="0"/>
              </a:rPr>
              <a:t>Semester 2</a:t>
            </a:r>
            <a:endParaRPr lang="en-GB" sz="2400" dirty="0">
              <a:solidFill>
                <a:srgbClr val="000000"/>
              </a:solidFill>
              <a:latin typeface="Arial" pitchFamily="34" charset="0"/>
              <a:cs typeface="Arial" pitchFamily="34" charset="0"/>
            </a:endParaRPr>
          </a:p>
        </p:txBody>
      </p:sp>
      <p:sp>
        <p:nvSpPr>
          <p:cNvPr id="117782" name="Text Box 44"/>
          <p:cNvSpPr txBox="1">
            <a:spLocks noChangeArrowheads="1"/>
          </p:cNvSpPr>
          <p:nvPr/>
        </p:nvSpPr>
        <p:spPr bwMode="auto">
          <a:xfrm>
            <a:off x="705519" y="5021263"/>
            <a:ext cx="1758414" cy="461665"/>
          </a:xfrm>
          <a:prstGeom prst="rect">
            <a:avLst/>
          </a:prstGeom>
          <a:noFill/>
          <a:ln w="9525">
            <a:noFill/>
            <a:miter lim="800000"/>
            <a:headEnd/>
            <a:tailEnd/>
          </a:ln>
        </p:spPr>
        <p:txBody>
          <a:bodyPr wrap="none">
            <a:spAutoFit/>
          </a:bodyPr>
          <a:lstStyle/>
          <a:p>
            <a:pPr eaLnBrk="0" hangingPunct="0"/>
            <a:r>
              <a:rPr lang="sv-SE" sz="2400" dirty="0">
                <a:solidFill>
                  <a:srgbClr val="000000"/>
                </a:solidFill>
                <a:latin typeface="Arial" pitchFamily="34" charset="0"/>
                <a:cs typeface="Arial" pitchFamily="34" charset="0"/>
              </a:rPr>
              <a:t>Semester 3</a:t>
            </a:r>
            <a:endParaRPr lang="en-GB" sz="2400" dirty="0">
              <a:solidFill>
                <a:srgbClr val="000000"/>
              </a:solidFill>
              <a:latin typeface="Arial" pitchFamily="34" charset="0"/>
              <a:cs typeface="Arial" pitchFamily="34" charset="0"/>
            </a:endParaRPr>
          </a:p>
        </p:txBody>
      </p:sp>
      <p:sp>
        <p:nvSpPr>
          <p:cNvPr id="117784" name="Text Box 46"/>
          <p:cNvSpPr txBox="1">
            <a:spLocks noChangeArrowheads="1"/>
          </p:cNvSpPr>
          <p:nvPr/>
        </p:nvSpPr>
        <p:spPr bwMode="auto">
          <a:xfrm>
            <a:off x="2721743" y="227687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117787" name="Text Box 49"/>
          <p:cNvSpPr txBox="1">
            <a:spLocks noChangeArrowheads="1"/>
          </p:cNvSpPr>
          <p:nvPr/>
        </p:nvSpPr>
        <p:spPr bwMode="auto">
          <a:xfrm>
            <a:off x="2749276" y="4378325"/>
            <a:ext cx="184150" cy="457200"/>
          </a:xfrm>
          <a:prstGeom prst="rect">
            <a:avLst/>
          </a:prstGeom>
          <a:noFill/>
          <a:ln w="9525">
            <a:noFill/>
            <a:miter lim="800000"/>
            <a:headEnd/>
            <a:tailEnd/>
          </a:ln>
        </p:spPr>
        <p:txBody>
          <a:bodyPr wrap="none">
            <a:spAutoFit/>
          </a:bodyPr>
          <a:lstStyle/>
          <a:p>
            <a:pPr eaLnBrk="0" hangingPunct="0"/>
            <a:endParaRPr lang="en-GB" sz="2400">
              <a:solidFill>
                <a:srgbClr val="000000"/>
              </a:solidFill>
              <a:latin typeface="Arial" pitchFamily="34" charset="0"/>
              <a:cs typeface="Arial" pitchFamily="34" charset="0"/>
            </a:endParaRPr>
          </a:p>
        </p:txBody>
      </p:sp>
      <p:sp>
        <p:nvSpPr>
          <p:cNvPr id="63" name="Title 1"/>
          <p:cNvSpPr txBox="1">
            <a:spLocks/>
          </p:cNvSpPr>
          <p:nvPr/>
        </p:nvSpPr>
        <p:spPr bwMode="auto">
          <a:xfrm>
            <a:off x="251520" y="332656"/>
            <a:ext cx="8640960" cy="1143000"/>
          </a:xfrm>
          <a:prstGeom prst="rect">
            <a:avLst/>
          </a:prstGeom>
          <a:noFill/>
          <a:ln w="9525">
            <a:noFill/>
            <a:miter lim="800000"/>
            <a:headEnd/>
            <a:tailEnd/>
          </a:ln>
        </p:spPr>
        <p:txBody>
          <a:bodyPr anchor="ctr"/>
          <a:lstStyle/>
          <a:p>
            <a:pPr>
              <a:spcBef>
                <a:spcPct val="20000"/>
              </a:spcBef>
              <a:buClr>
                <a:srgbClr val="C00000"/>
              </a:buClr>
            </a:pPr>
            <a:r>
              <a:rPr lang="en-US" sz="2800" b="1" dirty="0">
                <a:solidFill>
                  <a:schemeClr val="tx1">
                    <a:lumMod val="75000"/>
                    <a:lumOff val="25000"/>
                  </a:schemeClr>
                </a:solidFill>
                <a:latin typeface="Calibri"/>
                <a:cs typeface="Calibri"/>
              </a:rPr>
              <a:t>Systematic assignment of </a:t>
            </a:r>
            <a:r>
              <a:rPr lang="en-US" sz="2800" b="1" dirty="0" err="1">
                <a:solidFill>
                  <a:schemeClr val="tx1">
                    <a:lumMod val="75000"/>
                    <a:lumOff val="25000"/>
                  </a:schemeClr>
                </a:solidFill>
                <a:latin typeface="Calibri"/>
                <a:cs typeface="Calibri"/>
              </a:rPr>
              <a:t>programme</a:t>
            </a:r>
            <a:r>
              <a:rPr lang="en-US" sz="2800" b="1" dirty="0">
                <a:solidFill>
                  <a:schemeClr val="tx1">
                    <a:lumMod val="75000"/>
                    <a:lumOff val="25000"/>
                  </a:schemeClr>
                </a:solidFill>
                <a:latin typeface="Calibri"/>
                <a:cs typeface="Calibri"/>
              </a:rPr>
              <a:t> learning outcomes to learning activities - negotiating the contribution</a:t>
            </a:r>
          </a:p>
        </p:txBody>
      </p:sp>
      <p:sp>
        <p:nvSpPr>
          <p:cNvPr id="66" name="Text Box 46"/>
          <p:cNvSpPr txBox="1">
            <a:spLocks noChangeArrowheads="1"/>
          </p:cNvSpPr>
          <p:nvPr/>
        </p:nvSpPr>
        <p:spPr bwMode="auto">
          <a:xfrm>
            <a:off x="7172373" y="227687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67" name="Text Box 46"/>
          <p:cNvSpPr txBox="1">
            <a:spLocks noChangeArrowheads="1"/>
          </p:cNvSpPr>
          <p:nvPr/>
        </p:nvSpPr>
        <p:spPr bwMode="auto">
          <a:xfrm>
            <a:off x="2721743" y="292494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68" name="Text Box 46"/>
          <p:cNvSpPr txBox="1">
            <a:spLocks noChangeArrowheads="1"/>
          </p:cNvSpPr>
          <p:nvPr/>
        </p:nvSpPr>
        <p:spPr bwMode="auto">
          <a:xfrm>
            <a:off x="4292053" y="292494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69" name="Text Box 46"/>
          <p:cNvSpPr txBox="1">
            <a:spLocks noChangeArrowheads="1"/>
          </p:cNvSpPr>
          <p:nvPr/>
        </p:nvSpPr>
        <p:spPr bwMode="auto">
          <a:xfrm>
            <a:off x="5732213" y="292494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0" name="Text Box 46"/>
          <p:cNvSpPr txBox="1">
            <a:spLocks noChangeArrowheads="1"/>
          </p:cNvSpPr>
          <p:nvPr/>
        </p:nvSpPr>
        <p:spPr bwMode="auto">
          <a:xfrm>
            <a:off x="7172373" y="292494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1" name="Text Box 46"/>
          <p:cNvSpPr txBox="1">
            <a:spLocks noChangeArrowheads="1"/>
          </p:cNvSpPr>
          <p:nvPr/>
        </p:nvSpPr>
        <p:spPr bwMode="auto">
          <a:xfrm>
            <a:off x="2721743" y="363631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2" name="Text Box 46"/>
          <p:cNvSpPr txBox="1">
            <a:spLocks noChangeArrowheads="1"/>
          </p:cNvSpPr>
          <p:nvPr/>
        </p:nvSpPr>
        <p:spPr bwMode="auto">
          <a:xfrm>
            <a:off x="4292053" y="363631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3" name="Text Box 46"/>
          <p:cNvSpPr txBox="1">
            <a:spLocks noChangeArrowheads="1"/>
          </p:cNvSpPr>
          <p:nvPr/>
        </p:nvSpPr>
        <p:spPr bwMode="auto">
          <a:xfrm>
            <a:off x="5732213" y="363631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4" name="Text Box 46"/>
          <p:cNvSpPr txBox="1">
            <a:spLocks noChangeArrowheads="1"/>
          </p:cNvSpPr>
          <p:nvPr/>
        </p:nvSpPr>
        <p:spPr bwMode="auto">
          <a:xfrm>
            <a:off x="7172373" y="3636312"/>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6" name="Text Box 46"/>
          <p:cNvSpPr txBox="1">
            <a:spLocks noChangeArrowheads="1"/>
          </p:cNvSpPr>
          <p:nvPr/>
        </p:nvSpPr>
        <p:spPr bwMode="auto">
          <a:xfrm>
            <a:off x="4292053" y="4293096"/>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7" name="Text Box 46"/>
          <p:cNvSpPr txBox="1">
            <a:spLocks noChangeArrowheads="1"/>
          </p:cNvSpPr>
          <p:nvPr/>
        </p:nvSpPr>
        <p:spPr bwMode="auto">
          <a:xfrm>
            <a:off x="5732213" y="4293096"/>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79" name="Text Box 46"/>
          <p:cNvSpPr txBox="1">
            <a:spLocks noChangeArrowheads="1"/>
          </p:cNvSpPr>
          <p:nvPr/>
        </p:nvSpPr>
        <p:spPr bwMode="auto">
          <a:xfrm>
            <a:off x="2721743" y="500446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80" name="Text Box 46"/>
          <p:cNvSpPr txBox="1">
            <a:spLocks noChangeArrowheads="1"/>
          </p:cNvSpPr>
          <p:nvPr/>
        </p:nvSpPr>
        <p:spPr bwMode="auto">
          <a:xfrm>
            <a:off x="4292053" y="500446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81" name="Text Box 46"/>
          <p:cNvSpPr txBox="1">
            <a:spLocks noChangeArrowheads="1"/>
          </p:cNvSpPr>
          <p:nvPr/>
        </p:nvSpPr>
        <p:spPr bwMode="auto">
          <a:xfrm>
            <a:off x="5732213" y="500446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sp>
        <p:nvSpPr>
          <p:cNvPr id="82" name="Text Box 46"/>
          <p:cNvSpPr txBox="1">
            <a:spLocks noChangeArrowheads="1"/>
          </p:cNvSpPr>
          <p:nvPr/>
        </p:nvSpPr>
        <p:spPr bwMode="auto">
          <a:xfrm>
            <a:off x="7172373" y="5004464"/>
            <a:ext cx="1454026" cy="584776"/>
          </a:xfrm>
          <a:prstGeom prst="rect">
            <a:avLst/>
          </a:prstGeom>
          <a:noFill/>
          <a:ln w="9525">
            <a:noFill/>
            <a:miter lim="800000"/>
            <a:headEnd/>
            <a:tailEnd/>
          </a:ln>
        </p:spPr>
        <p:txBody>
          <a:bodyPr wrap="square">
            <a:spAutoFit/>
          </a:bodyPr>
          <a:lstStyle/>
          <a:p>
            <a:pPr algn="ctr" eaLnBrk="0" hangingPunct="0"/>
            <a:r>
              <a:rPr lang="sv-SE" sz="1600" dirty="0" smtClean="0">
                <a:solidFill>
                  <a:srgbClr val="000000"/>
                </a:solidFill>
                <a:latin typeface="Arial" pitchFamily="34" charset="0"/>
                <a:cs typeface="Arial" pitchFamily="34" charset="0"/>
              </a:rPr>
              <a:t>Learning </a:t>
            </a:r>
            <a:r>
              <a:rPr lang="sv-SE" sz="1600" dirty="0" err="1" smtClean="0">
                <a:solidFill>
                  <a:srgbClr val="000000"/>
                </a:solidFill>
                <a:latin typeface="Arial" pitchFamily="34" charset="0"/>
                <a:cs typeface="Arial" pitchFamily="34" charset="0"/>
              </a:rPr>
              <a:t>activity</a:t>
            </a:r>
            <a:endParaRPr lang="en-GB" sz="1600" b="1" dirty="0">
              <a:solidFill>
                <a:srgbClr val="FF6600"/>
              </a:solidFill>
              <a:latin typeface="Arial" pitchFamily="34" charset="0"/>
              <a:cs typeface="Arial" pitchFamily="34" charset="0"/>
            </a:endParaRPr>
          </a:p>
        </p:txBody>
      </p:sp>
      <p:grpSp>
        <p:nvGrpSpPr>
          <p:cNvPr id="3" name="Group 2"/>
          <p:cNvGrpSpPr/>
          <p:nvPr/>
        </p:nvGrpSpPr>
        <p:grpSpPr>
          <a:xfrm>
            <a:off x="2805464" y="2348880"/>
            <a:ext cx="10629934" cy="4002088"/>
            <a:chOff x="2805464" y="2348880"/>
            <a:chExt cx="10629934" cy="4002088"/>
          </a:xfrm>
        </p:grpSpPr>
        <p:grpSp>
          <p:nvGrpSpPr>
            <p:cNvPr id="2" name="Group 3"/>
            <p:cNvGrpSpPr>
              <a:grpSpLocks/>
            </p:cNvGrpSpPr>
            <p:nvPr/>
          </p:nvGrpSpPr>
          <p:grpSpPr bwMode="auto">
            <a:xfrm>
              <a:off x="2805464" y="2348880"/>
              <a:ext cx="10629934" cy="4002088"/>
              <a:chOff x="-2712" y="1632"/>
              <a:chExt cx="6696" cy="2521"/>
            </a:xfrm>
          </p:grpSpPr>
          <p:sp>
            <p:nvSpPr>
              <p:cNvPr id="117817" name="Text Box 4"/>
              <p:cNvSpPr txBox="1">
                <a:spLocks noChangeArrowheads="1"/>
              </p:cNvSpPr>
              <p:nvPr/>
            </p:nvSpPr>
            <p:spPr bwMode="auto">
              <a:xfrm>
                <a:off x="-2712" y="3746"/>
                <a:ext cx="795" cy="407"/>
              </a:xfrm>
              <a:prstGeom prst="rect">
                <a:avLst/>
              </a:prstGeom>
              <a:noFill/>
              <a:ln w="9525">
                <a:noFill/>
                <a:miter lim="800000"/>
                <a:headEnd/>
                <a:tailEnd/>
              </a:ln>
            </p:spPr>
            <p:txBody>
              <a:bodyPr wrap="none">
                <a:spAutoFit/>
              </a:bodyPr>
              <a:lstStyle/>
              <a:p>
                <a:pPr algn="ctr" eaLnBrk="0" hangingPunct="0"/>
                <a:r>
                  <a:rPr lang="sv-SE" b="1" dirty="0" smtClean="0">
                    <a:solidFill>
                      <a:schemeClr val="accent1">
                        <a:lumMod val="75000"/>
                      </a:schemeClr>
                    </a:solidFill>
                    <a:latin typeface="Arial Unicode MS" pitchFamily="34" charset="-128"/>
                    <a:cs typeface="Arial" pitchFamily="34" charset="0"/>
                  </a:rPr>
                  <a:t>Learning </a:t>
                </a:r>
                <a:br>
                  <a:rPr lang="sv-SE" b="1" dirty="0" smtClean="0">
                    <a:solidFill>
                      <a:schemeClr val="accent1">
                        <a:lumMod val="75000"/>
                      </a:schemeClr>
                    </a:solidFill>
                    <a:latin typeface="Arial Unicode MS" pitchFamily="34" charset="-128"/>
                    <a:cs typeface="Arial" pitchFamily="34" charset="0"/>
                  </a:rPr>
                </a:br>
                <a:r>
                  <a:rPr lang="sv-SE" b="1" dirty="0" err="1" smtClean="0">
                    <a:solidFill>
                      <a:schemeClr val="accent1">
                        <a:lumMod val="75000"/>
                      </a:schemeClr>
                    </a:solidFill>
                    <a:latin typeface="Arial Unicode MS" pitchFamily="34" charset="-128"/>
                    <a:cs typeface="Arial" pitchFamily="34" charset="0"/>
                  </a:rPr>
                  <a:t>outcome</a:t>
                </a:r>
                <a:r>
                  <a:rPr lang="sv-SE" b="1" dirty="0" smtClean="0">
                    <a:solidFill>
                      <a:schemeClr val="accent1">
                        <a:lumMod val="75000"/>
                      </a:schemeClr>
                    </a:solidFill>
                    <a:latin typeface="Arial Unicode MS" pitchFamily="34" charset="-128"/>
                    <a:cs typeface="Arial" pitchFamily="34" charset="0"/>
                  </a:rPr>
                  <a:t> 1</a:t>
                </a:r>
                <a:endParaRPr lang="en-GB" b="1" dirty="0">
                  <a:solidFill>
                    <a:schemeClr val="accent1">
                      <a:lumMod val="75000"/>
                    </a:schemeClr>
                  </a:solidFill>
                  <a:latin typeface="Arial Unicode MS" pitchFamily="34" charset="-128"/>
                  <a:cs typeface="Arial" pitchFamily="34" charset="0"/>
                </a:endParaRPr>
              </a:p>
            </p:txBody>
          </p:sp>
          <p:grpSp>
            <p:nvGrpSpPr>
              <p:cNvPr id="117818" name="Group 5"/>
              <p:cNvGrpSpPr>
                <a:grpSpLocks/>
              </p:cNvGrpSpPr>
              <p:nvPr/>
            </p:nvGrpSpPr>
            <p:grpSpPr bwMode="auto">
              <a:xfrm>
                <a:off x="-2601" y="1632"/>
                <a:ext cx="6585" cy="2087"/>
                <a:chOff x="-2601" y="1632"/>
                <a:chExt cx="6585" cy="2087"/>
              </a:xfrm>
            </p:grpSpPr>
            <p:sp>
              <p:nvSpPr>
                <p:cNvPr id="117819" name="Freeform 6"/>
                <p:cNvSpPr>
                  <a:spLocks/>
                </p:cNvSpPr>
                <p:nvPr/>
              </p:nvSpPr>
              <p:spPr bwMode="auto">
                <a:xfrm>
                  <a:off x="-2597" y="1751"/>
                  <a:ext cx="2160" cy="1968"/>
                </a:xfrm>
                <a:custGeom>
                  <a:avLst/>
                  <a:gdLst>
                    <a:gd name="T0" fmla="*/ 496 w 2160"/>
                    <a:gd name="T1" fmla="*/ 0 h 2304"/>
                    <a:gd name="T2" fmla="*/ 2128 w 2160"/>
                    <a:gd name="T3" fmla="*/ 218 h 2304"/>
                    <a:gd name="T4" fmla="*/ 304 w 2160"/>
                    <a:gd name="T5" fmla="*/ 677 h 2304"/>
                    <a:gd name="T6" fmla="*/ 304 w 2160"/>
                    <a:gd name="T7" fmla="*/ 1048 h 2304"/>
                    <a:gd name="T8" fmla="*/ 0 60000 65536"/>
                    <a:gd name="T9" fmla="*/ 0 60000 65536"/>
                    <a:gd name="T10" fmla="*/ 0 60000 65536"/>
                    <a:gd name="T11" fmla="*/ 0 60000 65536"/>
                    <a:gd name="T12" fmla="*/ 0 w 2160"/>
                    <a:gd name="T13" fmla="*/ 0 h 2304"/>
                    <a:gd name="T14" fmla="*/ 2160 w 2160"/>
                    <a:gd name="T15" fmla="*/ 2304 h 2304"/>
                  </a:gdLst>
                  <a:ahLst/>
                  <a:cxnLst>
                    <a:cxn ang="T8">
                      <a:pos x="T0" y="T1"/>
                    </a:cxn>
                    <a:cxn ang="T9">
                      <a:pos x="T2" y="T3"/>
                    </a:cxn>
                    <a:cxn ang="T10">
                      <a:pos x="T4" y="T5"/>
                    </a:cxn>
                    <a:cxn ang="T11">
                      <a:pos x="T6" y="T7"/>
                    </a:cxn>
                  </a:cxnLst>
                  <a:rect l="T12" t="T13" r="T14" b="T15"/>
                  <a:pathLst>
                    <a:path w="2160" h="2304">
                      <a:moveTo>
                        <a:pt x="496" y="0"/>
                      </a:moveTo>
                      <a:cubicBezTo>
                        <a:pt x="1328" y="116"/>
                        <a:pt x="2160" y="232"/>
                        <a:pt x="2128" y="480"/>
                      </a:cubicBezTo>
                      <a:cubicBezTo>
                        <a:pt x="2096" y="728"/>
                        <a:pt x="608" y="1184"/>
                        <a:pt x="304" y="1488"/>
                      </a:cubicBezTo>
                      <a:cubicBezTo>
                        <a:pt x="0" y="1792"/>
                        <a:pt x="304" y="2160"/>
                        <a:pt x="304" y="2304"/>
                      </a:cubicBezTo>
                    </a:path>
                  </a:pathLst>
                </a:custGeom>
                <a:noFill/>
                <a:ln w="50800">
                  <a:solidFill>
                    <a:srgbClr val="FF9900"/>
                  </a:solidFill>
                  <a:round/>
                  <a:headEnd/>
                  <a:tailEnd/>
                </a:ln>
              </p:spPr>
              <p:txBody>
                <a:bodyPr/>
                <a:lstStyle/>
                <a:p>
                  <a:endParaRPr lang="en-US">
                    <a:solidFill>
                      <a:prstClr val="black"/>
                    </a:solidFill>
                    <a:latin typeface="Arial" pitchFamily="34" charset="0"/>
                    <a:cs typeface="Arial" pitchFamily="34" charset="0"/>
                  </a:endParaRPr>
                </a:p>
              </p:txBody>
            </p:sp>
            <p:sp>
              <p:nvSpPr>
                <p:cNvPr id="117820" name="AutoShape 7"/>
                <p:cNvSpPr>
                  <a:spLocks noChangeArrowheads="1"/>
                </p:cNvSpPr>
                <p:nvPr/>
              </p:nvSpPr>
              <p:spPr bwMode="auto">
                <a:xfrm>
                  <a:off x="-2313" y="1632"/>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21" name="AutoShape 8"/>
                <p:cNvSpPr>
                  <a:spLocks noChangeArrowheads="1"/>
                </p:cNvSpPr>
                <p:nvPr/>
              </p:nvSpPr>
              <p:spPr bwMode="auto">
                <a:xfrm>
                  <a:off x="3792" y="2064"/>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22" name="AutoShape 9"/>
                <p:cNvSpPr>
                  <a:spLocks noChangeArrowheads="1"/>
                </p:cNvSpPr>
                <p:nvPr/>
              </p:nvSpPr>
              <p:spPr bwMode="auto">
                <a:xfrm>
                  <a:off x="-2601" y="2976"/>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grpSp>
        </p:grpSp>
        <p:sp>
          <p:nvSpPr>
            <p:cNvPr id="87" name="AutoShape 9"/>
            <p:cNvSpPr>
              <a:spLocks noChangeArrowheads="1"/>
            </p:cNvSpPr>
            <p:nvPr/>
          </p:nvSpPr>
          <p:spPr bwMode="auto">
            <a:xfrm>
              <a:off x="6355431" y="3068960"/>
              <a:ext cx="304801" cy="3048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grpSp>
      <p:grpSp>
        <p:nvGrpSpPr>
          <p:cNvPr id="5" name="Group 4"/>
          <p:cNvGrpSpPr/>
          <p:nvPr/>
        </p:nvGrpSpPr>
        <p:grpSpPr>
          <a:xfrm>
            <a:off x="2721743" y="2420888"/>
            <a:ext cx="5689600" cy="3959225"/>
            <a:chOff x="2699792" y="2420888"/>
            <a:chExt cx="5689600" cy="3959225"/>
          </a:xfrm>
        </p:grpSpPr>
        <p:grpSp>
          <p:nvGrpSpPr>
            <p:cNvPr id="4" name="Group 10"/>
            <p:cNvGrpSpPr>
              <a:grpSpLocks/>
            </p:cNvGrpSpPr>
            <p:nvPr/>
          </p:nvGrpSpPr>
          <p:grpSpPr bwMode="auto">
            <a:xfrm>
              <a:off x="2699792" y="2420888"/>
              <a:ext cx="5689600" cy="3959225"/>
              <a:chOff x="1600" y="1632"/>
              <a:chExt cx="3584" cy="2494"/>
            </a:xfrm>
          </p:grpSpPr>
          <p:sp>
            <p:nvSpPr>
              <p:cNvPr id="117811" name="Text Box 11"/>
              <p:cNvSpPr txBox="1">
                <a:spLocks noChangeArrowheads="1"/>
              </p:cNvSpPr>
              <p:nvPr/>
            </p:nvSpPr>
            <p:spPr bwMode="auto">
              <a:xfrm>
                <a:off x="2619" y="3719"/>
                <a:ext cx="795" cy="407"/>
              </a:xfrm>
              <a:prstGeom prst="rect">
                <a:avLst/>
              </a:prstGeom>
              <a:noFill/>
              <a:ln w="9525">
                <a:noFill/>
                <a:miter lim="800000"/>
                <a:headEnd/>
                <a:tailEnd/>
              </a:ln>
            </p:spPr>
            <p:txBody>
              <a:bodyPr wrap="none">
                <a:spAutoFit/>
              </a:bodyPr>
              <a:lstStyle/>
              <a:p>
                <a:pPr eaLnBrk="0" hangingPunct="0"/>
                <a:r>
                  <a:rPr lang="sv-SE" b="1" dirty="0">
                    <a:solidFill>
                      <a:srgbClr val="000099"/>
                    </a:solidFill>
                    <a:latin typeface="Arial Unicode MS" pitchFamily="34" charset="-128"/>
                    <a:cs typeface="Arial" pitchFamily="34" charset="0"/>
                  </a:rPr>
                  <a:t>Learning </a:t>
                </a:r>
                <a:br>
                  <a:rPr lang="sv-SE" b="1" dirty="0">
                    <a:solidFill>
                      <a:srgbClr val="000099"/>
                    </a:solidFill>
                    <a:latin typeface="Arial Unicode MS" pitchFamily="34" charset="-128"/>
                    <a:cs typeface="Arial" pitchFamily="34" charset="0"/>
                  </a:rPr>
                </a:br>
                <a:r>
                  <a:rPr lang="sv-SE" b="1" dirty="0" err="1" smtClean="0">
                    <a:solidFill>
                      <a:srgbClr val="000099"/>
                    </a:solidFill>
                    <a:latin typeface="Arial Unicode MS" pitchFamily="34" charset="-128"/>
                    <a:cs typeface="Arial" pitchFamily="34" charset="0"/>
                  </a:rPr>
                  <a:t>outcome</a:t>
                </a:r>
                <a:r>
                  <a:rPr lang="sv-SE" b="1" dirty="0" smtClean="0">
                    <a:solidFill>
                      <a:srgbClr val="000099"/>
                    </a:solidFill>
                    <a:latin typeface="Arial Unicode MS" pitchFamily="34" charset="-128"/>
                    <a:cs typeface="Arial" pitchFamily="34" charset="0"/>
                  </a:rPr>
                  <a:t> 2</a:t>
                </a:r>
                <a:endParaRPr lang="sv-SE" b="1" dirty="0">
                  <a:solidFill>
                    <a:srgbClr val="000099"/>
                  </a:solidFill>
                  <a:latin typeface="Arial Unicode MS" pitchFamily="34" charset="-128"/>
                  <a:cs typeface="Arial" pitchFamily="34" charset="0"/>
                </a:endParaRPr>
              </a:p>
            </p:txBody>
          </p:sp>
          <p:grpSp>
            <p:nvGrpSpPr>
              <p:cNvPr id="117812" name="Group 12"/>
              <p:cNvGrpSpPr>
                <a:grpSpLocks/>
              </p:cNvGrpSpPr>
              <p:nvPr/>
            </p:nvGrpSpPr>
            <p:grpSpPr bwMode="auto">
              <a:xfrm>
                <a:off x="1600" y="1632"/>
                <a:ext cx="3584" cy="2016"/>
                <a:chOff x="1600" y="1632"/>
                <a:chExt cx="3584" cy="2016"/>
              </a:xfrm>
            </p:grpSpPr>
            <p:sp>
              <p:nvSpPr>
                <p:cNvPr id="117813" name="Freeform 13"/>
                <p:cNvSpPr>
                  <a:spLocks/>
                </p:cNvSpPr>
                <p:nvPr/>
              </p:nvSpPr>
              <p:spPr bwMode="auto">
                <a:xfrm>
                  <a:off x="1600" y="1728"/>
                  <a:ext cx="3576" cy="1920"/>
                </a:xfrm>
                <a:custGeom>
                  <a:avLst/>
                  <a:gdLst>
                    <a:gd name="T0" fmla="*/ 1472 w 3576"/>
                    <a:gd name="T1" fmla="*/ 0 h 1920"/>
                    <a:gd name="T2" fmla="*/ 320 w 3576"/>
                    <a:gd name="T3" fmla="*/ 432 h 1920"/>
                    <a:gd name="T4" fmla="*/ 3392 w 3576"/>
                    <a:gd name="T5" fmla="*/ 1296 h 1920"/>
                    <a:gd name="T6" fmla="*/ 1424 w 3576"/>
                    <a:gd name="T7" fmla="*/ 1728 h 1920"/>
                    <a:gd name="T8" fmla="*/ 1232 w 3576"/>
                    <a:gd name="T9" fmla="*/ 1920 h 1920"/>
                    <a:gd name="T10" fmla="*/ 0 60000 65536"/>
                    <a:gd name="T11" fmla="*/ 0 60000 65536"/>
                    <a:gd name="T12" fmla="*/ 0 60000 65536"/>
                    <a:gd name="T13" fmla="*/ 0 60000 65536"/>
                    <a:gd name="T14" fmla="*/ 0 60000 65536"/>
                    <a:gd name="T15" fmla="*/ 0 w 3576"/>
                    <a:gd name="T16" fmla="*/ 0 h 1920"/>
                    <a:gd name="T17" fmla="*/ 3576 w 3576"/>
                    <a:gd name="T18" fmla="*/ 1920 h 1920"/>
                  </a:gdLst>
                  <a:ahLst/>
                  <a:cxnLst>
                    <a:cxn ang="T10">
                      <a:pos x="T0" y="T1"/>
                    </a:cxn>
                    <a:cxn ang="T11">
                      <a:pos x="T2" y="T3"/>
                    </a:cxn>
                    <a:cxn ang="T12">
                      <a:pos x="T4" y="T5"/>
                    </a:cxn>
                    <a:cxn ang="T13">
                      <a:pos x="T6" y="T7"/>
                    </a:cxn>
                    <a:cxn ang="T14">
                      <a:pos x="T8" y="T9"/>
                    </a:cxn>
                  </a:cxnLst>
                  <a:rect l="T15" t="T16" r="T17" b="T18"/>
                  <a:pathLst>
                    <a:path w="3576" h="1920">
                      <a:moveTo>
                        <a:pt x="1472" y="0"/>
                      </a:moveTo>
                      <a:cubicBezTo>
                        <a:pt x="736" y="108"/>
                        <a:pt x="0" y="216"/>
                        <a:pt x="320" y="432"/>
                      </a:cubicBezTo>
                      <a:cubicBezTo>
                        <a:pt x="640" y="648"/>
                        <a:pt x="3208" y="1080"/>
                        <a:pt x="3392" y="1296"/>
                      </a:cubicBezTo>
                      <a:cubicBezTo>
                        <a:pt x="3576" y="1512"/>
                        <a:pt x="1784" y="1624"/>
                        <a:pt x="1424" y="1728"/>
                      </a:cubicBezTo>
                      <a:cubicBezTo>
                        <a:pt x="1064" y="1832"/>
                        <a:pt x="1264" y="1888"/>
                        <a:pt x="1232" y="1920"/>
                      </a:cubicBezTo>
                    </a:path>
                  </a:pathLst>
                </a:custGeom>
                <a:noFill/>
                <a:ln w="50800">
                  <a:solidFill>
                    <a:srgbClr val="333399"/>
                  </a:solidFill>
                  <a:round/>
                  <a:headEnd/>
                  <a:tailEnd/>
                </a:ln>
              </p:spPr>
              <p:txBody>
                <a:bodyPr/>
                <a:lstStyle/>
                <a:p>
                  <a:endParaRPr lang="en-US">
                    <a:solidFill>
                      <a:prstClr val="black"/>
                    </a:solidFill>
                    <a:latin typeface="Arial" pitchFamily="34" charset="0"/>
                    <a:cs typeface="Arial" pitchFamily="34" charset="0"/>
                  </a:endParaRPr>
                </a:p>
              </p:txBody>
            </p:sp>
            <p:sp>
              <p:nvSpPr>
                <p:cNvPr id="117814" name="AutoShape 14"/>
                <p:cNvSpPr>
                  <a:spLocks noChangeArrowheads="1"/>
                </p:cNvSpPr>
                <p:nvPr/>
              </p:nvSpPr>
              <p:spPr bwMode="auto">
                <a:xfrm>
                  <a:off x="3024" y="1632"/>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33399"/>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15" name="AutoShape 15"/>
                <p:cNvSpPr>
                  <a:spLocks noChangeArrowheads="1"/>
                </p:cNvSpPr>
                <p:nvPr/>
              </p:nvSpPr>
              <p:spPr bwMode="auto">
                <a:xfrm>
                  <a:off x="1680" y="2016"/>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33399"/>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117816" name="AutoShape 16"/>
                <p:cNvSpPr>
                  <a:spLocks noChangeArrowheads="1"/>
                </p:cNvSpPr>
                <p:nvPr/>
              </p:nvSpPr>
              <p:spPr bwMode="auto">
                <a:xfrm>
                  <a:off x="4992" y="2976"/>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33399"/>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grpSp>
        </p:grpSp>
        <p:sp>
          <p:nvSpPr>
            <p:cNvPr id="88" name="AutoShape 16"/>
            <p:cNvSpPr>
              <a:spLocks noChangeArrowheads="1"/>
            </p:cNvSpPr>
            <p:nvPr/>
          </p:nvSpPr>
          <p:spPr bwMode="auto">
            <a:xfrm>
              <a:off x="4572000" y="5157192"/>
              <a:ext cx="304800" cy="3048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33399"/>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sp>
          <p:nvSpPr>
            <p:cNvPr id="89" name="AutoShape 16"/>
            <p:cNvSpPr>
              <a:spLocks noChangeArrowheads="1"/>
            </p:cNvSpPr>
            <p:nvPr/>
          </p:nvSpPr>
          <p:spPr bwMode="auto">
            <a:xfrm>
              <a:off x="6156176" y="3772272"/>
              <a:ext cx="304800" cy="3048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333399"/>
            </a:solidFill>
            <a:ln w="0">
              <a:noFill/>
              <a:round/>
              <a:headEnd/>
              <a:tailEnd/>
            </a:ln>
          </p:spPr>
          <p:txBody>
            <a:bodyPr wrap="none" anchor="ctr"/>
            <a:lstStyle/>
            <a:p>
              <a:endParaRPr lang="en-US">
                <a:solidFill>
                  <a:prstClr val="black"/>
                </a:solidFill>
                <a:latin typeface="Arial" pitchFamily="34" charset="0"/>
                <a:cs typeface="Arial" pitchFamily="34" charset="0"/>
              </a:endParaRPr>
            </a:p>
          </p:txBody>
        </p:sp>
      </p:grpSp>
      <p:sp>
        <p:nvSpPr>
          <p:cNvPr id="93" name="Text Box 44"/>
          <p:cNvSpPr txBox="1">
            <a:spLocks noChangeArrowheads="1"/>
          </p:cNvSpPr>
          <p:nvPr/>
        </p:nvSpPr>
        <p:spPr bwMode="auto">
          <a:xfrm>
            <a:off x="1137567" y="5805264"/>
            <a:ext cx="800219" cy="461665"/>
          </a:xfrm>
          <a:prstGeom prst="rect">
            <a:avLst/>
          </a:prstGeom>
          <a:noFill/>
          <a:ln w="9525">
            <a:noFill/>
            <a:miter lim="800000"/>
            <a:headEnd/>
            <a:tailEnd/>
          </a:ln>
        </p:spPr>
        <p:txBody>
          <a:bodyPr wrap="none">
            <a:spAutoFit/>
          </a:bodyPr>
          <a:lstStyle/>
          <a:p>
            <a:pPr eaLnBrk="0" hangingPunct="0"/>
            <a:r>
              <a:rPr lang="sv-SE" sz="2400" dirty="0" smtClean="0">
                <a:solidFill>
                  <a:srgbClr val="000000"/>
                </a:solidFill>
                <a:latin typeface="Arial" pitchFamily="34" charset="0"/>
                <a:cs typeface="Arial" pitchFamily="34" charset="0"/>
              </a:rPr>
              <a:t>(</a:t>
            </a:r>
            <a:r>
              <a:rPr lang="sv-SE" sz="2400" dirty="0" err="1" smtClean="0">
                <a:solidFill>
                  <a:srgbClr val="000000"/>
                </a:solidFill>
                <a:latin typeface="Arial" pitchFamily="34" charset="0"/>
                <a:cs typeface="Arial" pitchFamily="34" charset="0"/>
              </a:rPr>
              <a:t>etc</a:t>
            </a:r>
            <a:r>
              <a:rPr lang="sv-SE" sz="2400" dirty="0" smtClean="0">
                <a:solidFill>
                  <a:srgbClr val="000000"/>
                </a:solidFill>
                <a:latin typeface="Arial" pitchFamily="34" charset="0"/>
                <a:cs typeface="Arial" pitchFamily="34" charset="0"/>
              </a:rPr>
              <a:t>)</a:t>
            </a:r>
            <a:endParaRPr lang="en-GB" sz="24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310802176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5" name="Picture 6" descr="covergirl"/>
          <p:cNvPicPr>
            <a:picLocks noChangeAspect="1" noChangeArrowheads="1"/>
          </p:cNvPicPr>
          <p:nvPr/>
        </p:nvPicPr>
        <p:blipFill>
          <a:blip r:embed="rId2" cstate="screen"/>
          <a:srcRect/>
          <a:stretch>
            <a:fillRect/>
          </a:stretch>
        </p:blipFill>
        <p:spPr bwMode="auto">
          <a:xfrm>
            <a:off x="5724128" y="765175"/>
            <a:ext cx="3106738" cy="4103688"/>
          </a:xfrm>
          <a:prstGeom prst="rect">
            <a:avLst/>
          </a:prstGeom>
          <a:noFill/>
          <a:ln w="9525">
            <a:noFill/>
            <a:miter lim="800000"/>
            <a:headEnd/>
            <a:tailEnd/>
          </a:ln>
        </p:spPr>
      </p:pic>
      <p:sp>
        <p:nvSpPr>
          <p:cNvPr id="77826" name="Title 1"/>
          <p:cNvSpPr>
            <a:spLocks noGrp="1"/>
          </p:cNvSpPr>
          <p:nvPr>
            <p:ph type="title"/>
          </p:nvPr>
        </p:nvSpPr>
        <p:spPr>
          <a:xfrm>
            <a:off x="457200" y="-26988"/>
            <a:ext cx="7467600" cy="1143001"/>
          </a:xfrm>
        </p:spPr>
        <p:txBody>
          <a:bodyPr/>
          <a:lstStyle/>
          <a:p>
            <a:pPr eaLnBrk="1" hangingPunct="1">
              <a:spcBef>
                <a:spcPct val="20000"/>
              </a:spcBef>
              <a:buClr>
                <a:srgbClr val="C00000"/>
              </a:buClr>
            </a:pPr>
            <a:r>
              <a:rPr lang="sv-SE" dirty="0" smtClean="0">
                <a:solidFill>
                  <a:schemeClr val="tx1">
                    <a:lumMod val="75000"/>
                    <a:lumOff val="25000"/>
                  </a:schemeClr>
                </a:solidFill>
                <a:cs typeface="+mj-cs"/>
              </a:rPr>
              <a:t>Who is Kristina Edström? </a:t>
            </a:r>
          </a:p>
        </p:txBody>
      </p:sp>
      <p:sp>
        <p:nvSpPr>
          <p:cNvPr id="77827" name="Content Placeholder 2"/>
          <p:cNvSpPr>
            <a:spLocks noGrp="1"/>
          </p:cNvSpPr>
          <p:nvPr>
            <p:ph sz="quarter" idx="1"/>
          </p:nvPr>
        </p:nvSpPr>
        <p:spPr>
          <a:xfrm>
            <a:off x="323850" y="1104900"/>
            <a:ext cx="5554663" cy="5276850"/>
          </a:xfrm>
        </p:spPr>
        <p:txBody>
          <a:bodyPr/>
          <a:lstStyle/>
          <a:p>
            <a:pPr eaLnBrk="1" hangingPunct="1">
              <a:buClr>
                <a:srgbClr val="C00000"/>
              </a:buClr>
            </a:pPr>
            <a:r>
              <a:rPr lang="en-US" sz="2000" b="1" dirty="0" smtClean="0">
                <a:solidFill>
                  <a:srgbClr val="C00000"/>
                </a:solidFill>
                <a:cs typeface="Arial" charset="0"/>
              </a:rPr>
              <a:t>Educational developer</a:t>
            </a:r>
          </a:p>
          <a:p>
            <a:pPr lvl="1" eaLnBrk="1" hangingPunct="1"/>
            <a:r>
              <a:rPr lang="en-US" sz="1600" dirty="0" smtClean="0">
                <a:cs typeface="Arial" charset="0"/>
              </a:rPr>
              <a:t>M. Sc. in Engineering (Chalmers)</a:t>
            </a:r>
            <a:endParaRPr lang="en-US" sz="1800" b="1" dirty="0" smtClean="0">
              <a:solidFill>
                <a:srgbClr val="862110"/>
              </a:solidFill>
              <a:cs typeface="Arial" charset="0"/>
            </a:endParaRPr>
          </a:p>
          <a:p>
            <a:pPr lvl="1" eaLnBrk="1" hangingPunct="1"/>
            <a:r>
              <a:rPr lang="en-US" sz="1600" dirty="0" smtClean="0">
                <a:cs typeface="Arial" charset="0"/>
              </a:rPr>
              <a:t>Lecturer in </a:t>
            </a:r>
            <a:r>
              <a:rPr lang="en-US" sz="1600" i="1" dirty="0" smtClean="0">
                <a:cs typeface="Arial" charset="0"/>
              </a:rPr>
              <a:t>Engineering Education Development</a:t>
            </a:r>
          </a:p>
          <a:p>
            <a:pPr lvl="1" eaLnBrk="1" hangingPunct="1">
              <a:buFontTx/>
              <a:buNone/>
            </a:pPr>
            <a:endParaRPr lang="en-US" sz="800" dirty="0" smtClean="0">
              <a:cs typeface="Arial" charset="0"/>
            </a:endParaRPr>
          </a:p>
          <a:p>
            <a:pPr eaLnBrk="1" hangingPunct="1">
              <a:buClr>
                <a:srgbClr val="C00000"/>
              </a:buClr>
            </a:pPr>
            <a:r>
              <a:rPr lang="en-US" sz="2000" b="1" dirty="0" smtClean="0">
                <a:solidFill>
                  <a:srgbClr val="C00000"/>
                </a:solidFill>
                <a:cs typeface="Arial" charset="0"/>
              </a:rPr>
              <a:t>Strategic educational development at KTH, </a:t>
            </a:r>
            <a:br>
              <a:rPr lang="en-US" sz="2000" b="1" dirty="0" smtClean="0">
                <a:solidFill>
                  <a:srgbClr val="C00000"/>
                </a:solidFill>
                <a:cs typeface="Arial" charset="0"/>
              </a:rPr>
            </a:br>
            <a:r>
              <a:rPr lang="en-US" sz="2000" b="1" dirty="0" smtClean="0">
                <a:solidFill>
                  <a:srgbClr val="C00000"/>
                </a:solidFill>
                <a:cs typeface="Arial" charset="0"/>
              </a:rPr>
              <a:t>in Sweden and internationally</a:t>
            </a:r>
          </a:p>
          <a:p>
            <a:pPr lvl="1" eaLnBrk="1" hangingPunct="1"/>
            <a:r>
              <a:rPr lang="en-US" sz="1600" dirty="0" smtClean="0">
                <a:cs typeface="Arial" charset="0"/>
              </a:rPr>
              <a:t>CDIO Initiative for reform of engineering education since 2001</a:t>
            </a:r>
          </a:p>
          <a:p>
            <a:pPr lvl="1" eaLnBrk="1" hangingPunct="1"/>
            <a:r>
              <a:rPr lang="en-US" sz="1600" dirty="0" smtClean="0">
                <a:cs typeface="Arial" charset="0"/>
              </a:rPr>
              <a:t>SEFI Administrative Council since 2010</a:t>
            </a:r>
          </a:p>
          <a:p>
            <a:pPr lvl="1" eaLnBrk="1" hangingPunct="1">
              <a:buFontTx/>
              <a:buNone/>
            </a:pPr>
            <a:endParaRPr lang="en-US" sz="800" dirty="0" smtClean="0">
              <a:cs typeface="Arial" charset="0"/>
            </a:endParaRPr>
          </a:p>
          <a:p>
            <a:pPr eaLnBrk="1" hangingPunct="1">
              <a:buClr>
                <a:srgbClr val="C00000"/>
              </a:buClr>
            </a:pPr>
            <a:r>
              <a:rPr lang="en-US" sz="2000" b="1" dirty="0" smtClean="0">
                <a:solidFill>
                  <a:srgbClr val="C00000"/>
                </a:solidFill>
                <a:cs typeface="Arial" charset="0"/>
              </a:rPr>
              <a:t>Faculty development at KTH</a:t>
            </a:r>
          </a:p>
          <a:p>
            <a:pPr lvl="1" eaLnBrk="1" hangingPunct="1"/>
            <a:r>
              <a:rPr lang="en-US" sz="1600" dirty="0" smtClean="0">
                <a:cs typeface="Arial" charset="0"/>
              </a:rPr>
              <a:t>At KTH, 579 faculty have taken the course</a:t>
            </a:r>
            <a:br>
              <a:rPr lang="en-US" sz="1600" dirty="0" smtClean="0">
                <a:cs typeface="Arial" charset="0"/>
              </a:rPr>
            </a:br>
            <a:r>
              <a:rPr lang="en-US" sz="1600" i="1" dirty="0" smtClean="0">
                <a:cs typeface="Arial" charset="0"/>
              </a:rPr>
              <a:t>Teaching and Learning in Higher Education</a:t>
            </a:r>
            <a:r>
              <a:rPr lang="en-US" sz="1600" dirty="0" smtClean="0">
                <a:cs typeface="Arial" charset="0"/>
              </a:rPr>
              <a:t>, </a:t>
            </a:r>
            <a:br>
              <a:rPr lang="en-US" sz="1600" dirty="0" smtClean="0">
                <a:cs typeface="Arial" charset="0"/>
              </a:rPr>
            </a:br>
            <a:r>
              <a:rPr lang="en-US" sz="1600" dirty="0" smtClean="0">
                <a:cs typeface="Arial" charset="0"/>
              </a:rPr>
              <a:t>7.5 ECTS credits</a:t>
            </a:r>
            <a:endParaRPr lang="sv-SE" sz="1600" dirty="0" smtClean="0">
              <a:cs typeface="Arial" charset="0"/>
            </a:endParaRPr>
          </a:p>
          <a:p>
            <a:pPr eaLnBrk="1" hangingPunct="1"/>
            <a:endParaRPr lang="sv-SE" sz="1600" dirty="0" smtClean="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Oval 2"/>
          <p:cNvSpPr>
            <a:spLocks noChangeArrowheads="1"/>
          </p:cNvSpPr>
          <p:nvPr/>
        </p:nvSpPr>
        <p:spPr bwMode="auto">
          <a:xfrm>
            <a:off x="3476625" y="762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221187" name="Oval 3"/>
          <p:cNvSpPr>
            <a:spLocks noChangeArrowheads="1"/>
          </p:cNvSpPr>
          <p:nvPr/>
        </p:nvSpPr>
        <p:spPr bwMode="auto">
          <a:xfrm>
            <a:off x="25622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221188" name="Oval 4"/>
          <p:cNvSpPr>
            <a:spLocks noChangeArrowheads="1"/>
          </p:cNvSpPr>
          <p:nvPr/>
        </p:nvSpPr>
        <p:spPr bwMode="auto">
          <a:xfrm>
            <a:off x="46196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65541" name="Text Box 5"/>
          <p:cNvSpPr txBox="1">
            <a:spLocks noChangeArrowheads="1"/>
          </p:cNvSpPr>
          <p:nvPr/>
        </p:nvSpPr>
        <p:spPr bwMode="auto">
          <a:xfrm>
            <a:off x="3095625" y="546318"/>
            <a:ext cx="3352800" cy="1815882"/>
          </a:xfrm>
          <a:prstGeom prst="rect">
            <a:avLst/>
          </a:prstGeom>
          <a:noFill/>
          <a:ln w="9525">
            <a:noFill/>
            <a:miter lim="800000"/>
            <a:headEnd/>
            <a:tailEnd/>
          </a:ln>
        </p:spPr>
        <p:txBody>
          <a:bodyPr>
            <a:spAutoFit/>
          </a:bodyPr>
          <a:lstStyle/>
          <a:p>
            <a:pPr algn="ctr" eaLnBrk="0" hangingPunct="0">
              <a:spcBef>
                <a:spcPct val="50000"/>
              </a:spcBef>
            </a:pPr>
            <a:r>
              <a:rPr lang="sv-SE" sz="2800" dirty="0" smtClean="0">
                <a:solidFill>
                  <a:srgbClr val="000000"/>
                </a:solidFill>
                <a:latin typeface="Arial Unicode MS" pitchFamily="34" charset="-128"/>
              </a:rPr>
              <a:t>Formulating </a:t>
            </a:r>
            <a:r>
              <a:rPr lang="sv-SE" sz="2800" dirty="0" err="1" smtClean="0">
                <a:solidFill>
                  <a:srgbClr val="000000"/>
                </a:solidFill>
                <a:latin typeface="Arial Unicode MS" pitchFamily="34" charset="-128"/>
              </a:rPr>
              <a:t>intended</a:t>
            </a:r>
            <a:r>
              <a:rPr lang="sv-SE" sz="2800" dirty="0" smtClean="0">
                <a:solidFill>
                  <a:srgbClr val="000000"/>
                </a:solidFill>
                <a:latin typeface="Arial Unicode MS" pitchFamily="34" charset="-128"/>
              </a:rPr>
              <a:t> </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learning</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outcomes</a:t>
            </a:r>
            <a:endParaRPr lang="sv-SE" sz="1600" dirty="0">
              <a:solidFill>
                <a:srgbClr val="000000"/>
              </a:solidFill>
              <a:latin typeface="Arial Unicode MS" pitchFamily="34" charset="-128"/>
            </a:endParaRPr>
          </a:p>
        </p:txBody>
      </p:sp>
      <p:sp>
        <p:nvSpPr>
          <p:cNvPr id="221190" name="Rectangle 6"/>
          <p:cNvSpPr>
            <a:spLocks noChangeArrowheads="1"/>
          </p:cNvSpPr>
          <p:nvPr/>
        </p:nvSpPr>
        <p:spPr bwMode="auto">
          <a:xfrm>
            <a:off x="2261443" y="3729732"/>
            <a:ext cx="28956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activities</a:t>
            </a:r>
            <a:endParaRPr lang="sv-SE" sz="7200" dirty="0">
              <a:solidFill>
                <a:srgbClr val="000000"/>
              </a:solidFill>
              <a:latin typeface="Arial Unicode MS" pitchFamily="34" charset="-128"/>
            </a:endParaRPr>
          </a:p>
        </p:txBody>
      </p:sp>
      <p:sp>
        <p:nvSpPr>
          <p:cNvPr id="221191" name="Rectangle 7"/>
          <p:cNvSpPr>
            <a:spLocks noChangeArrowheads="1"/>
          </p:cNvSpPr>
          <p:nvPr/>
        </p:nvSpPr>
        <p:spPr bwMode="auto">
          <a:xfrm>
            <a:off x="4074368" y="3717032"/>
            <a:ext cx="38100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assessment</a:t>
            </a:r>
            <a:endParaRPr lang="sv-SE" sz="7200" dirty="0">
              <a:solidFill>
                <a:srgbClr val="000000"/>
              </a:solidFill>
              <a:latin typeface="Arial Unicode MS" pitchFamily="34" charset="-128"/>
            </a:endParaRPr>
          </a:p>
        </p:txBody>
      </p:sp>
      <p:sp>
        <p:nvSpPr>
          <p:cNvPr id="221192" name="Line 8"/>
          <p:cNvSpPr>
            <a:spLocks noChangeShapeType="1"/>
          </p:cNvSpPr>
          <p:nvPr/>
        </p:nvSpPr>
        <p:spPr bwMode="auto">
          <a:xfrm flipH="1">
            <a:off x="35528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221193" name="Line 9"/>
          <p:cNvSpPr>
            <a:spLocks noChangeShapeType="1"/>
          </p:cNvSpPr>
          <p:nvPr/>
        </p:nvSpPr>
        <p:spPr bwMode="auto">
          <a:xfrm>
            <a:off x="56864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221194" name="Text Box 10"/>
          <p:cNvSpPr txBox="1">
            <a:spLocks noChangeArrowheads="1"/>
          </p:cNvSpPr>
          <p:nvPr/>
        </p:nvSpPr>
        <p:spPr bwMode="auto">
          <a:xfrm>
            <a:off x="899542" y="5548982"/>
            <a:ext cx="3600450" cy="1016000"/>
          </a:xfrm>
          <a:prstGeom prst="rect">
            <a:avLst/>
          </a:prstGeom>
          <a:noFill/>
          <a:ln w="9525">
            <a:noFill/>
            <a:miter lim="800000"/>
            <a:headEnd/>
            <a:tailEnd/>
          </a:ln>
        </p:spPr>
        <p:txBody>
          <a:bodyPr>
            <a:spAutoFit/>
          </a:bodyPr>
          <a:lstStyle/>
          <a:p>
            <a:pPr eaLnBrk="0" hangingPunct="0"/>
            <a:r>
              <a:rPr lang="en-US" sz="2000" dirty="0">
                <a:solidFill>
                  <a:srgbClr val="000000"/>
                </a:solidFill>
                <a:latin typeface="Arial" charset="0"/>
              </a:rPr>
              <a:t>What work is appropriate for the </a:t>
            </a:r>
            <a:r>
              <a:rPr lang="en-US" sz="2000" u="sng" dirty="0">
                <a:solidFill>
                  <a:srgbClr val="000000"/>
                </a:solidFill>
                <a:latin typeface="Arial" charset="0"/>
              </a:rPr>
              <a:t>students</a:t>
            </a:r>
            <a:r>
              <a:rPr lang="en-US" sz="2000" dirty="0">
                <a:solidFill>
                  <a:srgbClr val="000000"/>
                </a:solidFill>
                <a:latin typeface="Arial" charset="0"/>
              </a:rPr>
              <a:t> to do, to reach the learning outcomes?</a:t>
            </a:r>
            <a:endParaRPr lang="en-US" sz="1100" dirty="0">
              <a:solidFill>
                <a:srgbClr val="000000"/>
              </a:solidFill>
              <a:latin typeface="Arial" charset="0"/>
            </a:endParaRPr>
          </a:p>
        </p:txBody>
      </p:sp>
      <p:sp>
        <p:nvSpPr>
          <p:cNvPr id="221195" name="Text Box 11"/>
          <p:cNvSpPr txBox="1">
            <a:spLocks noChangeArrowheads="1"/>
          </p:cNvSpPr>
          <p:nvPr/>
        </p:nvSpPr>
        <p:spPr bwMode="auto">
          <a:xfrm>
            <a:off x="5329238" y="5517232"/>
            <a:ext cx="3563937" cy="1016000"/>
          </a:xfrm>
          <a:prstGeom prst="rect">
            <a:avLst/>
          </a:prstGeom>
          <a:noFill/>
          <a:ln w="9525">
            <a:noFill/>
            <a:miter lim="800000"/>
            <a:headEnd/>
            <a:tailEnd/>
          </a:ln>
        </p:spPr>
        <p:txBody>
          <a:bodyPr>
            <a:spAutoFit/>
          </a:bodyPr>
          <a:lstStyle/>
          <a:p>
            <a:pPr eaLnBrk="0" hangingPunct="0">
              <a:spcBef>
                <a:spcPct val="50000"/>
              </a:spcBef>
            </a:pPr>
            <a:r>
              <a:rPr lang="en-AU" sz="2000">
                <a:solidFill>
                  <a:srgbClr val="000000"/>
                </a:solidFill>
                <a:latin typeface="Arial" charset="0"/>
              </a:rPr>
              <a:t>What should the </a:t>
            </a:r>
            <a:r>
              <a:rPr lang="en-AU" sz="2000" u="sng">
                <a:solidFill>
                  <a:srgbClr val="000000"/>
                </a:solidFill>
                <a:latin typeface="Arial" charset="0"/>
              </a:rPr>
              <a:t>students</a:t>
            </a:r>
            <a:r>
              <a:rPr lang="en-AU" sz="2000">
                <a:solidFill>
                  <a:srgbClr val="000000"/>
                </a:solidFill>
                <a:latin typeface="Arial" charset="0"/>
              </a:rPr>
              <a:t> do to demonstrate that they fulfil the learning outcomes?</a:t>
            </a:r>
            <a:endParaRPr lang="en-US" sz="1100">
              <a:solidFill>
                <a:srgbClr val="000000"/>
              </a:solidFill>
              <a:latin typeface="Arial" charset="0"/>
            </a:endParaRPr>
          </a:p>
        </p:txBody>
      </p:sp>
      <p:sp>
        <p:nvSpPr>
          <p:cNvPr id="221196" name="Text Box 12"/>
          <p:cNvSpPr txBox="1">
            <a:spLocks noChangeArrowheads="1"/>
          </p:cNvSpPr>
          <p:nvPr/>
        </p:nvSpPr>
        <p:spPr bwMode="auto">
          <a:xfrm>
            <a:off x="6084888" y="188913"/>
            <a:ext cx="3240087" cy="1016000"/>
          </a:xfrm>
          <a:prstGeom prst="rect">
            <a:avLst/>
          </a:prstGeom>
          <a:noFill/>
          <a:ln w="9525">
            <a:noFill/>
            <a:miter lim="800000"/>
            <a:headEnd/>
            <a:tailEnd/>
          </a:ln>
        </p:spPr>
        <p:txBody>
          <a:bodyPr>
            <a:spAutoFit/>
          </a:bodyPr>
          <a:lstStyle/>
          <a:p>
            <a:pPr eaLnBrk="0" hangingPunct="0">
              <a:spcBef>
                <a:spcPct val="50000"/>
              </a:spcBef>
            </a:pPr>
            <a:r>
              <a:rPr lang="sv-SE" sz="2000">
                <a:solidFill>
                  <a:srgbClr val="000000"/>
                </a:solidFill>
                <a:latin typeface="Arial" charset="0"/>
              </a:rPr>
              <a:t>What should the </a:t>
            </a:r>
            <a:r>
              <a:rPr lang="sv-SE" sz="2000" u="sng">
                <a:solidFill>
                  <a:srgbClr val="000000"/>
                </a:solidFill>
                <a:latin typeface="Arial" charset="0"/>
              </a:rPr>
              <a:t>students</a:t>
            </a:r>
            <a:r>
              <a:rPr lang="sv-SE" sz="2000">
                <a:solidFill>
                  <a:srgbClr val="000000"/>
                </a:solidFill>
                <a:latin typeface="Arial" charset="0"/>
              </a:rPr>
              <a:t> be able to do as a result </a:t>
            </a:r>
            <a:br>
              <a:rPr lang="sv-SE" sz="2000">
                <a:solidFill>
                  <a:srgbClr val="000000"/>
                </a:solidFill>
                <a:latin typeface="Arial" charset="0"/>
              </a:rPr>
            </a:br>
            <a:r>
              <a:rPr lang="sv-SE" sz="2000">
                <a:solidFill>
                  <a:srgbClr val="000000"/>
                </a:solidFill>
                <a:latin typeface="Arial" charset="0"/>
              </a:rPr>
              <a:t>of the course?</a:t>
            </a:r>
            <a:endParaRPr lang="en-GB" sz="2000">
              <a:solidFill>
                <a:srgbClr val="000000"/>
              </a:solidFill>
              <a:latin typeface="Arial" charset="0"/>
            </a:endParaRPr>
          </a:p>
        </p:txBody>
      </p:sp>
      <p:sp>
        <p:nvSpPr>
          <p:cNvPr id="129037" name="Text Box 13"/>
          <p:cNvSpPr txBox="1">
            <a:spLocks noChangeArrowheads="1"/>
          </p:cNvSpPr>
          <p:nvPr/>
        </p:nvSpPr>
        <p:spPr bwMode="auto">
          <a:xfrm>
            <a:off x="34925" y="44450"/>
            <a:ext cx="3240931" cy="2062103"/>
          </a:xfrm>
          <a:prstGeom prst="rect">
            <a:avLst/>
          </a:prstGeom>
          <a:noFill/>
          <a:ln w="9525">
            <a:noFill/>
            <a:miter lim="800000"/>
            <a:headEnd/>
            <a:tailEnd/>
          </a:ln>
        </p:spPr>
        <p:txBody>
          <a:bodyPr wrap="square">
            <a:spAutoFit/>
          </a:bodyPr>
          <a:lstStyle/>
          <a:p>
            <a:pPr>
              <a:spcBef>
                <a:spcPct val="20000"/>
              </a:spcBef>
              <a:buClr>
                <a:srgbClr val="C00000"/>
              </a:buClr>
              <a:defRPr/>
            </a:pPr>
            <a:r>
              <a:rPr lang="en-GB" sz="3200" b="1" dirty="0" smtClean="0">
                <a:solidFill>
                  <a:schemeClr val="tx1">
                    <a:lumMod val="75000"/>
                    <a:lumOff val="25000"/>
                  </a:schemeClr>
                </a:solidFill>
                <a:ea typeface="+mj-ea"/>
                <a:cs typeface="+mj-cs"/>
              </a:rPr>
              <a:t>Intended learning </a:t>
            </a:r>
            <a:r>
              <a:rPr lang="en-GB" sz="3200" b="1" dirty="0">
                <a:solidFill>
                  <a:schemeClr val="tx1">
                    <a:lumMod val="75000"/>
                    <a:lumOff val="25000"/>
                  </a:schemeClr>
                </a:solidFill>
                <a:ea typeface="+mj-ea"/>
                <a:cs typeface="+mj-cs"/>
              </a:rPr>
              <a:t>outcomes are the basis for course design</a:t>
            </a:r>
          </a:p>
        </p:txBody>
      </p:sp>
      <p:sp>
        <p:nvSpPr>
          <p:cNvPr id="98317" name="Rectangle 14"/>
          <p:cNvSpPr>
            <a:spLocks noChangeArrowheads="1"/>
          </p:cNvSpPr>
          <p:nvPr/>
        </p:nvSpPr>
        <p:spPr bwMode="auto">
          <a:xfrm>
            <a:off x="7515029" y="3095736"/>
            <a:ext cx="1606529" cy="461665"/>
          </a:xfrm>
          <a:prstGeom prst="rect">
            <a:avLst/>
          </a:prstGeom>
          <a:noFill/>
          <a:ln w="9525">
            <a:noFill/>
            <a:miter lim="800000"/>
            <a:headEnd/>
            <a:tailEnd/>
          </a:ln>
        </p:spPr>
        <p:txBody>
          <a:bodyPr wrap="none">
            <a:spAutoFit/>
          </a:bodyPr>
          <a:lstStyle/>
          <a:p>
            <a:pPr algn="r">
              <a:spcBef>
                <a:spcPct val="20000"/>
              </a:spcBef>
            </a:pPr>
            <a:r>
              <a:rPr lang="en-GB" sz="2400" i="1" dirty="0">
                <a:solidFill>
                  <a:srgbClr val="CC0000"/>
                </a:solidFill>
                <a:latin typeface="Arial" charset="0"/>
              </a:rPr>
              <a:t>alignment</a:t>
            </a:r>
            <a:r>
              <a:rPr lang="en-GB" sz="2400" dirty="0">
                <a:solidFill>
                  <a:srgbClr val="000000"/>
                </a:solidFill>
                <a:latin typeface="Arial" charset="0"/>
              </a:rPr>
              <a:t> </a:t>
            </a:r>
          </a:p>
        </p:txBody>
      </p:sp>
      <p:sp>
        <p:nvSpPr>
          <p:cNvPr id="98318" name="Rectangle 16"/>
          <p:cNvSpPr>
            <a:spLocks noChangeArrowheads="1"/>
          </p:cNvSpPr>
          <p:nvPr/>
        </p:nvSpPr>
        <p:spPr bwMode="auto">
          <a:xfrm>
            <a:off x="7211001" y="2780928"/>
            <a:ext cx="1879600" cy="457200"/>
          </a:xfrm>
          <a:prstGeom prst="rect">
            <a:avLst/>
          </a:prstGeom>
          <a:noFill/>
          <a:ln w="9525">
            <a:noFill/>
            <a:miter lim="800000"/>
            <a:headEnd/>
            <a:tailEnd/>
          </a:ln>
        </p:spPr>
        <p:txBody>
          <a:bodyPr wrap="none">
            <a:spAutoFit/>
          </a:bodyPr>
          <a:lstStyle/>
          <a:p>
            <a:r>
              <a:rPr lang="en-GB" sz="2400" i="1" dirty="0">
                <a:solidFill>
                  <a:srgbClr val="CC0000"/>
                </a:solidFill>
                <a:latin typeface="Arial" charset="0"/>
              </a:rPr>
              <a:t>Constructive</a:t>
            </a:r>
            <a:endParaRPr lang="en-US" sz="2400" i="1" dirty="0">
              <a:solidFill>
                <a:srgbClr val="CC0000"/>
              </a:solidFill>
              <a:latin typeface="Arial" charset="0"/>
            </a:endParaRP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583" y="2442246"/>
            <a:ext cx="2449642" cy="1884341"/>
          </a:xfrm>
          <a:prstGeom prst="rect">
            <a:avLst/>
          </a:prstGeom>
          <a:ln>
            <a:solidFill>
              <a:schemeClr val="tx1"/>
            </a:solidFill>
          </a:ln>
        </p:spPr>
      </p:pic>
      <p:sp>
        <p:nvSpPr>
          <p:cNvPr id="18" name="Rectangle 17"/>
          <p:cNvSpPr/>
          <p:nvPr/>
        </p:nvSpPr>
        <p:spPr>
          <a:xfrm>
            <a:off x="5076056" y="6608385"/>
            <a:ext cx="4030045" cy="246221"/>
          </a:xfrm>
          <a:prstGeom prst="rect">
            <a:avLst/>
          </a:prstGeom>
        </p:spPr>
        <p:txBody>
          <a:bodyPr wrap="square">
            <a:spAutoFit/>
          </a:bodyPr>
          <a:lstStyle/>
          <a:p>
            <a:r>
              <a:rPr lang="sv-SE" sz="1000" dirty="0" smtClean="0"/>
              <a:t>[Biggs &amp; </a:t>
            </a:r>
            <a:r>
              <a:rPr lang="sv-SE" sz="1000" dirty="0" err="1" smtClean="0"/>
              <a:t>Tang</a:t>
            </a:r>
            <a:r>
              <a:rPr lang="sv-SE" sz="1000" dirty="0"/>
              <a:t> </a:t>
            </a:r>
            <a:r>
              <a:rPr lang="sv-SE" sz="1000" dirty="0" smtClean="0"/>
              <a:t>(2011) </a:t>
            </a:r>
            <a:r>
              <a:rPr lang="sv-SE" sz="1000" i="1" dirty="0" err="1" smtClean="0"/>
              <a:t>Teaching</a:t>
            </a:r>
            <a:r>
              <a:rPr lang="sv-SE" sz="1000" i="1" dirty="0" smtClean="0"/>
              <a:t> for </a:t>
            </a:r>
            <a:r>
              <a:rPr lang="sv-SE" sz="1000" i="1" dirty="0" err="1" smtClean="0"/>
              <a:t>Quality</a:t>
            </a:r>
            <a:r>
              <a:rPr lang="sv-SE" sz="1000" i="1" dirty="0" smtClean="0"/>
              <a:t> Learning at University]</a:t>
            </a:r>
            <a:endParaRPr lang="sv-SE" sz="1000" dirty="0"/>
          </a:p>
        </p:txBody>
      </p:sp>
      <p:pic>
        <p:nvPicPr>
          <p:cNvPr id="3" name="Picture 2" descr="Slide19.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09302" y="1215242"/>
            <a:ext cx="2511170" cy="149367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5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119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11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118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119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119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119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118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119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119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nimBg="1"/>
      <p:bldP spid="221187" grpId="0" animBg="1"/>
      <p:bldP spid="221188" grpId="0" animBg="1"/>
      <p:bldP spid="65541" grpId="0"/>
      <p:bldP spid="221190" grpId="0"/>
      <p:bldP spid="221191" grpId="0"/>
      <p:bldP spid="221192" grpId="0" animBg="1"/>
      <p:bldP spid="221193" grpId="0" animBg="1"/>
      <p:bldP spid="221194" grpId="0"/>
      <p:bldP spid="221195" grpId="0"/>
      <p:bldP spid="22119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Oval 2"/>
          <p:cNvSpPr>
            <a:spLocks noChangeArrowheads="1"/>
          </p:cNvSpPr>
          <p:nvPr/>
        </p:nvSpPr>
        <p:spPr bwMode="auto">
          <a:xfrm>
            <a:off x="3476625" y="762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99330" name="Oval 3"/>
          <p:cNvSpPr>
            <a:spLocks noChangeArrowheads="1"/>
          </p:cNvSpPr>
          <p:nvPr/>
        </p:nvSpPr>
        <p:spPr bwMode="auto">
          <a:xfrm>
            <a:off x="25622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99331" name="Oval 4"/>
          <p:cNvSpPr>
            <a:spLocks noChangeArrowheads="1"/>
          </p:cNvSpPr>
          <p:nvPr/>
        </p:nvSpPr>
        <p:spPr bwMode="auto">
          <a:xfrm>
            <a:off x="46196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99335" name="Line 8"/>
          <p:cNvSpPr>
            <a:spLocks noChangeShapeType="1"/>
          </p:cNvSpPr>
          <p:nvPr/>
        </p:nvSpPr>
        <p:spPr bwMode="auto">
          <a:xfrm flipH="1">
            <a:off x="35528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99336" name="Line 9"/>
          <p:cNvSpPr>
            <a:spLocks noChangeShapeType="1"/>
          </p:cNvSpPr>
          <p:nvPr/>
        </p:nvSpPr>
        <p:spPr bwMode="auto">
          <a:xfrm>
            <a:off x="56864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99337" name="Text Box 10"/>
          <p:cNvSpPr txBox="1">
            <a:spLocks noChangeArrowheads="1"/>
          </p:cNvSpPr>
          <p:nvPr/>
        </p:nvSpPr>
        <p:spPr bwMode="auto">
          <a:xfrm>
            <a:off x="899542" y="5548982"/>
            <a:ext cx="3600450" cy="1016000"/>
          </a:xfrm>
          <a:prstGeom prst="rect">
            <a:avLst/>
          </a:prstGeom>
          <a:noFill/>
          <a:ln w="9525">
            <a:noFill/>
            <a:miter lim="800000"/>
            <a:headEnd/>
            <a:tailEnd/>
          </a:ln>
        </p:spPr>
        <p:txBody>
          <a:bodyPr>
            <a:spAutoFit/>
          </a:bodyPr>
          <a:lstStyle/>
          <a:p>
            <a:pPr eaLnBrk="0" hangingPunct="0"/>
            <a:r>
              <a:rPr lang="en-US" sz="2000" dirty="0">
                <a:solidFill>
                  <a:srgbClr val="000000"/>
                </a:solidFill>
                <a:latin typeface="Arial" charset="0"/>
              </a:rPr>
              <a:t>What work is appropriate for the </a:t>
            </a:r>
            <a:r>
              <a:rPr lang="en-US" sz="2000" u="sng" dirty="0">
                <a:solidFill>
                  <a:srgbClr val="000000"/>
                </a:solidFill>
                <a:latin typeface="Arial" charset="0"/>
              </a:rPr>
              <a:t>students</a:t>
            </a:r>
            <a:r>
              <a:rPr lang="en-US" sz="2000" dirty="0">
                <a:solidFill>
                  <a:srgbClr val="000000"/>
                </a:solidFill>
                <a:latin typeface="Arial" charset="0"/>
              </a:rPr>
              <a:t> to do, to reach the learning outcomes?</a:t>
            </a:r>
            <a:endParaRPr lang="en-US" sz="1100" dirty="0">
              <a:solidFill>
                <a:srgbClr val="000000"/>
              </a:solidFill>
              <a:latin typeface="Arial" charset="0"/>
            </a:endParaRPr>
          </a:p>
        </p:txBody>
      </p:sp>
      <p:sp>
        <p:nvSpPr>
          <p:cNvPr id="99338" name="Text Box 11"/>
          <p:cNvSpPr txBox="1">
            <a:spLocks noChangeArrowheads="1"/>
          </p:cNvSpPr>
          <p:nvPr/>
        </p:nvSpPr>
        <p:spPr bwMode="auto">
          <a:xfrm>
            <a:off x="5329238" y="5517232"/>
            <a:ext cx="3563937" cy="1016000"/>
          </a:xfrm>
          <a:prstGeom prst="rect">
            <a:avLst/>
          </a:prstGeom>
          <a:noFill/>
          <a:ln w="9525">
            <a:noFill/>
            <a:miter lim="800000"/>
            <a:headEnd/>
            <a:tailEnd/>
          </a:ln>
        </p:spPr>
        <p:txBody>
          <a:bodyPr>
            <a:spAutoFit/>
          </a:bodyPr>
          <a:lstStyle/>
          <a:p>
            <a:pPr eaLnBrk="0" hangingPunct="0">
              <a:spcBef>
                <a:spcPct val="50000"/>
              </a:spcBef>
            </a:pPr>
            <a:r>
              <a:rPr lang="en-AU" sz="2000">
                <a:solidFill>
                  <a:srgbClr val="000000"/>
                </a:solidFill>
                <a:latin typeface="Arial" charset="0"/>
              </a:rPr>
              <a:t>What should the </a:t>
            </a:r>
            <a:r>
              <a:rPr lang="en-AU" sz="2000" u="sng">
                <a:solidFill>
                  <a:srgbClr val="000000"/>
                </a:solidFill>
                <a:latin typeface="Arial" charset="0"/>
              </a:rPr>
              <a:t>students</a:t>
            </a:r>
            <a:r>
              <a:rPr lang="en-AU" sz="2000">
                <a:solidFill>
                  <a:srgbClr val="000000"/>
                </a:solidFill>
                <a:latin typeface="Arial" charset="0"/>
              </a:rPr>
              <a:t> do to demonstrate that they fulfil the learning outcomes?</a:t>
            </a:r>
            <a:endParaRPr lang="en-US" sz="1100">
              <a:solidFill>
                <a:srgbClr val="000000"/>
              </a:solidFill>
              <a:latin typeface="Arial" charset="0"/>
            </a:endParaRPr>
          </a:p>
        </p:txBody>
      </p:sp>
      <p:sp>
        <p:nvSpPr>
          <p:cNvPr id="99339" name="Text Box 12"/>
          <p:cNvSpPr txBox="1">
            <a:spLocks noChangeArrowheads="1"/>
          </p:cNvSpPr>
          <p:nvPr/>
        </p:nvSpPr>
        <p:spPr bwMode="auto">
          <a:xfrm>
            <a:off x="6084888" y="188913"/>
            <a:ext cx="3240087" cy="1016000"/>
          </a:xfrm>
          <a:prstGeom prst="rect">
            <a:avLst/>
          </a:prstGeom>
          <a:noFill/>
          <a:ln w="9525">
            <a:noFill/>
            <a:miter lim="800000"/>
            <a:headEnd/>
            <a:tailEnd/>
          </a:ln>
        </p:spPr>
        <p:txBody>
          <a:bodyPr>
            <a:spAutoFit/>
          </a:bodyPr>
          <a:lstStyle/>
          <a:p>
            <a:pPr eaLnBrk="0" hangingPunct="0">
              <a:spcBef>
                <a:spcPct val="50000"/>
              </a:spcBef>
            </a:pPr>
            <a:r>
              <a:rPr lang="sv-SE" sz="2000">
                <a:solidFill>
                  <a:srgbClr val="000000"/>
                </a:solidFill>
                <a:latin typeface="Arial" charset="0"/>
              </a:rPr>
              <a:t>What should the </a:t>
            </a:r>
            <a:r>
              <a:rPr lang="sv-SE" sz="2000" u="sng">
                <a:solidFill>
                  <a:srgbClr val="000000"/>
                </a:solidFill>
                <a:latin typeface="Arial" charset="0"/>
              </a:rPr>
              <a:t>students</a:t>
            </a:r>
            <a:r>
              <a:rPr lang="sv-SE" sz="2000">
                <a:solidFill>
                  <a:srgbClr val="000000"/>
                </a:solidFill>
                <a:latin typeface="Arial" charset="0"/>
              </a:rPr>
              <a:t> be able to do as a result </a:t>
            </a:r>
            <a:br>
              <a:rPr lang="sv-SE" sz="2000">
                <a:solidFill>
                  <a:srgbClr val="000000"/>
                </a:solidFill>
                <a:latin typeface="Arial" charset="0"/>
              </a:rPr>
            </a:br>
            <a:r>
              <a:rPr lang="sv-SE" sz="2000">
                <a:solidFill>
                  <a:srgbClr val="000000"/>
                </a:solidFill>
                <a:latin typeface="Arial" charset="0"/>
              </a:rPr>
              <a:t>of the course?</a:t>
            </a:r>
            <a:endParaRPr lang="en-GB" sz="2000">
              <a:solidFill>
                <a:srgbClr val="000000"/>
              </a:solidFill>
              <a:latin typeface="Arial" charset="0"/>
            </a:endParaRPr>
          </a:p>
        </p:txBody>
      </p:sp>
      <p:sp>
        <p:nvSpPr>
          <p:cNvPr id="130063" name="Text Box 14"/>
          <p:cNvSpPr txBox="1">
            <a:spLocks noChangeArrowheads="1"/>
          </p:cNvSpPr>
          <p:nvPr/>
        </p:nvSpPr>
        <p:spPr bwMode="auto">
          <a:xfrm>
            <a:off x="34925" y="44450"/>
            <a:ext cx="3673475" cy="1077913"/>
          </a:xfrm>
          <a:prstGeom prst="rect">
            <a:avLst/>
          </a:prstGeom>
          <a:noFill/>
          <a:ln w="9525">
            <a:noFill/>
            <a:miter lim="800000"/>
            <a:headEnd/>
            <a:tailEnd/>
          </a:ln>
        </p:spPr>
        <p:txBody>
          <a:bodyPr>
            <a:spAutoFit/>
          </a:bodyPr>
          <a:lstStyle/>
          <a:p>
            <a:pPr>
              <a:spcBef>
                <a:spcPct val="20000"/>
              </a:spcBef>
              <a:buClr>
                <a:srgbClr val="C00000"/>
              </a:buClr>
              <a:defRPr/>
            </a:pPr>
            <a:r>
              <a:rPr lang="en-GB" sz="3200" b="1" dirty="0">
                <a:solidFill>
                  <a:schemeClr val="tx1">
                    <a:lumMod val="75000"/>
                    <a:lumOff val="25000"/>
                  </a:schemeClr>
                </a:solidFill>
                <a:ea typeface="+mj-ea"/>
                <a:cs typeface="+mj-cs"/>
              </a:rPr>
              <a:t>Constructive alignment - applied</a:t>
            </a:r>
          </a:p>
        </p:txBody>
      </p:sp>
      <p:sp>
        <p:nvSpPr>
          <p:cNvPr id="20" name="Text Box 5"/>
          <p:cNvSpPr txBox="1">
            <a:spLocks noChangeArrowheads="1"/>
          </p:cNvSpPr>
          <p:nvPr/>
        </p:nvSpPr>
        <p:spPr bwMode="auto">
          <a:xfrm>
            <a:off x="3095625" y="546318"/>
            <a:ext cx="3352800" cy="1815882"/>
          </a:xfrm>
          <a:prstGeom prst="rect">
            <a:avLst/>
          </a:prstGeom>
          <a:noFill/>
          <a:ln w="9525">
            <a:noFill/>
            <a:miter lim="800000"/>
            <a:headEnd/>
            <a:tailEnd/>
          </a:ln>
        </p:spPr>
        <p:txBody>
          <a:bodyPr>
            <a:spAutoFit/>
          </a:bodyPr>
          <a:lstStyle/>
          <a:p>
            <a:pPr algn="ctr" eaLnBrk="0" hangingPunct="0">
              <a:spcBef>
                <a:spcPct val="50000"/>
              </a:spcBef>
            </a:pPr>
            <a:r>
              <a:rPr lang="sv-SE" sz="2800" dirty="0" smtClean="0">
                <a:solidFill>
                  <a:srgbClr val="000000"/>
                </a:solidFill>
                <a:latin typeface="Arial Unicode MS" pitchFamily="34" charset="-128"/>
              </a:rPr>
              <a:t>Formulating </a:t>
            </a:r>
            <a:r>
              <a:rPr lang="sv-SE" sz="2800" dirty="0" err="1" smtClean="0">
                <a:solidFill>
                  <a:srgbClr val="000000"/>
                </a:solidFill>
                <a:latin typeface="Arial Unicode MS" pitchFamily="34" charset="-128"/>
              </a:rPr>
              <a:t>intended</a:t>
            </a:r>
            <a:r>
              <a:rPr lang="sv-SE" sz="2800" dirty="0" smtClean="0">
                <a:solidFill>
                  <a:srgbClr val="000000"/>
                </a:solidFill>
                <a:latin typeface="Arial Unicode MS" pitchFamily="34" charset="-128"/>
              </a:rPr>
              <a:t> </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learning</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outcomes</a:t>
            </a:r>
            <a:endParaRPr lang="sv-SE" sz="1600" dirty="0">
              <a:solidFill>
                <a:srgbClr val="000000"/>
              </a:solidFill>
              <a:latin typeface="Arial Unicode MS" pitchFamily="34" charset="-128"/>
            </a:endParaRPr>
          </a:p>
        </p:txBody>
      </p:sp>
      <p:sp>
        <p:nvSpPr>
          <p:cNvPr id="21" name="Rectangle 6"/>
          <p:cNvSpPr>
            <a:spLocks noChangeArrowheads="1"/>
          </p:cNvSpPr>
          <p:nvPr/>
        </p:nvSpPr>
        <p:spPr bwMode="auto">
          <a:xfrm>
            <a:off x="2261443" y="3729732"/>
            <a:ext cx="28956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activities</a:t>
            </a:r>
            <a:endParaRPr lang="sv-SE" sz="7200" dirty="0">
              <a:solidFill>
                <a:srgbClr val="000000"/>
              </a:solidFill>
              <a:latin typeface="Arial Unicode MS" pitchFamily="34" charset="-128"/>
            </a:endParaRPr>
          </a:p>
        </p:txBody>
      </p:sp>
      <p:sp>
        <p:nvSpPr>
          <p:cNvPr id="22" name="Rectangle 7"/>
          <p:cNvSpPr>
            <a:spLocks noChangeArrowheads="1"/>
          </p:cNvSpPr>
          <p:nvPr/>
        </p:nvSpPr>
        <p:spPr bwMode="auto">
          <a:xfrm>
            <a:off x="4074368" y="3717032"/>
            <a:ext cx="38100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assessment</a:t>
            </a:r>
            <a:endParaRPr lang="sv-SE" sz="7200" dirty="0">
              <a:solidFill>
                <a:srgbClr val="000000"/>
              </a:solidFill>
              <a:latin typeface="Arial Unicode MS" pitchFamily="34" charset="-128"/>
            </a:endParaRPr>
          </a:p>
        </p:txBody>
      </p:sp>
      <p:pic>
        <p:nvPicPr>
          <p:cNvPr id="28" name="Picture 2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86091" y="1204913"/>
            <a:ext cx="1633781" cy="1064758"/>
          </a:xfrm>
          <a:prstGeom prst="rect">
            <a:avLst/>
          </a:prstGeom>
        </p:spPr>
      </p:pic>
      <p:pic>
        <p:nvPicPr>
          <p:cNvPr id="29" name="Picture 2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0657" y="3692026"/>
            <a:ext cx="1633781" cy="1064758"/>
          </a:xfrm>
          <a:prstGeom prst="rect">
            <a:avLst/>
          </a:prstGeom>
        </p:spPr>
      </p:pic>
      <p:pic>
        <p:nvPicPr>
          <p:cNvPr id="30" name="Picture 2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59394" y="3762653"/>
            <a:ext cx="1633781" cy="1064758"/>
          </a:xfrm>
          <a:prstGeom prst="rect">
            <a:avLst/>
          </a:prstGeom>
        </p:spPr>
      </p:pic>
      <p:sp>
        <p:nvSpPr>
          <p:cNvPr id="19" name="Rectangle 14"/>
          <p:cNvSpPr>
            <a:spLocks noChangeArrowheads="1"/>
          </p:cNvSpPr>
          <p:nvPr/>
        </p:nvSpPr>
        <p:spPr bwMode="auto">
          <a:xfrm>
            <a:off x="7515029" y="3095736"/>
            <a:ext cx="1606529" cy="461665"/>
          </a:xfrm>
          <a:prstGeom prst="rect">
            <a:avLst/>
          </a:prstGeom>
          <a:noFill/>
          <a:ln w="9525">
            <a:noFill/>
            <a:miter lim="800000"/>
            <a:headEnd/>
            <a:tailEnd/>
          </a:ln>
        </p:spPr>
        <p:txBody>
          <a:bodyPr wrap="none">
            <a:spAutoFit/>
          </a:bodyPr>
          <a:lstStyle/>
          <a:p>
            <a:pPr algn="r">
              <a:spcBef>
                <a:spcPct val="20000"/>
              </a:spcBef>
            </a:pPr>
            <a:r>
              <a:rPr lang="en-GB" sz="2400" i="1" dirty="0">
                <a:solidFill>
                  <a:srgbClr val="CC0000"/>
                </a:solidFill>
                <a:latin typeface="Arial" charset="0"/>
              </a:rPr>
              <a:t>alignment</a:t>
            </a:r>
            <a:r>
              <a:rPr lang="en-GB" sz="2400" dirty="0">
                <a:solidFill>
                  <a:srgbClr val="000000"/>
                </a:solidFill>
                <a:latin typeface="Arial" charset="0"/>
              </a:rPr>
              <a:t> </a:t>
            </a:r>
          </a:p>
        </p:txBody>
      </p:sp>
      <p:sp>
        <p:nvSpPr>
          <p:cNvPr id="23" name="Rectangle 16"/>
          <p:cNvSpPr>
            <a:spLocks noChangeArrowheads="1"/>
          </p:cNvSpPr>
          <p:nvPr/>
        </p:nvSpPr>
        <p:spPr bwMode="auto">
          <a:xfrm>
            <a:off x="7211001" y="2780928"/>
            <a:ext cx="1879600" cy="457200"/>
          </a:xfrm>
          <a:prstGeom prst="rect">
            <a:avLst/>
          </a:prstGeom>
          <a:noFill/>
          <a:ln w="9525">
            <a:noFill/>
            <a:miter lim="800000"/>
            <a:headEnd/>
            <a:tailEnd/>
          </a:ln>
        </p:spPr>
        <p:txBody>
          <a:bodyPr wrap="none">
            <a:spAutoFit/>
          </a:bodyPr>
          <a:lstStyle/>
          <a:p>
            <a:r>
              <a:rPr lang="en-GB" sz="2400" i="1" dirty="0">
                <a:solidFill>
                  <a:srgbClr val="CC0000"/>
                </a:solidFill>
                <a:latin typeface="Arial" charset="0"/>
              </a:rPr>
              <a:t>Constructive</a:t>
            </a:r>
            <a:endParaRPr lang="en-US" sz="2400" i="1" dirty="0">
              <a:solidFill>
                <a:srgbClr val="CC0000"/>
              </a:solidFill>
              <a:latin typeface="Arial"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Oval 2"/>
          <p:cNvSpPr>
            <a:spLocks noChangeArrowheads="1"/>
          </p:cNvSpPr>
          <p:nvPr/>
        </p:nvSpPr>
        <p:spPr bwMode="auto">
          <a:xfrm>
            <a:off x="3476625" y="762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123906" name="Oval 3"/>
          <p:cNvSpPr>
            <a:spLocks noChangeArrowheads="1"/>
          </p:cNvSpPr>
          <p:nvPr/>
        </p:nvSpPr>
        <p:spPr bwMode="auto">
          <a:xfrm>
            <a:off x="25622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123907" name="Oval 4"/>
          <p:cNvSpPr>
            <a:spLocks noChangeArrowheads="1"/>
          </p:cNvSpPr>
          <p:nvPr/>
        </p:nvSpPr>
        <p:spPr bwMode="auto">
          <a:xfrm>
            <a:off x="4619625" y="2971800"/>
            <a:ext cx="2590800" cy="2590800"/>
          </a:xfrm>
          <a:prstGeom prst="ellipse">
            <a:avLst/>
          </a:prstGeom>
          <a:solidFill>
            <a:srgbClr val="FFFF99"/>
          </a:solidFill>
          <a:ln w="9525">
            <a:solidFill>
              <a:schemeClr val="tx1"/>
            </a:solidFill>
            <a:round/>
            <a:headEnd/>
            <a:tailEnd/>
          </a:ln>
        </p:spPr>
        <p:txBody>
          <a:bodyPr wrap="none" anchor="ctr"/>
          <a:lstStyle/>
          <a:p>
            <a:endParaRPr lang="sv-SE">
              <a:solidFill>
                <a:srgbClr val="000000"/>
              </a:solidFill>
              <a:latin typeface="Arial" charset="0"/>
            </a:endParaRPr>
          </a:p>
        </p:txBody>
      </p:sp>
      <p:sp>
        <p:nvSpPr>
          <p:cNvPr id="123911" name="Line 8"/>
          <p:cNvSpPr>
            <a:spLocks noChangeShapeType="1"/>
          </p:cNvSpPr>
          <p:nvPr/>
        </p:nvSpPr>
        <p:spPr bwMode="auto">
          <a:xfrm flipH="1">
            <a:off x="35528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123912" name="Line 9"/>
          <p:cNvSpPr>
            <a:spLocks noChangeShapeType="1"/>
          </p:cNvSpPr>
          <p:nvPr/>
        </p:nvSpPr>
        <p:spPr bwMode="auto">
          <a:xfrm>
            <a:off x="5686425" y="2362200"/>
            <a:ext cx="152400" cy="609600"/>
          </a:xfrm>
          <a:prstGeom prst="line">
            <a:avLst/>
          </a:prstGeom>
          <a:noFill/>
          <a:ln w="57150">
            <a:solidFill>
              <a:srgbClr val="CC0000"/>
            </a:solidFill>
            <a:round/>
            <a:headEnd/>
            <a:tailEnd type="triangle" w="med" len="med"/>
          </a:ln>
        </p:spPr>
        <p:txBody>
          <a:bodyPr wrap="none" anchor="ctr"/>
          <a:lstStyle/>
          <a:p>
            <a:endParaRPr lang="sv-SE"/>
          </a:p>
        </p:txBody>
      </p:sp>
      <p:sp>
        <p:nvSpPr>
          <p:cNvPr id="123913" name="Text Box 10"/>
          <p:cNvSpPr txBox="1">
            <a:spLocks noChangeArrowheads="1"/>
          </p:cNvSpPr>
          <p:nvPr/>
        </p:nvSpPr>
        <p:spPr bwMode="auto">
          <a:xfrm>
            <a:off x="899542" y="5548982"/>
            <a:ext cx="3600450" cy="1016000"/>
          </a:xfrm>
          <a:prstGeom prst="rect">
            <a:avLst/>
          </a:prstGeom>
          <a:noFill/>
          <a:ln w="9525">
            <a:noFill/>
            <a:miter lim="800000"/>
            <a:headEnd/>
            <a:tailEnd/>
          </a:ln>
        </p:spPr>
        <p:txBody>
          <a:bodyPr>
            <a:spAutoFit/>
          </a:bodyPr>
          <a:lstStyle/>
          <a:p>
            <a:pPr eaLnBrk="0" hangingPunct="0"/>
            <a:r>
              <a:rPr lang="en-US" sz="2000" dirty="0">
                <a:solidFill>
                  <a:srgbClr val="000000"/>
                </a:solidFill>
                <a:latin typeface="Arial" charset="0"/>
              </a:rPr>
              <a:t>What work is appropriate for the </a:t>
            </a:r>
            <a:r>
              <a:rPr lang="en-US" sz="2000" u="sng" dirty="0">
                <a:solidFill>
                  <a:srgbClr val="000000"/>
                </a:solidFill>
                <a:latin typeface="Arial" charset="0"/>
              </a:rPr>
              <a:t>students</a:t>
            </a:r>
            <a:r>
              <a:rPr lang="en-US" sz="2000" dirty="0">
                <a:solidFill>
                  <a:srgbClr val="000000"/>
                </a:solidFill>
                <a:latin typeface="Arial" charset="0"/>
              </a:rPr>
              <a:t> to do, to reach the learning outcomes?</a:t>
            </a:r>
            <a:endParaRPr lang="en-US" sz="1100" dirty="0">
              <a:solidFill>
                <a:srgbClr val="000000"/>
              </a:solidFill>
              <a:latin typeface="Arial" charset="0"/>
            </a:endParaRPr>
          </a:p>
        </p:txBody>
      </p:sp>
      <p:sp>
        <p:nvSpPr>
          <p:cNvPr id="123914" name="Text Box 11"/>
          <p:cNvSpPr txBox="1">
            <a:spLocks noChangeArrowheads="1"/>
          </p:cNvSpPr>
          <p:nvPr/>
        </p:nvSpPr>
        <p:spPr bwMode="auto">
          <a:xfrm>
            <a:off x="5329238" y="5517232"/>
            <a:ext cx="3563937" cy="1016000"/>
          </a:xfrm>
          <a:prstGeom prst="rect">
            <a:avLst/>
          </a:prstGeom>
          <a:noFill/>
          <a:ln w="9525">
            <a:noFill/>
            <a:miter lim="800000"/>
            <a:headEnd/>
            <a:tailEnd/>
          </a:ln>
        </p:spPr>
        <p:txBody>
          <a:bodyPr>
            <a:spAutoFit/>
          </a:bodyPr>
          <a:lstStyle/>
          <a:p>
            <a:pPr eaLnBrk="0" hangingPunct="0">
              <a:spcBef>
                <a:spcPct val="50000"/>
              </a:spcBef>
            </a:pPr>
            <a:r>
              <a:rPr lang="en-AU" sz="2000">
                <a:solidFill>
                  <a:srgbClr val="000000"/>
                </a:solidFill>
                <a:latin typeface="Arial" charset="0"/>
              </a:rPr>
              <a:t>What should the </a:t>
            </a:r>
            <a:r>
              <a:rPr lang="en-AU" sz="2000" u="sng">
                <a:solidFill>
                  <a:srgbClr val="000000"/>
                </a:solidFill>
                <a:latin typeface="Arial" charset="0"/>
              </a:rPr>
              <a:t>students</a:t>
            </a:r>
            <a:r>
              <a:rPr lang="en-AU" sz="2000">
                <a:solidFill>
                  <a:srgbClr val="000000"/>
                </a:solidFill>
                <a:latin typeface="Arial" charset="0"/>
              </a:rPr>
              <a:t> do to demonstrate that they fulfil the learning outcomes?</a:t>
            </a:r>
            <a:endParaRPr lang="en-US" sz="1100">
              <a:solidFill>
                <a:srgbClr val="000000"/>
              </a:solidFill>
              <a:latin typeface="Arial" charset="0"/>
            </a:endParaRPr>
          </a:p>
        </p:txBody>
      </p:sp>
      <p:sp>
        <p:nvSpPr>
          <p:cNvPr id="123915" name="Text Box 12"/>
          <p:cNvSpPr txBox="1">
            <a:spLocks noChangeArrowheads="1"/>
          </p:cNvSpPr>
          <p:nvPr/>
        </p:nvSpPr>
        <p:spPr bwMode="auto">
          <a:xfrm>
            <a:off x="6084888" y="188913"/>
            <a:ext cx="3240087" cy="1016000"/>
          </a:xfrm>
          <a:prstGeom prst="rect">
            <a:avLst/>
          </a:prstGeom>
          <a:noFill/>
          <a:ln w="9525">
            <a:noFill/>
            <a:miter lim="800000"/>
            <a:headEnd/>
            <a:tailEnd/>
          </a:ln>
        </p:spPr>
        <p:txBody>
          <a:bodyPr>
            <a:spAutoFit/>
          </a:bodyPr>
          <a:lstStyle/>
          <a:p>
            <a:pPr eaLnBrk="0" hangingPunct="0">
              <a:spcBef>
                <a:spcPct val="50000"/>
              </a:spcBef>
            </a:pPr>
            <a:r>
              <a:rPr lang="sv-SE" sz="2000">
                <a:solidFill>
                  <a:srgbClr val="000000"/>
                </a:solidFill>
                <a:latin typeface="Arial" charset="0"/>
              </a:rPr>
              <a:t>What should the </a:t>
            </a:r>
            <a:r>
              <a:rPr lang="sv-SE" sz="2000" u="sng">
                <a:solidFill>
                  <a:srgbClr val="000000"/>
                </a:solidFill>
                <a:latin typeface="Arial" charset="0"/>
              </a:rPr>
              <a:t>students</a:t>
            </a:r>
            <a:r>
              <a:rPr lang="sv-SE" sz="2000">
                <a:solidFill>
                  <a:srgbClr val="000000"/>
                </a:solidFill>
                <a:latin typeface="Arial" charset="0"/>
              </a:rPr>
              <a:t> be able to do as a result </a:t>
            </a:r>
            <a:br>
              <a:rPr lang="sv-SE" sz="2000">
                <a:solidFill>
                  <a:srgbClr val="000000"/>
                </a:solidFill>
                <a:latin typeface="Arial" charset="0"/>
              </a:rPr>
            </a:br>
            <a:r>
              <a:rPr lang="sv-SE" sz="2000">
                <a:solidFill>
                  <a:srgbClr val="000000"/>
                </a:solidFill>
                <a:latin typeface="Arial" charset="0"/>
              </a:rPr>
              <a:t>of the course?</a:t>
            </a:r>
            <a:endParaRPr lang="en-GB" sz="2000">
              <a:solidFill>
                <a:srgbClr val="000000"/>
              </a:solidFill>
              <a:latin typeface="Arial" charset="0"/>
            </a:endParaRPr>
          </a:p>
        </p:txBody>
      </p:sp>
      <p:sp>
        <p:nvSpPr>
          <p:cNvPr id="130063" name="Text Box 14"/>
          <p:cNvSpPr txBox="1">
            <a:spLocks noChangeArrowheads="1"/>
          </p:cNvSpPr>
          <p:nvPr/>
        </p:nvSpPr>
        <p:spPr bwMode="auto">
          <a:xfrm>
            <a:off x="34925" y="44450"/>
            <a:ext cx="3673475" cy="1077913"/>
          </a:xfrm>
          <a:prstGeom prst="rect">
            <a:avLst/>
          </a:prstGeom>
          <a:noFill/>
          <a:ln w="9525">
            <a:noFill/>
            <a:miter lim="800000"/>
            <a:headEnd/>
            <a:tailEnd/>
          </a:ln>
        </p:spPr>
        <p:txBody>
          <a:bodyPr>
            <a:spAutoFit/>
          </a:bodyPr>
          <a:lstStyle/>
          <a:p>
            <a:pPr>
              <a:spcBef>
                <a:spcPct val="20000"/>
              </a:spcBef>
              <a:buClr>
                <a:srgbClr val="C00000"/>
              </a:buClr>
              <a:defRPr/>
            </a:pPr>
            <a:r>
              <a:rPr lang="en-GB" sz="3200" b="1" dirty="0">
                <a:solidFill>
                  <a:schemeClr val="tx1">
                    <a:lumMod val="75000"/>
                    <a:lumOff val="25000"/>
                  </a:schemeClr>
                </a:solidFill>
                <a:ea typeface="+mj-ea"/>
                <a:cs typeface="+mj-cs"/>
              </a:rPr>
              <a:t>Constructive alignment - applied</a:t>
            </a:r>
          </a:p>
        </p:txBody>
      </p:sp>
      <p:pic>
        <p:nvPicPr>
          <p:cNvPr id="34" name="Picture 33" descr="hander_blue_red.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2555776" y="1196752"/>
            <a:ext cx="864096" cy="864096"/>
          </a:xfrm>
          <a:prstGeom prst="rect">
            <a:avLst/>
          </a:prstGeom>
        </p:spPr>
      </p:pic>
      <p:pic>
        <p:nvPicPr>
          <p:cNvPr id="35" name="Picture 34" descr="hander_blue_red.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1619672" y="4293096"/>
            <a:ext cx="864096" cy="864096"/>
          </a:xfrm>
          <a:prstGeom prst="rect">
            <a:avLst/>
          </a:prstGeom>
        </p:spPr>
      </p:pic>
      <p:pic>
        <p:nvPicPr>
          <p:cNvPr id="36" name="Picture 35" descr="hander_blue_red.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7308304" y="4293096"/>
            <a:ext cx="864096" cy="864096"/>
          </a:xfrm>
          <a:prstGeom prst="rect">
            <a:avLst/>
          </a:prstGeom>
        </p:spPr>
      </p:pic>
      <p:sp>
        <p:nvSpPr>
          <p:cNvPr id="19" name="Text Box 5"/>
          <p:cNvSpPr txBox="1">
            <a:spLocks noChangeArrowheads="1"/>
          </p:cNvSpPr>
          <p:nvPr/>
        </p:nvSpPr>
        <p:spPr bwMode="auto">
          <a:xfrm>
            <a:off x="3095625" y="546318"/>
            <a:ext cx="3352800" cy="1815882"/>
          </a:xfrm>
          <a:prstGeom prst="rect">
            <a:avLst/>
          </a:prstGeom>
          <a:noFill/>
          <a:ln w="9525">
            <a:noFill/>
            <a:miter lim="800000"/>
            <a:headEnd/>
            <a:tailEnd/>
          </a:ln>
        </p:spPr>
        <p:txBody>
          <a:bodyPr>
            <a:spAutoFit/>
          </a:bodyPr>
          <a:lstStyle/>
          <a:p>
            <a:pPr algn="ctr" eaLnBrk="0" hangingPunct="0">
              <a:spcBef>
                <a:spcPct val="50000"/>
              </a:spcBef>
            </a:pPr>
            <a:r>
              <a:rPr lang="sv-SE" sz="2800" dirty="0" smtClean="0">
                <a:solidFill>
                  <a:srgbClr val="000000"/>
                </a:solidFill>
                <a:latin typeface="Arial Unicode MS" pitchFamily="34" charset="-128"/>
              </a:rPr>
              <a:t>Formulating </a:t>
            </a:r>
            <a:r>
              <a:rPr lang="sv-SE" sz="2800" dirty="0" err="1" smtClean="0">
                <a:solidFill>
                  <a:srgbClr val="000000"/>
                </a:solidFill>
                <a:latin typeface="Arial Unicode MS" pitchFamily="34" charset="-128"/>
              </a:rPr>
              <a:t>intended</a:t>
            </a:r>
            <a:r>
              <a:rPr lang="sv-SE" sz="2800" dirty="0" smtClean="0">
                <a:solidFill>
                  <a:srgbClr val="000000"/>
                </a:solidFill>
                <a:latin typeface="Arial Unicode MS" pitchFamily="34" charset="-128"/>
              </a:rPr>
              <a:t> </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learning</a:t>
            </a:r>
            <a:r>
              <a:rPr lang="sv-SE" sz="2800" dirty="0">
                <a:solidFill>
                  <a:srgbClr val="000000"/>
                </a:solidFill>
                <a:latin typeface="Arial Unicode MS" pitchFamily="34" charset="-128"/>
              </a:rPr>
              <a:t/>
            </a:r>
            <a:br>
              <a:rPr lang="sv-SE" sz="2800" dirty="0">
                <a:solidFill>
                  <a:srgbClr val="000000"/>
                </a:solidFill>
                <a:latin typeface="Arial Unicode MS" pitchFamily="34" charset="-128"/>
              </a:rPr>
            </a:br>
            <a:r>
              <a:rPr lang="sv-SE" sz="2800" dirty="0" err="1">
                <a:solidFill>
                  <a:srgbClr val="000000"/>
                </a:solidFill>
                <a:latin typeface="Arial Unicode MS" pitchFamily="34" charset="-128"/>
              </a:rPr>
              <a:t>outcomes</a:t>
            </a:r>
            <a:endParaRPr lang="sv-SE" sz="1600" dirty="0">
              <a:solidFill>
                <a:srgbClr val="000000"/>
              </a:solidFill>
              <a:latin typeface="Arial Unicode MS" pitchFamily="34" charset="-128"/>
            </a:endParaRPr>
          </a:p>
        </p:txBody>
      </p:sp>
      <p:sp>
        <p:nvSpPr>
          <p:cNvPr id="20" name="Rectangle 6"/>
          <p:cNvSpPr>
            <a:spLocks noChangeArrowheads="1"/>
          </p:cNvSpPr>
          <p:nvPr/>
        </p:nvSpPr>
        <p:spPr bwMode="auto">
          <a:xfrm>
            <a:off x="2261443" y="3729732"/>
            <a:ext cx="28956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activities</a:t>
            </a:r>
            <a:endParaRPr lang="sv-SE" sz="7200" dirty="0">
              <a:solidFill>
                <a:srgbClr val="000000"/>
              </a:solidFill>
              <a:latin typeface="Arial Unicode MS" pitchFamily="34" charset="-128"/>
            </a:endParaRPr>
          </a:p>
        </p:txBody>
      </p:sp>
      <p:sp>
        <p:nvSpPr>
          <p:cNvPr id="21" name="Rectangle 7"/>
          <p:cNvSpPr>
            <a:spLocks noChangeArrowheads="1"/>
          </p:cNvSpPr>
          <p:nvPr/>
        </p:nvSpPr>
        <p:spPr bwMode="auto">
          <a:xfrm>
            <a:off x="4074368" y="3717032"/>
            <a:ext cx="3810000" cy="1077218"/>
          </a:xfrm>
          <a:prstGeom prst="rect">
            <a:avLst/>
          </a:prstGeom>
          <a:noFill/>
          <a:ln w="9525">
            <a:noFill/>
            <a:miter lim="800000"/>
            <a:headEnd/>
            <a:tailEnd/>
          </a:ln>
        </p:spPr>
        <p:txBody>
          <a:bodyPr>
            <a:spAutoFit/>
          </a:bodyPr>
          <a:lstStyle/>
          <a:p>
            <a:pPr algn="ctr" eaLnBrk="0" hangingPunct="0"/>
            <a:r>
              <a:rPr lang="sv-SE" sz="3200" dirty="0" smtClean="0">
                <a:solidFill>
                  <a:srgbClr val="000000"/>
                </a:solidFill>
                <a:latin typeface="Arial Unicode MS" pitchFamily="34" charset="-128"/>
              </a:rPr>
              <a:t>Designing </a:t>
            </a:r>
            <a:r>
              <a:rPr lang="sv-SE" sz="3200" dirty="0" err="1" smtClean="0">
                <a:solidFill>
                  <a:srgbClr val="000000"/>
                </a:solidFill>
                <a:latin typeface="Arial Unicode MS" pitchFamily="34" charset="-128"/>
              </a:rPr>
              <a:t>assessment</a:t>
            </a:r>
            <a:endParaRPr lang="sv-SE" sz="7200" dirty="0">
              <a:solidFill>
                <a:srgbClr val="000000"/>
              </a:solidFill>
              <a:latin typeface="Arial Unicode MS" pitchFamily="34" charset="-128"/>
            </a:endParaRPr>
          </a:p>
        </p:txBody>
      </p:sp>
      <p:sp>
        <p:nvSpPr>
          <p:cNvPr id="24" name="Rectangle 14"/>
          <p:cNvSpPr>
            <a:spLocks noChangeArrowheads="1"/>
          </p:cNvSpPr>
          <p:nvPr/>
        </p:nvSpPr>
        <p:spPr bwMode="auto">
          <a:xfrm>
            <a:off x="7515029" y="3095736"/>
            <a:ext cx="1606529" cy="461665"/>
          </a:xfrm>
          <a:prstGeom prst="rect">
            <a:avLst/>
          </a:prstGeom>
          <a:noFill/>
          <a:ln w="9525">
            <a:noFill/>
            <a:miter lim="800000"/>
            <a:headEnd/>
            <a:tailEnd/>
          </a:ln>
        </p:spPr>
        <p:txBody>
          <a:bodyPr wrap="none">
            <a:spAutoFit/>
          </a:bodyPr>
          <a:lstStyle/>
          <a:p>
            <a:pPr algn="r">
              <a:spcBef>
                <a:spcPct val="20000"/>
              </a:spcBef>
            </a:pPr>
            <a:r>
              <a:rPr lang="en-GB" sz="2400" i="1" dirty="0">
                <a:solidFill>
                  <a:srgbClr val="CC0000"/>
                </a:solidFill>
                <a:latin typeface="Arial" charset="0"/>
              </a:rPr>
              <a:t>alignment</a:t>
            </a:r>
            <a:r>
              <a:rPr lang="en-GB" sz="2400" dirty="0">
                <a:solidFill>
                  <a:srgbClr val="000000"/>
                </a:solidFill>
                <a:latin typeface="Arial" charset="0"/>
              </a:rPr>
              <a:t> </a:t>
            </a:r>
          </a:p>
        </p:txBody>
      </p:sp>
      <p:sp>
        <p:nvSpPr>
          <p:cNvPr id="25" name="Rectangle 16"/>
          <p:cNvSpPr>
            <a:spLocks noChangeArrowheads="1"/>
          </p:cNvSpPr>
          <p:nvPr/>
        </p:nvSpPr>
        <p:spPr bwMode="auto">
          <a:xfrm>
            <a:off x="7211001" y="2780928"/>
            <a:ext cx="1879600" cy="457200"/>
          </a:xfrm>
          <a:prstGeom prst="rect">
            <a:avLst/>
          </a:prstGeom>
          <a:noFill/>
          <a:ln w="9525">
            <a:noFill/>
            <a:miter lim="800000"/>
            <a:headEnd/>
            <a:tailEnd/>
          </a:ln>
        </p:spPr>
        <p:txBody>
          <a:bodyPr wrap="none">
            <a:spAutoFit/>
          </a:bodyPr>
          <a:lstStyle/>
          <a:p>
            <a:r>
              <a:rPr lang="en-GB" sz="2400" i="1" dirty="0">
                <a:solidFill>
                  <a:srgbClr val="CC0000"/>
                </a:solidFill>
                <a:latin typeface="Arial" charset="0"/>
              </a:rPr>
              <a:t>Constructive</a:t>
            </a:r>
            <a:endParaRPr lang="en-US" sz="2400" i="1" dirty="0">
              <a:solidFill>
                <a:srgbClr val="CC0000"/>
              </a:solidFill>
              <a:latin typeface="Arial" charset="0"/>
            </a:endParaRPr>
          </a:p>
        </p:txBody>
      </p:sp>
    </p:spTree>
    <p:extLst>
      <p:ext uri="{BB962C8B-B14F-4D97-AF65-F5344CB8AC3E}">
        <p14:creationId xmlns:p14="http://schemas.microsoft.com/office/powerpoint/2010/main" val="193017594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idx="4294967295"/>
          </p:nvPr>
        </p:nvSpPr>
        <p:spPr>
          <a:xfrm>
            <a:off x="179388" y="274638"/>
            <a:ext cx="8785225" cy="1143000"/>
          </a:xfrm>
        </p:spPr>
        <p:txBody>
          <a:bodyPr/>
          <a:lstStyle/>
          <a:p>
            <a:pPr eaLnBrk="1" hangingPunct="1"/>
            <a:r>
              <a:rPr lang="sv-SE" sz="3200" dirty="0" smtClean="0">
                <a:solidFill>
                  <a:schemeClr val="tx1">
                    <a:lumMod val="75000"/>
                    <a:lumOff val="25000"/>
                  </a:schemeClr>
                </a:solidFill>
                <a:latin typeface="Calibri" pitchFamily="34" charset="0"/>
              </a:rPr>
              <a:t>Examples are illustrations of principles</a:t>
            </a:r>
            <a:endParaRPr lang="en-US" sz="3200" dirty="0" smtClean="0">
              <a:solidFill>
                <a:schemeClr val="tx1">
                  <a:lumMod val="75000"/>
                  <a:lumOff val="25000"/>
                </a:schemeClr>
              </a:solidFill>
              <a:latin typeface="Calibri" pitchFamily="34" charset="0"/>
            </a:endParaRPr>
          </a:p>
        </p:txBody>
      </p:sp>
      <p:sp>
        <p:nvSpPr>
          <p:cNvPr id="101378" name="Text Box 3"/>
          <p:cNvSpPr txBox="1">
            <a:spLocks noChangeArrowheads="1"/>
          </p:cNvSpPr>
          <p:nvPr/>
        </p:nvSpPr>
        <p:spPr bwMode="auto">
          <a:xfrm>
            <a:off x="3779838" y="2997200"/>
            <a:ext cx="1728787" cy="822325"/>
          </a:xfrm>
          <a:prstGeom prst="rect">
            <a:avLst/>
          </a:prstGeom>
          <a:noFill/>
          <a:ln w="9525">
            <a:noFill/>
            <a:miter lim="800000"/>
            <a:headEnd/>
            <a:tailEnd/>
          </a:ln>
        </p:spPr>
        <p:txBody>
          <a:bodyPr>
            <a:spAutoFit/>
          </a:bodyPr>
          <a:lstStyle/>
          <a:p>
            <a:pPr>
              <a:spcBef>
                <a:spcPct val="50000"/>
              </a:spcBef>
            </a:pPr>
            <a:r>
              <a:rPr lang="sv-SE" sz="2400" b="1">
                <a:latin typeface="Arial" charset="0"/>
              </a:rPr>
              <a:t>generic principles</a:t>
            </a:r>
            <a:endParaRPr lang="en-US" sz="2400" b="1">
              <a:latin typeface="Arial" charset="0"/>
            </a:endParaRPr>
          </a:p>
        </p:txBody>
      </p:sp>
      <p:sp>
        <p:nvSpPr>
          <p:cNvPr id="101379" name="Line 4"/>
          <p:cNvSpPr>
            <a:spLocks noChangeShapeType="1"/>
          </p:cNvSpPr>
          <p:nvPr/>
        </p:nvSpPr>
        <p:spPr bwMode="auto">
          <a:xfrm>
            <a:off x="2051050" y="2619375"/>
            <a:ext cx="1655763" cy="503238"/>
          </a:xfrm>
          <a:prstGeom prst="line">
            <a:avLst/>
          </a:prstGeom>
          <a:noFill/>
          <a:ln w="9525">
            <a:solidFill>
              <a:schemeClr val="tx1"/>
            </a:solidFill>
            <a:round/>
            <a:headEnd/>
            <a:tailEnd type="triangle" w="med" len="med"/>
          </a:ln>
        </p:spPr>
        <p:txBody>
          <a:bodyPr/>
          <a:lstStyle/>
          <a:p>
            <a:endParaRPr lang="sv-SE"/>
          </a:p>
        </p:txBody>
      </p:sp>
      <p:sp>
        <p:nvSpPr>
          <p:cNvPr id="101380" name="Text Box 5"/>
          <p:cNvSpPr txBox="1">
            <a:spLocks noChangeArrowheads="1"/>
          </p:cNvSpPr>
          <p:nvPr/>
        </p:nvSpPr>
        <p:spPr bwMode="auto">
          <a:xfrm>
            <a:off x="2124075" y="1916113"/>
            <a:ext cx="1871663" cy="822325"/>
          </a:xfrm>
          <a:prstGeom prst="rect">
            <a:avLst/>
          </a:prstGeom>
          <a:noFill/>
          <a:ln w="9525">
            <a:noFill/>
            <a:miter lim="800000"/>
            <a:headEnd/>
            <a:tailEnd/>
          </a:ln>
        </p:spPr>
        <p:txBody>
          <a:bodyPr>
            <a:spAutoFit/>
          </a:bodyPr>
          <a:lstStyle/>
          <a:p>
            <a:pPr algn="ctr">
              <a:spcBef>
                <a:spcPct val="50000"/>
              </a:spcBef>
            </a:pPr>
            <a:r>
              <a:rPr lang="sv-SE" sz="2400">
                <a:solidFill>
                  <a:srgbClr val="CC0000"/>
                </a:solidFill>
                <a:latin typeface="Arial" charset="0"/>
              </a:rPr>
              <a:t>will </a:t>
            </a:r>
            <a:r>
              <a:rPr lang="sv-SE" sz="2400" b="1" u="sng">
                <a:solidFill>
                  <a:srgbClr val="CC0000"/>
                </a:solidFill>
                <a:latin typeface="Arial" charset="0"/>
              </a:rPr>
              <a:t>illustrate</a:t>
            </a:r>
            <a:endParaRPr lang="en-US" sz="2400" b="1" u="sng">
              <a:solidFill>
                <a:srgbClr val="CC0000"/>
              </a:solidFill>
              <a:latin typeface="Arial" charset="0"/>
            </a:endParaRPr>
          </a:p>
        </p:txBody>
      </p:sp>
      <p:sp>
        <p:nvSpPr>
          <p:cNvPr id="101381" name="Text Box 6"/>
          <p:cNvSpPr txBox="1">
            <a:spLocks noChangeArrowheads="1"/>
          </p:cNvSpPr>
          <p:nvPr/>
        </p:nvSpPr>
        <p:spPr bwMode="auto">
          <a:xfrm>
            <a:off x="5724525" y="2924175"/>
            <a:ext cx="2376488" cy="822325"/>
          </a:xfrm>
          <a:prstGeom prst="rect">
            <a:avLst/>
          </a:prstGeom>
          <a:noFill/>
          <a:ln w="9525">
            <a:noFill/>
            <a:miter lim="800000"/>
            <a:headEnd/>
            <a:tailEnd/>
          </a:ln>
        </p:spPr>
        <p:txBody>
          <a:bodyPr>
            <a:spAutoFit/>
          </a:bodyPr>
          <a:lstStyle/>
          <a:p>
            <a:pPr>
              <a:spcBef>
                <a:spcPct val="50000"/>
              </a:spcBef>
            </a:pPr>
            <a:r>
              <a:rPr lang="sv-SE" sz="2400">
                <a:solidFill>
                  <a:srgbClr val="CC0000"/>
                </a:solidFill>
                <a:latin typeface="Arial" charset="0"/>
              </a:rPr>
              <a:t>to </a:t>
            </a:r>
            <a:br>
              <a:rPr lang="sv-SE" sz="2400">
                <a:solidFill>
                  <a:srgbClr val="CC0000"/>
                </a:solidFill>
                <a:latin typeface="Arial" charset="0"/>
              </a:rPr>
            </a:br>
            <a:r>
              <a:rPr lang="sv-SE" sz="2400" b="1" u="sng">
                <a:solidFill>
                  <a:srgbClr val="CC0000"/>
                </a:solidFill>
                <a:latin typeface="Arial" charset="0"/>
              </a:rPr>
              <a:t>inspire</a:t>
            </a:r>
            <a:endParaRPr lang="en-US" sz="2400">
              <a:solidFill>
                <a:srgbClr val="CC0000"/>
              </a:solidFill>
              <a:latin typeface="Arial" charset="0"/>
            </a:endParaRPr>
          </a:p>
        </p:txBody>
      </p:sp>
      <p:sp>
        <p:nvSpPr>
          <p:cNvPr id="101382" name="Line 7"/>
          <p:cNvSpPr>
            <a:spLocks noChangeShapeType="1"/>
          </p:cNvSpPr>
          <p:nvPr/>
        </p:nvSpPr>
        <p:spPr bwMode="auto">
          <a:xfrm>
            <a:off x="5364163" y="3700463"/>
            <a:ext cx="1655762" cy="503237"/>
          </a:xfrm>
          <a:prstGeom prst="line">
            <a:avLst/>
          </a:prstGeom>
          <a:noFill/>
          <a:ln w="9525">
            <a:solidFill>
              <a:schemeClr val="tx1"/>
            </a:solidFill>
            <a:round/>
            <a:headEnd/>
            <a:tailEnd type="triangle" w="med" len="med"/>
          </a:ln>
        </p:spPr>
        <p:txBody>
          <a:bodyPr/>
          <a:lstStyle/>
          <a:p>
            <a:endParaRPr lang="sv-SE"/>
          </a:p>
        </p:txBody>
      </p:sp>
      <p:sp>
        <p:nvSpPr>
          <p:cNvPr id="101383" name="Text Box 8"/>
          <p:cNvSpPr txBox="1">
            <a:spLocks noChangeArrowheads="1"/>
          </p:cNvSpPr>
          <p:nvPr/>
        </p:nvSpPr>
        <p:spPr bwMode="auto">
          <a:xfrm>
            <a:off x="7019925" y="4324350"/>
            <a:ext cx="2232025" cy="1187450"/>
          </a:xfrm>
          <a:prstGeom prst="rect">
            <a:avLst/>
          </a:prstGeom>
          <a:noFill/>
          <a:ln w="9525">
            <a:noFill/>
            <a:miter lim="800000"/>
            <a:headEnd/>
            <a:tailEnd/>
          </a:ln>
        </p:spPr>
        <p:txBody>
          <a:bodyPr>
            <a:spAutoFit/>
          </a:bodyPr>
          <a:lstStyle/>
          <a:p>
            <a:pPr>
              <a:spcBef>
                <a:spcPct val="50000"/>
              </a:spcBef>
            </a:pPr>
            <a:r>
              <a:rPr lang="sv-SE" sz="2400" b="1">
                <a:latin typeface="Arial" charset="0"/>
              </a:rPr>
              <a:t>applications</a:t>
            </a:r>
            <a:r>
              <a:rPr lang="sv-SE" sz="2400">
                <a:latin typeface="Arial" charset="0"/>
              </a:rPr>
              <a:t/>
            </a:r>
            <a:br>
              <a:rPr lang="sv-SE" sz="2400">
                <a:latin typeface="Arial" charset="0"/>
              </a:rPr>
            </a:br>
            <a:r>
              <a:rPr lang="sv-SE" sz="2400">
                <a:latin typeface="Arial" charset="0"/>
              </a:rPr>
              <a:t>- of many different kinds.</a:t>
            </a:r>
            <a:endParaRPr lang="en-US" sz="2400">
              <a:latin typeface="Arial" charset="0"/>
            </a:endParaRPr>
          </a:p>
        </p:txBody>
      </p:sp>
      <p:sp>
        <p:nvSpPr>
          <p:cNvPr id="101384" name="Text Box 9"/>
          <p:cNvSpPr txBox="1">
            <a:spLocks noChangeArrowheads="1"/>
          </p:cNvSpPr>
          <p:nvPr/>
        </p:nvSpPr>
        <p:spPr bwMode="auto">
          <a:xfrm>
            <a:off x="323850" y="1773238"/>
            <a:ext cx="1871663" cy="822325"/>
          </a:xfrm>
          <a:prstGeom prst="rect">
            <a:avLst/>
          </a:prstGeom>
          <a:noFill/>
          <a:ln w="9525">
            <a:noFill/>
            <a:miter lim="800000"/>
            <a:headEnd/>
            <a:tailEnd/>
          </a:ln>
        </p:spPr>
        <p:txBody>
          <a:bodyPr>
            <a:spAutoFit/>
          </a:bodyPr>
          <a:lstStyle/>
          <a:p>
            <a:pPr>
              <a:spcBef>
                <a:spcPct val="50000"/>
              </a:spcBef>
            </a:pPr>
            <a:r>
              <a:rPr lang="sv-SE" sz="2400">
                <a:latin typeface="Arial" charset="0"/>
              </a:rPr>
              <a:t>A specific </a:t>
            </a:r>
            <a:r>
              <a:rPr lang="sv-SE" sz="2400" b="1">
                <a:latin typeface="Arial" charset="0"/>
              </a:rPr>
              <a:t>example</a:t>
            </a:r>
            <a:endParaRPr lang="en-US" sz="2400" b="1">
              <a:latin typeface="Arial" charset="0"/>
            </a:endParaRPr>
          </a:p>
        </p:txBody>
      </p:sp>
      <p:pic>
        <p:nvPicPr>
          <p:cNvPr id="101385" name="Picture 10" descr="GingerbreadMan"/>
          <p:cNvPicPr>
            <a:picLocks noChangeAspect="1" noChangeArrowheads="1"/>
          </p:cNvPicPr>
          <p:nvPr/>
        </p:nvPicPr>
        <p:blipFill>
          <a:blip r:embed="rId2" cstate="screen"/>
          <a:srcRect/>
          <a:stretch>
            <a:fillRect/>
          </a:stretch>
        </p:blipFill>
        <p:spPr bwMode="auto">
          <a:xfrm>
            <a:off x="0" y="3200400"/>
            <a:ext cx="3657600" cy="3657600"/>
          </a:xfrm>
          <a:prstGeom prst="rect">
            <a:avLst/>
          </a:prstGeom>
          <a:noFill/>
          <a:ln w="9525">
            <a:noFill/>
            <a:miter lim="800000"/>
            <a:headEnd/>
            <a:tailEnd/>
          </a:ln>
        </p:spPr>
      </p:pic>
      <p:sp>
        <p:nvSpPr>
          <p:cNvPr id="101386" name="Rectangle 11"/>
          <p:cNvSpPr>
            <a:spLocks noChangeArrowheads="1"/>
          </p:cNvSpPr>
          <p:nvPr/>
        </p:nvSpPr>
        <p:spPr bwMode="auto">
          <a:xfrm>
            <a:off x="3203575" y="3141663"/>
            <a:ext cx="647700" cy="3716337"/>
          </a:xfrm>
          <a:prstGeom prst="rect">
            <a:avLst/>
          </a:prstGeom>
          <a:solidFill>
            <a:schemeClr val="bg1"/>
          </a:solidFill>
          <a:ln w="9525">
            <a:noFill/>
            <a:miter lim="800000"/>
            <a:headEnd/>
            <a:tailEnd/>
          </a:ln>
        </p:spPr>
        <p:txBody>
          <a:bodyPr wrap="none" anchor="ctr"/>
          <a:lstStyle/>
          <a:p>
            <a:endParaRPr lang="sv-SE">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p:nvPr>
        </p:nvSpPr>
        <p:spPr/>
        <p:txBody>
          <a:bodyPr/>
          <a:lstStyle/>
          <a:p>
            <a:pPr eaLnBrk="1" hangingPunct="1"/>
            <a:r>
              <a:rPr lang="sv-SE" sz="3200" dirty="0" smtClean="0">
                <a:solidFill>
                  <a:srgbClr val="002060"/>
                </a:solidFill>
                <a:latin typeface="Calibri" pitchFamily="34" charset="0"/>
              </a:rPr>
              <a:t>Type D </a:t>
            </a:r>
            <a:br>
              <a:rPr lang="sv-SE" sz="3200" dirty="0" smtClean="0">
                <a:solidFill>
                  <a:srgbClr val="002060"/>
                </a:solidFill>
                <a:latin typeface="Calibri" pitchFamily="34" charset="0"/>
              </a:rPr>
            </a:br>
            <a:r>
              <a:rPr lang="sv-SE" sz="3200" dirty="0" smtClean="0">
                <a:solidFill>
                  <a:srgbClr val="002060"/>
                </a:solidFill>
                <a:latin typeface="Calibri" pitchFamily="34" charset="0"/>
              </a:rPr>
              <a:t>(D for discipline)</a:t>
            </a:r>
          </a:p>
        </p:txBody>
      </p:sp>
      <p:sp>
        <p:nvSpPr>
          <p:cNvPr id="102402" name="Rectangle 3"/>
          <p:cNvSpPr>
            <a:spLocks noGrp="1" noChangeArrowheads="1"/>
          </p:cNvSpPr>
          <p:nvPr>
            <p:ph type="body" idx="1"/>
          </p:nvPr>
        </p:nvSpPr>
        <p:spPr/>
        <p:txBody>
          <a:bodyPr/>
          <a:lstStyle/>
          <a:p>
            <a:pPr marL="0" indent="0" eaLnBrk="1" hangingPunct="1">
              <a:buNone/>
            </a:pPr>
            <a:r>
              <a:rPr lang="sv-SE" sz="2400" dirty="0" smtClean="0"/>
              <a:t>Overall </a:t>
            </a:r>
            <a:r>
              <a:rPr lang="sv-SE" sz="2400" dirty="0" err="1" smtClean="0"/>
              <a:t>disciplinary</a:t>
            </a:r>
            <a:r>
              <a:rPr lang="sv-SE" sz="2400" dirty="0" smtClean="0"/>
              <a:t> </a:t>
            </a:r>
            <a:r>
              <a:rPr lang="sv-SE" sz="2400" dirty="0" err="1" smtClean="0"/>
              <a:t>logic</a:t>
            </a:r>
            <a:r>
              <a:rPr lang="sv-SE" sz="2400" dirty="0" smtClean="0"/>
              <a:t>, </a:t>
            </a:r>
            <a:r>
              <a:rPr lang="sv-SE" sz="2400" dirty="0" err="1" smtClean="0"/>
              <a:t>but</a:t>
            </a:r>
            <a:r>
              <a:rPr lang="sv-SE" sz="2400" dirty="0" smtClean="0"/>
              <a:t> </a:t>
            </a:r>
            <a:r>
              <a:rPr lang="sv-SE" sz="2400" dirty="0" err="1" smtClean="0"/>
              <a:t>grabbing</a:t>
            </a:r>
            <a:r>
              <a:rPr lang="sv-SE" sz="2400" dirty="0" smtClean="0"/>
              <a:t> </a:t>
            </a:r>
            <a:r>
              <a:rPr lang="sv-SE" sz="2400" dirty="0" err="1" smtClean="0"/>
              <a:t>into</a:t>
            </a:r>
            <a:r>
              <a:rPr lang="sv-SE" sz="2400" dirty="0" smtClean="0"/>
              <a:t> problem/</a:t>
            </a:r>
            <a:r>
              <a:rPr lang="sv-SE" sz="2400" dirty="0" err="1" smtClean="0"/>
              <a:t>practice</a:t>
            </a:r>
            <a:endParaRPr lang="sv-SE" sz="2400" dirty="0" smtClean="0"/>
          </a:p>
          <a:p>
            <a:pPr marL="0" indent="0" eaLnBrk="1" hangingPunct="1">
              <a:buNone/>
            </a:pPr>
            <a:endParaRPr lang="sv-SE" sz="2400" dirty="0" smtClean="0"/>
          </a:p>
          <a:p>
            <a:pPr marL="0" indent="0" eaLnBrk="1" hangingPunct="1">
              <a:buNone/>
            </a:pPr>
            <a:r>
              <a:rPr lang="sv-SE" sz="2000" dirty="0" err="1"/>
              <a:t>T</a:t>
            </a:r>
            <a:r>
              <a:rPr lang="sv-SE" sz="2000" dirty="0" err="1" smtClean="0"/>
              <a:t>wo</a:t>
            </a:r>
            <a:r>
              <a:rPr lang="sv-SE" sz="2000" dirty="0" smtClean="0"/>
              <a:t> </a:t>
            </a:r>
            <a:r>
              <a:rPr lang="sv-SE" sz="2000" dirty="0" err="1" smtClean="0"/>
              <a:t>things</a:t>
            </a:r>
            <a:r>
              <a:rPr lang="sv-SE" sz="2000" dirty="0" smtClean="0"/>
              <a:t> </a:t>
            </a:r>
            <a:r>
              <a:rPr lang="sv-SE" sz="2000" dirty="0" err="1" smtClean="0"/>
              <a:t>that</a:t>
            </a:r>
            <a:r>
              <a:rPr lang="sv-SE" sz="2000" dirty="0" smtClean="0"/>
              <a:t> </a:t>
            </a:r>
            <a:r>
              <a:rPr lang="sv-SE" sz="2000" dirty="0" err="1" smtClean="0"/>
              <a:t>disciplinary</a:t>
            </a:r>
            <a:r>
              <a:rPr lang="sv-SE" sz="2000" dirty="0" smtClean="0"/>
              <a:t> </a:t>
            </a:r>
            <a:r>
              <a:rPr lang="sv-SE" sz="2000" dirty="0" err="1" smtClean="0"/>
              <a:t>courses</a:t>
            </a:r>
            <a:r>
              <a:rPr lang="sv-SE" sz="2000" dirty="0" smtClean="0"/>
              <a:t> </a:t>
            </a:r>
            <a:r>
              <a:rPr lang="sv-SE" sz="2000" dirty="0" err="1" smtClean="0"/>
              <a:t>should</a:t>
            </a:r>
            <a:r>
              <a:rPr lang="sv-SE" sz="2000" dirty="0" smtClean="0"/>
              <a:t> </a:t>
            </a:r>
            <a:r>
              <a:rPr lang="sv-SE" sz="2000" dirty="0" err="1" smtClean="0"/>
              <a:t>contribute</a:t>
            </a:r>
            <a:r>
              <a:rPr lang="sv-SE" sz="2000" dirty="0" smtClean="0"/>
              <a:t>:</a:t>
            </a:r>
          </a:p>
          <a:p>
            <a:pPr marL="457200" indent="-457200" eaLnBrk="1" hangingPunct="1">
              <a:buFont typeface="+mj-lt"/>
              <a:buAutoNum type="arabicPeriod"/>
            </a:pPr>
            <a:r>
              <a:rPr lang="sv-SE" sz="2000" dirty="0" err="1" smtClean="0"/>
              <a:t>Orientation</a:t>
            </a:r>
            <a:r>
              <a:rPr lang="sv-SE" sz="2000" dirty="0" smtClean="0"/>
              <a:t> </a:t>
            </a:r>
            <a:r>
              <a:rPr lang="sv-SE" sz="2000" dirty="0" err="1" smtClean="0"/>
              <a:t>towards</a:t>
            </a:r>
            <a:r>
              <a:rPr lang="sv-SE" sz="2000" dirty="0" smtClean="0"/>
              <a:t> </a:t>
            </a:r>
            <a:r>
              <a:rPr lang="sv-SE" sz="2000" dirty="0" err="1" smtClean="0"/>
              <a:t>use</a:t>
            </a:r>
            <a:r>
              <a:rPr lang="sv-SE" sz="2000" dirty="0" smtClean="0"/>
              <a:t>: </a:t>
            </a:r>
            <a:r>
              <a:rPr lang="sv-SE" sz="2000" dirty="0" err="1" smtClean="0"/>
              <a:t>functional</a:t>
            </a:r>
            <a:r>
              <a:rPr lang="sv-SE" sz="2000" dirty="0" smtClean="0"/>
              <a:t> </a:t>
            </a:r>
            <a:r>
              <a:rPr lang="sv-SE" sz="2000" dirty="0" err="1" smtClean="0"/>
              <a:t>knowledge</a:t>
            </a:r>
            <a:r>
              <a:rPr lang="sv-SE" sz="2000" dirty="0" smtClean="0"/>
              <a:t>, </a:t>
            </a:r>
            <a:r>
              <a:rPr lang="sv-SE" sz="2000" dirty="0" err="1" smtClean="0"/>
              <a:t>performances</a:t>
            </a:r>
            <a:r>
              <a:rPr lang="sv-SE" sz="2000" dirty="0" smtClean="0"/>
              <a:t> </a:t>
            </a:r>
            <a:r>
              <a:rPr lang="sv-SE" sz="2000" dirty="0" err="1" smtClean="0"/>
              <a:t>of</a:t>
            </a:r>
            <a:r>
              <a:rPr lang="sv-SE" sz="2000" dirty="0" smtClean="0"/>
              <a:t> </a:t>
            </a:r>
            <a:r>
              <a:rPr lang="sv-SE" sz="2000" dirty="0" err="1" smtClean="0"/>
              <a:t>understanding</a:t>
            </a:r>
            <a:r>
              <a:rPr lang="sv-SE" sz="2000" dirty="0" smtClean="0"/>
              <a:t>, integration, </a:t>
            </a:r>
            <a:r>
              <a:rPr lang="sv-SE" sz="2000" dirty="0" err="1" smtClean="0"/>
              <a:t>application</a:t>
            </a:r>
            <a:endParaRPr lang="sv-SE" sz="2000" dirty="0" smtClean="0"/>
          </a:p>
          <a:p>
            <a:pPr marL="457200" indent="-457200" eaLnBrk="1" hangingPunct="1">
              <a:buFont typeface="+mj-lt"/>
              <a:buAutoNum type="arabicPeriod"/>
            </a:pPr>
            <a:r>
              <a:rPr lang="sv-SE" sz="2000" dirty="0" err="1" smtClean="0"/>
              <a:t>Embedded</a:t>
            </a:r>
            <a:r>
              <a:rPr lang="sv-SE" sz="2000" dirty="0" smtClean="0"/>
              <a:t> </a:t>
            </a:r>
            <a:r>
              <a:rPr lang="sv-SE" sz="2000" dirty="0" err="1" smtClean="0"/>
              <a:t>professional</a:t>
            </a:r>
            <a:r>
              <a:rPr lang="sv-SE" sz="2000" dirty="0" smtClean="0"/>
              <a:t> </a:t>
            </a:r>
            <a:r>
              <a:rPr lang="sv-SE" sz="2000" dirty="0" err="1" smtClean="0"/>
              <a:t>skills</a:t>
            </a:r>
            <a:r>
              <a:rPr lang="sv-SE" sz="2000" dirty="0" smtClean="0"/>
              <a:t>: Communication, </a:t>
            </a:r>
            <a:r>
              <a:rPr lang="sv-SE" sz="2000" dirty="0" err="1" smtClean="0"/>
              <a:t>collaboration</a:t>
            </a:r>
            <a:endParaRPr lang="sv-SE" sz="2000" dirty="0" smtClean="0"/>
          </a:p>
        </p:txBody>
      </p:sp>
      <p:pic>
        <p:nvPicPr>
          <p:cNvPr id="5" name="Picture 4" descr="hander_blue.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4211960" y="4149080"/>
            <a:ext cx="2204864" cy="220486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Bildobjekt 6" descr="Cu-B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27313" y="2205410"/>
            <a:ext cx="2376487" cy="1871662"/>
          </a:xfrm>
          <a:prstGeom prst="rect">
            <a:avLst/>
          </a:prstGeom>
          <a:ln>
            <a:solidFill>
              <a:schemeClr val="tx1"/>
            </a:solidFill>
          </a:ln>
          <a:effectLst>
            <a:outerShdw blurRad="50800" dist="38100" dir="2700000" algn="tl" rotWithShape="0">
              <a:prstClr val="black">
                <a:alpha val="40000"/>
              </a:prstClr>
            </a:outerShdw>
          </a:effectLst>
        </p:spPr>
      </p:pic>
      <p:sp>
        <p:nvSpPr>
          <p:cNvPr id="103426" name="Rectangle 3"/>
          <p:cNvSpPr>
            <a:spLocks noGrp="1" noChangeArrowheads="1"/>
          </p:cNvSpPr>
          <p:nvPr>
            <p:ph type="body" idx="4294967295"/>
          </p:nvPr>
        </p:nvSpPr>
        <p:spPr>
          <a:xfrm>
            <a:off x="684213" y="1216546"/>
            <a:ext cx="8351837" cy="1276350"/>
          </a:xfrm>
        </p:spPr>
        <p:txBody>
          <a:bodyPr/>
          <a:lstStyle/>
          <a:p>
            <a:pPr eaLnBrk="1" hangingPunct="1">
              <a:buClr>
                <a:srgbClr val="C00000"/>
              </a:buClr>
              <a:buSzTx/>
              <a:buFont typeface="Wingdings" pitchFamily="2" charset="2"/>
              <a:buChar char="§"/>
            </a:pPr>
            <a:r>
              <a:rPr lang="en-US" sz="2000" dirty="0" smtClean="0">
                <a:latin typeface="Calibri" pitchFamily="34" charset="0"/>
              </a:rPr>
              <a:t>Standard lecture based course</a:t>
            </a:r>
          </a:p>
          <a:p>
            <a:pPr eaLnBrk="1" hangingPunct="1">
              <a:buClr>
                <a:srgbClr val="C00000"/>
              </a:buClr>
              <a:buSzTx/>
              <a:buFont typeface="Wingdings" pitchFamily="2" charset="2"/>
              <a:buChar char="§"/>
            </a:pPr>
            <a:r>
              <a:rPr lang="en-US" sz="2000" dirty="0" smtClean="0">
                <a:latin typeface="Calibri" pitchFamily="34" charset="0"/>
              </a:rPr>
              <a:t>Focus on disciplinary knowledge (“content”)</a:t>
            </a:r>
          </a:p>
        </p:txBody>
      </p:sp>
      <p:pic>
        <p:nvPicPr>
          <p:cNvPr id="8" name="Bildobjekt 7" descr="jämförels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6238" y="4221163"/>
            <a:ext cx="1938337" cy="2100262"/>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5" cstate="screen"/>
          <a:stretch>
            <a:fillRect/>
          </a:stretch>
        </p:blipFill>
        <p:spPr>
          <a:xfrm>
            <a:off x="5260975" y="3213100"/>
            <a:ext cx="2857500" cy="1714500"/>
          </a:xfrm>
          <a:prstGeom prst="rect">
            <a:avLst/>
          </a:prstGeom>
          <a:ln>
            <a:solidFill>
              <a:schemeClr val="tx1"/>
            </a:solidFill>
          </a:ln>
          <a:effectLst>
            <a:outerShdw blurRad="50800" dist="38100" dir="2700000" algn="tl" rotWithShape="0">
              <a:prstClr val="black">
                <a:alpha val="40000"/>
              </a:prstClr>
            </a:outerShdw>
          </a:effectLst>
        </p:spPr>
      </p:pic>
      <p:sp>
        <p:nvSpPr>
          <p:cNvPr id="6" name="Rundad rektangulär 5"/>
          <p:cNvSpPr/>
          <p:nvPr/>
        </p:nvSpPr>
        <p:spPr bwMode="auto">
          <a:xfrm>
            <a:off x="6227763" y="1557338"/>
            <a:ext cx="2376685" cy="1439862"/>
          </a:xfrm>
          <a:prstGeom prst="wedgeRoundRectCallout">
            <a:avLst>
              <a:gd name="adj1" fmla="val -48622"/>
              <a:gd name="adj2" fmla="val 72012"/>
              <a:gd name="adj3" fmla="val 16667"/>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fontAlgn="auto">
              <a:spcBef>
                <a:spcPts val="0"/>
              </a:spcBef>
              <a:spcAft>
                <a:spcPts val="0"/>
              </a:spcAft>
              <a:defRPr/>
            </a:pPr>
            <a:r>
              <a:rPr lang="en-GB" sz="1400" i="1" dirty="0" err="1">
                <a:solidFill>
                  <a:schemeClr val="tx1"/>
                </a:solidFill>
                <a:latin typeface="Calibri" pitchFamily="34" charset="0"/>
                <a:cs typeface="Calibri" pitchFamily="34" charset="0"/>
              </a:rPr>
              <a:t>Hypoeutectoid</a:t>
            </a:r>
            <a:r>
              <a:rPr lang="en-GB" sz="1400" i="1" dirty="0">
                <a:solidFill>
                  <a:schemeClr val="tx1"/>
                </a:solidFill>
                <a:latin typeface="Calibri" pitchFamily="34" charset="0"/>
                <a:cs typeface="Calibri" pitchFamily="34" charset="0"/>
              </a:rPr>
              <a:t> steel was quenched from austenite to </a:t>
            </a:r>
            <a:r>
              <a:rPr lang="en-GB" sz="1400" i="1" dirty="0" err="1">
                <a:solidFill>
                  <a:schemeClr val="tx1"/>
                </a:solidFill>
                <a:latin typeface="Calibri" pitchFamily="34" charset="0"/>
                <a:cs typeface="Calibri" pitchFamily="34" charset="0"/>
              </a:rPr>
              <a:t>martensite</a:t>
            </a:r>
            <a:r>
              <a:rPr lang="en-GB" sz="1400" i="1" dirty="0">
                <a:solidFill>
                  <a:schemeClr val="tx1"/>
                </a:solidFill>
                <a:latin typeface="Calibri" pitchFamily="34" charset="0"/>
                <a:cs typeface="Calibri" pitchFamily="34" charset="0"/>
              </a:rPr>
              <a:t> which was tempered, </a:t>
            </a:r>
            <a:r>
              <a:rPr lang="en-GB" sz="1400" i="1" dirty="0" err="1">
                <a:solidFill>
                  <a:schemeClr val="tx1"/>
                </a:solidFill>
                <a:latin typeface="Calibri" pitchFamily="34" charset="0"/>
                <a:cs typeface="Calibri" pitchFamily="34" charset="0"/>
              </a:rPr>
              <a:t>spheroidized</a:t>
            </a:r>
            <a:r>
              <a:rPr lang="en-GB" sz="1400" i="1" dirty="0">
                <a:solidFill>
                  <a:schemeClr val="tx1"/>
                </a:solidFill>
                <a:latin typeface="Calibri" pitchFamily="34" charset="0"/>
                <a:cs typeface="Calibri" pitchFamily="34" charset="0"/>
              </a:rPr>
              <a:t> and hardened by dislocation pinning..</a:t>
            </a:r>
            <a:endParaRPr lang="sv-SE" sz="1400" i="1" dirty="0">
              <a:solidFill>
                <a:schemeClr val="tx1"/>
              </a:solidFill>
              <a:latin typeface="Calibri" pitchFamily="34" charset="0"/>
              <a:cs typeface="Calibri" pitchFamily="34" charset="0"/>
            </a:endParaRPr>
          </a:p>
        </p:txBody>
      </p:sp>
      <p:sp>
        <p:nvSpPr>
          <p:cNvPr id="103430" name="TextBox 9"/>
          <p:cNvSpPr txBox="1">
            <a:spLocks noChangeArrowheads="1"/>
          </p:cNvSpPr>
          <p:nvPr/>
        </p:nvSpPr>
        <p:spPr bwMode="auto">
          <a:xfrm>
            <a:off x="6689725" y="6597650"/>
            <a:ext cx="2016125" cy="215900"/>
          </a:xfrm>
          <a:prstGeom prst="rect">
            <a:avLst/>
          </a:prstGeom>
          <a:noFill/>
          <a:ln w="9525">
            <a:noFill/>
            <a:miter lim="800000"/>
            <a:headEnd/>
            <a:tailEnd/>
          </a:ln>
        </p:spPr>
        <p:txBody>
          <a:bodyPr wrap="none">
            <a:spAutoFit/>
          </a:bodyPr>
          <a:lstStyle/>
          <a:p>
            <a:r>
              <a:rPr lang="sv-SE" sz="800"/>
              <a:t>[Professor Maria Knutson Wedel, Chalmers]</a:t>
            </a:r>
          </a:p>
        </p:txBody>
      </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5650" y="3214688"/>
            <a:ext cx="1719263" cy="2159000"/>
          </a:xfrm>
          <a:prstGeom prst="rect">
            <a:avLst/>
          </a:prstGeom>
          <a:ln>
            <a:solidFill>
              <a:schemeClr val="accent1"/>
            </a:solidFill>
          </a:ln>
          <a:effectLst>
            <a:outerShdw blurRad="50800" dist="38100" dir="2700000" algn="tl" rotWithShape="0">
              <a:prstClr val="black">
                <a:alpha val="40000"/>
              </a:prstClr>
            </a:outerShdw>
          </a:effectLst>
        </p:spPr>
      </p:pic>
      <p:sp>
        <p:nvSpPr>
          <p:cNvPr id="103432" name="Rectangle 2"/>
          <p:cNvSpPr>
            <a:spLocks noChangeArrowheads="1"/>
          </p:cNvSpPr>
          <p:nvPr/>
        </p:nvSpPr>
        <p:spPr bwMode="auto">
          <a:xfrm>
            <a:off x="322907" y="451023"/>
            <a:ext cx="8137525" cy="693738"/>
          </a:xfrm>
          <a:prstGeom prst="rect">
            <a:avLst/>
          </a:prstGeom>
          <a:noFill/>
          <a:ln w="9525">
            <a:noFill/>
            <a:miter lim="800000"/>
            <a:headEnd/>
            <a:tailEnd/>
          </a:ln>
        </p:spPr>
        <p:txBody>
          <a:bodyPr tIns="0" bIns="0" anchor="b"/>
          <a:lstStyle/>
          <a:p>
            <a:pPr>
              <a:lnSpc>
                <a:spcPct val="120000"/>
              </a:lnSpc>
            </a:pPr>
            <a:r>
              <a:rPr lang="en-US" sz="2800" b="1" dirty="0">
                <a:solidFill>
                  <a:srgbClr val="002060"/>
                </a:solidFill>
                <a:ea typeface="+mj-ea"/>
                <a:cs typeface="+mj-cs"/>
              </a:rPr>
              <a:t>Type </a:t>
            </a:r>
            <a:r>
              <a:rPr lang="en-US" sz="2800" b="1" dirty="0" smtClean="0">
                <a:solidFill>
                  <a:srgbClr val="002060"/>
                </a:solidFill>
                <a:ea typeface="+mj-ea"/>
                <a:cs typeface="+mj-cs"/>
              </a:rPr>
              <a:t>D Example 1: Orientation towards use</a:t>
            </a:r>
          </a:p>
          <a:p>
            <a:pPr>
              <a:lnSpc>
                <a:spcPct val="120000"/>
              </a:lnSpc>
            </a:pPr>
            <a:r>
              <a:rPr lang="en-US" sz="2800" b="1" dirty="0" smtClean="0">
                <a:solidFill>
                  <a:srgbClr val="002060"/>
                </a:solidFill>
                <a:ea typeface="+mj-ea"/>
                <a:cs typeface="+mj-cs"/>
              </a:rPr>
              <a:t>A </a:t>
            </a:r>
            <a:r>
              <a:rPr lang="en-US" sz="2800" b="1" dirty="0">
                <a:solidFill>
                  <a:srgbClr val="002060"/>
                </a:solidFill>
                <a:ea typeface="+mj-ea"/>
                <a:cs typeface="+mj-cs"/>
              </a:rPr>
              <a:t>course in Basic Materials Science </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59" name="Rectangle 2"/>
          <p:cNvSpPr>
            <a:spLocks noGrp="1" noChangeArrowheads="1"/>
          </p:cNvSpPr>
          <p:nvPr>
            <p:ph type="title" idx="4294967295"/>
          </p:nvPr>
        </p:nvSpPr>
        <p:spPr>
          <a:xfrm>
            <a:off x="900113" y="620713"/>
            <a:ext cx="8027987" cy="646112"/>
          </a:xfrm>
          <a:solidFill>
            <a:srgbClr val="FFFFFF"/>
          </a:solidFill>
        </p:spPr>
        <p:txBody>
          <a:bodyPr tIns="45720" bIns="45720" anchor="t"/>
          <a:lstStyle/>
          <a:p>
            <a:pPr eaLnBrk="1" hangingPunct="1"/>
            <a:r>
              <a:rPr lang="en-US" sz="2800" dirty="0" smtClean="0">
                <a:solidFill>
                  <a:srgbClr val="002060"/>
                </a:solidFill>
                <a:latin typeface="Calibri" pitchFamily="34" charset="0"/>
              </a:rPr>
              <a:t>Two ways of seeing materials science</a:t>
            </a:r>
          </a:p>
        </p:txBody>
      </p:sp>
      <p:grpSp>
        <p:nvGrpSpPr>
          <p:cNvPr id="2" name="Group 52"/>
          <p:cNvGrpSpPr>
            <a:grpSpLocks/>
          </p:cNvGrpSpPr>
          <p:nvPr/>
        </p:nvGrpSpPr>
        <p:grpSpPr bwMode="auto">
          <a:xfrm>
            <a:off x="112713" y="3908425"/>
            <a:ext cx="4498975" cy="2447925"/>
            <a:chOff x="2926" y="2568"/>
            <a:chExt cx="2834" cy="1542"/>
          </a:xfrm>
        </p:grpSpPr>
        <p:grpSp>
          <p:nvGrpSpPr>
            <p:cNvPr id="104478" name="Group 47"/>
            <p:cNvGrpSpPr>
              <a:grpSpLocks/>
            </p:cNvGrpSpPr>
            <p:nvPr/>
          </p:nvGrpSpPr>
          <p:grpSpPr bwMode="auto">
            <a:xfrm>
              <a:off x="4332" y="2568"/>
              <a:ext cx="1428" cy="1180"/>
              <a:chOff x="4332" y="2341"/>
              <a:chExt cx="1428" cy="1180"/>
            </a:xfrm>
          </p:grpSpPr>
          <p:graphicFrame>
            <p:nvGraphicFramePr>
              <p:cNvPr id="104458" name="Object 10"/>
              <p:cNvGraphicFramePr>
                <a:graphicFrameLocks noChangeAspect="1"/>
              </p:cNvGraphicFramePr>
              <p:nvPr/>
            </p:nvGraphicFramePr>
            <p:xfrm>
              <a:off x="4332" y="2341"/>
              <a:ext cx="1333" cy="921"/>
            </p:xfrm>
            <a:graphic>
              <a:graphicData uri="http://schemas.openxmlformats.org/presentationml/2006/ole">
                <mc:AlternateContent xmlns:mc="http://schemas.openxmlformats.org/markup-compatibility/2006">
                  <mc:Choice xmlns:v="urn:schemas-microsoft-com:vml" Requires="v">
                    <p:oleObj spid="_x0000_s104686" name="Photo Editor Photo" r:id="rId4" imgW="16890183" imgH="11666667" progId="">
                      <p:embed/>
                    </p:oleObj>
                  </mc:Choice>
                  <mc:Fallback>
                    <p:oleObj name="Photo Editor Photo" r:id="rId4" imgW="16890183" imgH="11666667" progId="">
                      <p:embed/>
                      <p:pic>
                        <p:nvPicPr>
                          <p:cNvPr id="0"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2" y="2341"/>
                            <a:ext cx="1333" cy="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8097" dir="2700000" algn="ctr" rotWithShape="0">
                                    <a:schemeClr val="bg2">
                                      <a:alpha val="74997"/>
                                    </a:schemeClr>
                                  </a:outerShdw>
                                </a:effectLst>
                              </a14:hiddenEffects>
                            </a:ext>
                          </a:extLst>
                        </p:spPr>
                      </p:pic>
                    </p:oleObj>
                  </mc:Fallback>
                </mc:AlternateContent>
              </a:graphicData>
            </a:graphic>
          </p:graphicFrame>
          <p:sp>
            <p:nvSpPr>
              <p:cNvPr id="104489" name="Text Box 45"/>
              <p:cNvSpPr txBox="1">
                <a:spLocks noChangeArrowheads="1"/>
              </p:cNvSpPr>
              <p:nvPr/>
            </p:nvSpPr>
            <p:spPr bwMode="auto">
              <a:xfrm>
                <a:off x="5103" y="3309"/>
                <a:ext cx="657" cy="212"/>
              </a:xfrm>
              <a:prstGeom prst="rect">
                <a:avLst/>
              </a:prstGeom>
              <a:solidFill>
                <a:schemeClr val="bg1"/>
              </a:solidFill>
              <a:ln w="12700">
                <a:noFill/>
                <a:miter lim="800000"/>
                <a:headEnd/>
                <a:tailEnd/>
              </a:ln>
            </p:spPr>
            <p:txBody>
              <a:bodyPr>
                <a:spAutoFit/>
              </a:bodyPr>
              <a:lstStyle/>
              <a:p>
                <a:pPr algn="ctr"/>
                <a:r>
                  <a:rPr lang="sv-SE" sz="1600"/>
                  <a:t>500 nm</a:t>
                </a:r>
              </a:p>
            </p:txBody>
          </p:sp>
        </p:grpSp>
        <p:grpSp>
          <p:nvGrpSpPr>
            <p:cNvPr id="104479" name="Group 51"/>
            <p:cNvGrpSpPr>
              <a:grpSpLocks/>
            </p:cNvGrpSpPr>
            <p:nvPr/>
          </p:nvGrpSpPr>
          <p:grpSpPr bwMode="auto">
            <a:xfrm>
              <a:off x="2926" y="3037"/>
              <a:ext cx="2585" cy="1073"/>
              <a:chOff x="2926" y="3037"/>
              <a:chExt cx="2585" cy="1073"/>
            </a:xfrm>
          </p:grpSpPr>
          <p:sp>
            <p:nvSpPr>
              <p:cNvPr id="104480" name="Text Box 4"/>
              <p:cNvSpPr txBox="1">
                <a:spLocks noChangeArrowheads="1"/>
              </p:cNvSpPr>
              <p:nvPr/>
            </p:nvSpPr>
            <p:spPr bwMode="auto">
              <a:xfrm>
                <a:off x="4590" y="3894"/>
                <a:ext cx="921" cy="216"/>
              </a:xfrm>
              <a:prstGeom prst="rect">
                <a:avLst/>
              </a:prstGeom>
              <a:noFill/>
              <a:ln w="9525">
                <a:noFill/>
                <a:miter lim="800000"/>
                <a:headEnd/>
                <a:tailEnd/>
              </a:ln>
            </p:spPr>
            <p:txBody>
              <a:bodyPr/>
              <a:lstStyle/>
              <a:p>
                <a:r>
                  <a:rPr lang="en-US" sz="1600"/>
                  <a:t>Structure</a:t>
                </a:r>
              </a:p>
            </p:txBody>
          </p:sp>
          <p:sp>
            <p:nvSpPr>
              <p:cNvPr id="104481" name="Text Box 5"/>
              <p:cNvSpPr txBox="1">
                <a:spLocks noChangeArrowheads="1"/>
              </p:cNvSpPr>
              <p:nvPr/>
            </p:nvSpPr>
            <p:spPr bwMode="auto">
              <a:xfrm>
                <a:off x="3785" y="3037"/>
                <a:ext cx="1265" cy="216"/>
              </a:xfrm>
              <a:prstGeom prst="rect">
                <a:avLst/>
              </a:prstGeom>
              <a:noFill/>
              <a:ln w="9525">
                <a:noFill/>
                <a:miter lim="800000"/>
                <a:headEnd/>
                <a:tailEnd/>
              </a:ln>
            </p:spPr>
            <p:txBody>
              <a:bodyPr/>
              <a:lstStyle/>
              <a:p>
                <a:r>
                  <a:rPr lang="en-US" sz="1600"/>
                  <a:t>Performance</a:t>
                </a:r>
              </a:p>
            </p:txBody>
          </p:sp>
          <p:sp>
            <p:nvSpPr>
              <p:cNvPr id="104482" name="Text Box 6"/>
              <p:cNvSpPr txBox="1">
                <a:spLocks noChangeArrowheads="1"/>
              </p:cNvSpPr>
              <p:nvPr/>
            </p:nvSpPr>
            <p:spPr bwMode="auto">
              <a:xfrm>
                <a:off x="2926" y="3678"/>
                <a:ext cx="1568" cy="432"/>
              </a:xfrm>
              <a:prstGeom prst="rect">
                <a:avLst/>
              </a:prstGeom>
              <a:noFill/>
              <a:ln w="9525">
                <a:noFill/>
                <a:miter lim="800000"/>
                <a:headEnd/>
                <a:tailEnd/>
              </a:ln>
            </p:spPr>
            <p:txBody>
              <a:bodyPr/>
              <a:lstStyle/>
              <a:p>
                <a:r>
                  <a:rPr lang="en-US" sz="1600"/>
                  <a:t>Manufacturing, </a:t>
                </a:r>
                <a:br>
                  <a:rPr lang="en-US" sz="1600"/>
                </a:br>
                <a:r>
                  <a:rPr lang="en-US" sz="1600"/>
                  <a:t>processing</a:t>
                </a:r>
              </a:p>
            </p:txBody>
          </p:sp>
          <p:sp>
            <p:nvSpPr>
              <p:cNvPr id="104483" name="Text Box 7"/>
              <p:cNvSpPr txBox="1">
                <a:spLocks noChangeArrowheads="1"/>
              </p:cNvSpPr>
              <p:nvPr/>
            </p:nvSpPr>
            <p:spPr bwMode="auto">
              <a:xfrm>
                <a:off x="3921" y="3536"/>
                <a:ext cx="1154" cy="215"/>
              </a:xfrm>
              <a:prstGeom prst="rect">
                <a:avLst/>
              </a:prstGeom>
              <a:noFill/>
              <a:ln w="9525">
                <a:noFill/>
                <a:miter lim="800000"/>
                <a:headEnd/>
                <a:tailEnd/>
              </a:ln>
            </p:spPr>
            <p:txBody>
              <a:bodyPr/>
              <a:lstStyle/>
              <a:p>
                <a:r>
                  <a:rPr lang="en-US" sz="1600"/>
                  <a:t>Properties</a:t>
                </a:r>
              </a:p>
            </p:txBody>
          </p:sp>
          <p:grpSp>
            <p:nvGrpSpPr>
              <p:cNvPr id="104484" name="Group 8"/>
              <p:cNvGrpSpPr>
                <a:grpSpLocks/>
              </p:cNvGrpSpPr>
              <p:nvPr/>
            </p:nvGrpSpPr>
            <p:grpSpPr bwMode="auto">
              <a:xfrm>
                <a:off x="3746" y="3188"/>
                <a:ext cx="1077" cy="719"/>
                <a:chOff x="4657" y="8977"/>
                <a:chExt cx="2520" cy="1800"/>
              </a:xfrm>
            </p:grpSpPr>
            <p:sp>
              <p:nvSpPr>
                <p:cNvPr id="104485" name="AutoShape 9"/>
                <p:cNvSpPr>
                  <a:spLocks noChangeArrowheads="1"/>
                </p:cNvSpPr>
                <p:nvPr/>
              </p:nvSpPr>
              <p:spPr bwMode="auto">
                <a:xfrm>
                  <a:off x="4657" y="8977"/>
                  <a:ext cx="2520" cy="1800"/>
                </a:xfrm>
                <a:prstGeom prst="triangle">
                  <a:avLst>
                    <a:gd name="adj" fmla="val 50000"/>
                  </a:avLst>
                </a:prstGeom>
                <a:noFill/>
                <a:ln w="9525">
                  <a:solidFill>
                    <a:srgbClr val="000000"/>
                  </a:solidFill>
                  <a:miter lim="800000"/>
                  <a:headEnd/>
                  <a:tailEnd/>
                </a:ln>
              </p:spPr>
              <p:txBody>
                <a:bodyPr/>
                <a:lstStyle/>
                <a:p>
                  <a:endParaRPr lang="sv-SE"/>
                </a:p>
              </p:txBody>
            </p:sp>
            <p:sp>
              <p:nvSpPr>
                <p:cNvPr id="104486" name="Line 10"/>
                <p:cNvSpPr>
                  <a:spLocks noChangeShapeType="1"/>
                </p:cNvSpPr>
                <p:nvPr/>
              </p:nvSpPr>
              <p:spPr bwMode="auto">
                <a:xfrm flipV="1">
                  <a:off x="4657" y="10237"/>
                  <a:ext cx="1260" cy="540"/>
                </a:xfrm>
                <a:prstGeom prst="line">
                  <a:avLst/>
                </a:prstGeom>
                <a:noFill/>
                <a:ln w="9525">
                  <a:solidFill>
                    <a:srgbClr val="000000"/>
                  </a:solidFill>
                  <a:round/>
                  <a:headEnd/>
                  <a:tailEnd/>
                </a:ln>
              </p:spPr>
              <p:txBody>
                <a:bodyPr/>
                <a:lstStyle/>
                <a:p>
                  <a:endParaRPr lang="sv-SE"/>
                </a:p>
              </p:txBody>
            </p:sp>
            <p:sp>
              <p:nvSpPr>
                <p:cNvPr id="104487" name="AutoShape 11"/>
                <p:cNvSpPr>
                  <a:spLocks noChangeArrowheads="1"/>
                </p:cNvSpPr>
                <p:nvPr/>
              </p:nvSpPr>
              <p:spPr bwMode="auto">
                <a:xfrm>
                  <a:off x="4657" y="10237"/>
                  <a:ext cx="2520" cy="540"/>
                </a:xfrm>
                <a:prstGeom prst="triangle">
                  <a:avLst>
                    <a:gd name="adj" fmla="val 50000"/>
                  </a:avLst>
                </a:prstGeom>
                <a:noFill/>
                <a:ln w="9525">
                  <a:solidFill>
                    <a:srgbClr val="000000"/>
                  </a:solidFill>
                  <a:miter lim="800000"/>
                  <a:headEnd/>
                  <a:tailEnd/>
                </a:ln>
              </p:spPr>
              <p:txBody>
                <a:bodyPr/>
                <a:lstStyle/>
                <a:p>
                  <a:endParaRPr lang="sv-SE"/>
                </a:p>
              </p:txBody>
            </p:sp>
            <p:sp>
              <p:nvSpPr>
                <p:cNvPr id="104488" name="Line 12"/>
                <p:cNvSpPr>
                  <a:spLocks noChangeShapeType="1"/>
                </p:cNvSpPr>
                <p:nvPr/>
              </p:nvSpPr>
              <p:spPr bwMode="auto">
                <a:xfrm flipV="1">
                  <a:off x="5917" y="8977"/>
                  <a:ext cx="0" cy="1260"/>
                </a:xfrm>
                <a:prstGeom prst="line">
                  <a:avLst/>
                </a:prstGeom>
                <a:noFill/>
                <a:ln w="9525">
                  <a:solidFill>
                    <a:srgbClr val="000000"/>
                  </a:solidFill>
                  <a:round/>
                  <a:headEnd/>
                  <a:tailEnd/>
                </a:ln>
              </p:spPr>
              <p:txBody>
                <a:bodyPr/>
                <a:lstStyle/>
                <a:p>
                  <a:endParaRPr lang="sv-SE"/>
                </a:p>
              </p:txBody>
            </p:sp>
          </p:grpSp>
        </p:grpSp>
      </p:grpSp>
      <p:sp>
        <p:nvSpPr>
          <p:cNvPr id="205838" name="Rectangle 14"/>
          <p:cNvSpPr>
            <a:spLocks noChangeArrowheads="1"/>
          </p:cNvSpPr>
          <p:nvPr/>
        </p:nvSpPr>
        <p:spPr bwMode="auto">
          <a:xfrm>
            <a:off x="4787900" y="1346200"/>
            <a:ext cx="3529013" cy="1968500"/>
          </a:xfrm>
          <a:prstGeom prst="rect">
            <a:avLst/>
          </a:prstGeom>
          <a:noFill/>
          <a:ln w="12700">
            <a:solidFill>
              <a:schemeClr val="tx1"/>
            </a:solidFill>
            <a:miter lim="800000"/>
            <a:headEnd/>
            <a:tailEnd/>
          </a:ln>
        </p:spPr>
        <p:txBody>
          <a:bodyPr anchor="ctr">
            <a:spAutoFit/>
          </a:bodyPr>
          <a:lstStyle/>
          <a:p>
            <a:r>
              <a:rPr lang="en-GB" sz="2400" b="1">
                <a:solidFill>
                  <a:srgbClr val="C00000"/>
                </a:solidFill>
              </a:rPr>
              <a:t>From the outside - in</a:t>
            </a:r>
          </a:p>
          <a:p>
            <a:r>
              <a:rPr lang="en-US" sz="1600"/>
              <a:t>“Materials have a supportive role of materializing the design. The performance is of primary concern, followed by considerations of related materials properties….”</a:t>
            </a:r>
            <a:endParaRPr lang="en-US" sz="1600" i="1"/>
          </a:p>
          <a:p>
            <a:pPr algn="r"/>
            <a:r>
              <a:rPr lang="en-US" sz="1600" i="1"/>
              <a:t>Östberg</a:t>
            </a:r>
            <a:endParaRPr lang="en-US" sz="1600"/>
          </a:p>
        </p:txBody>
      </p:sp>
      <p:grpSp>
        <p:nvGrpSpPr>
          <p:cNvPr id="6" name="Group 50"/>
          <p:cNvGrpSpPr>
            <a:grpSpLocks/>
          </p:cNvGrpSpPr>
          <p:nvPr/>
        </p:nvGrpSpPr>
        <p:grpSpPr bwMode="auto">
          <a:xfrm>
            <a:off x="4787900" y="4005263"/>
            <a:ext cx="4103688" cy="2368550"/>
            <a:chOff x="204" y="2750"/>
            <a:chExt cx="2585" cy="1492"/>
          </a:xfrm>
        </p:grpSpPr>
        <p:pic>
          <p:nvPicPr>
            <p:cNvPr id="104467" name="Picture 3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9" y="2750"/>
              <a:ext cx="2292" cy="598"/>
            </a:xfrm>
            <a:prstGeom prst="rect">
              <a:avLst/>
            </a:prstGeom>
            <a:noFill/>
            <a:ln w="22225">
              <a:noFill/>
              <a:miter lim="800000"/>
              <a:headEnd/>
              <a:tailEnd/>
            </a:ln>
          </p:spPr>
        </p:pic>
        <p:grpSp>
          <p:nvGrpSpPr>
            <p:cNvPr id="104468" name="Group 49"/>
            <p:cNvGrpSpPr>
              <a:grpSpLocks/>
            </p:cNvGrpSpPr>
            <p:nvPr/>
          </p:nvGrpSpPr>
          <p:grpSpPr bwMode="auto">
            <a:xfrm>
              <a:off x="204" y="3113"/>
              <a:ext cx="2585" cy="1129"/>
              <a:chOff x="204" y="3113"/>
              <a:chExt cx="2585" cy="1129"/>
            </a:xfrm>
          </p:grpSpPr>
          <p:sp>
            <p:nvSpPr>
              <p:cNvPr id="104469" name="Text Box 17"/>
              <p:cNvSpPr txBox="1">
                <a:spLocks noChangeArrowheads="1"/>
              </p:cNvSpPr>
              <p:nvPr/>
            </p:nvSpPr>
            <p:spPr bwMode="auto">
              <a:xfrm>
                <a:off x="1900" y="3985"/>
                <a:ext cx="889" cy="216"/>
              </a:xfrm>
              <a:prstGeom prst="rect">
                <a:avLst/>
              </a:prstGeom>
              <a:solidFill>
                <a:srgbClr val="FFFFFF"/>
              </a:solidFill>
              <a:ln w="9525">
                <a:noFill/>
                <a:miter lim="800000"/>
                <a:headEnd/>
                <a:tailEnd/>
              </a:ln>
            </p:spPr>
            <p:txBody>
              <a:bodyPr/>
              <a:lstStyle/>
              <a:p>
                <a:r>
                  <a:rPr lang="en-US" sz="1600"/>
                  <a:t>Material</a:t>
                </a:r>
              </a:p>
            </p:txBody>
          </p:sp>
          <p:sp>
            <p:nvSpPr>
              <p:cNvPr id="104470" name="Text Box 18"/>
              <p:cNvSpPr txBox="1">
                <a:spLocks noChangeArrowheads="1"/>
              </p:cNvSpPr>
              <p:nvPr/>
            </p:nvSpPr>
            <p:spPr bwMode="auto">
              <a:xfrm>
                <a:off x="1383" y="3113"/>
                <a:ext cx="1219" cy="216"/>
              </a:xfrm>
              <a:prstGeom prst="rect">
                <a:avLst/>
              </a:prstGeom>
              <a:noFill/>
              <a:ln w="9525">
                <a:noFill/>
                <a:miter lim="800000"/>
                <a:headEnd/>
                <a:tailEnd/>
              </a:ln>
            </p:spPr>
            <p:txBody>
              <a:bodyPr/>
              <a:lstStyle/>
              <a:p>
                <a:r>
                  <a:rPr lang="en-US" sz="1600"/>
                  <a:t>Performance</a:t>
                </a:r>
              </a:p>
            </p:txBody>
          </p:sp>
          <p:sp>
            <p:nvSpPr>
              <p:cNvPr id="104471" name="Text Box 19"/>
              <p:cNvSpPr txBox="1">
                <a:spLocks noChangeArrowheads="1"/>
              </p:cNvSpPr>
              <p:nvPr/>
            </p:nvSpPr>
            <p:spPr bwMode="auto">
              <a:xfrm>
                <a:off x="204" y="3929"/>
                <a:ext cx="1512" cy="313"/>
              </a:xfrm>
              <a:prstGeom prst="rect">
                <a:avLst/>
              </a:prstGeom>
              <a:noFill/>
              <a:ln w="9525">
                <a:noFill/>
                <a:miter lim="800000"/>
                <a:headEnd/>
                <a:tailEnd/>
              </a:ln>
            </p:spPr>
            <p:txBody>
              <a:bodyPr/>
              <a:lstStyle/>
              <a:p>
                <a:r>
                  <a:rPr lang="en-US" sz="1600"/>
                  <a:t>Manufacturing</a:t>
                </a:r>
              </a:p>
            </p:txBody>
          </p:sp>
          <p:sp>
            <p:nvSpPr>
              <p:cNvPr id="104472" name="Text Box 20"/>
              <p:cNvSpPr txBox="1">
                <a:spLocks noChangeArrowheads="1"/>
              </p:cNvSpPr>
              <p:nvPr/>
            </p:nvSpPr>
            <p:spPr bwMode="auto">
              <a:xfrm>
                <a:off x="1383" y="3612"/>
                <a:ext cx="1113" cy="216"/>
              </a:xfrm>
              <a:prstGeom prst="rect">
                <a:avLst/>
              </a:prstGeom>
              <a:noFill/>
              <a:ln w="9525">
                <a:noFill/>
                <a:miter lim="800000"/>
                <a:headEnd/>
                <a:tailEnd/>
              </a:ln>
            </p:spPr>
            <p:txBody>
              <a:bodyPr/>
              <a:lstStyle/>
              <a:p>
                <a:r>
                  <a:rPr lang="en-US" sz="1600"/>
                  <a:t>Properties</a:t>
                </a:r>
              </a:p>
            </p:txBody>
          </p:sp>
          <p:grpSp>
            <p:nvGrpSpPr>
              <p:cNvPr id="104473" name="Group 21"/>
              <p:cNvGrpSpPr>
                <a:grpSpLocks/>
              </p:cNvGrpSpPr>
              <p:nvPr/>
            </p:nvGrpSpPr>
            <p:grpSpPr bwMode="auto">
              <a:xfrm>
                <a:off x="1086" y="3278"/>
                <a:ext cx="1039" cy="720"/>
                <a:chOff x="4657" y="8977"/>
                <a:chExt cx="2520" cy="1800"/>
              </a:xfrm>
            </p:grpSpPr>
            <p:sp>
              <p:nvSpPr>
                <p:cNvPr id="104474" name="AutoShape 22"/>
                <p:cNvSpPr>
                  <a:spLocks noChangeArrowheads="1"/>
                </p:cNvSpPr>
                <p:nvPr/>
              </p:nvSpPr>
              <p:spPr bwMode="auto">
                <a:xfrm>
                  <a:off x="4657" y="8977"/>
                  <a:ext cx="2520" cy="1800"/>
                </a:xfrm>
                <a:prstGeom prst="triangle">
                  <a:avLst>
                    <a:gd name="adj" fmla="val 50000"/>
                  </a:avLst>
                </a:prstGeom>
                <a:noFill/>
                <a:ln w="9525">
                  <a:solidFill>
                    <a:srgbClr val="000000"/>
                  </a:solidFill>
                  <a:miter lim="800000"/>
                  <a:headEnd/>
                  <a:tailEnd/>
                </a:ln>
              </p:spPr>
              <p:txBody>
                <a:bodyPr/>
                <a:lstStyle/>
                <a:p>
                  <a:endParaRPr lang="sv-SE"/>
                </a:p>
              </p:txBody>
            </p:sp>
            <p:sp>
              <p:nvSpPr>
                <p:cNvPr id="104475" name="Line 23"/>
                <p:cNvSpPr>
                  <a:spLocks noChangeShapeType="1"/>
                </p:cNvSpPr>
                <p:nvPr/>
              </p:nvSpPr>
              <p:spPr bwMode="auto">
                <a:xfrm flipV="1">
                  <a:off x="4657" y="10237"/>
                  <a:ext cx="1260" cy="540"/>
                </a:xfrm>
                <a:prstGeom prst="line">
                  <a:avLst/>
                </a:prstGeom>
                <a:noFill/>
                <a:ln w="9525">
                  <a:solidFill>
                    <a:srgbClr val="000000"/>
                  </a:solidFill>
                  <a:round/>
                  <a:headEnd/>
                  <a:tailEnd/>
                </a:ln>
              </p:spPr>
              <p:txBody>
                <a:bodyPr/>
                <a:lstStyle/>
                <a:p>
                  <a:endParaRPr lang="sv-SE"/>
                </a:p>
              </p:txBody>
            </p:sp>
            <p:sp>
              <p:nvSpPr>
                <p:cNvPr id="104476" name="AutoShape 24"/>
                <p:cNvSpPr>
                  <a:spLocks noChangeArrowheads="1"/>
                </p:cNvSpPr>
                <p:nvPr/>
              </p:nvSpPr>
              <p:spPr bwMode="auto">
                <a:xfrm>
                  <a:off x="4657" y="10237"/>
                  <a:ext cx="2520" cy="540"/>
                </a:xfrm>
                <a:prstGeom prst="triangle">
                  <a:avLst>
                    <a:gd name="adj" fmla="val 50000"/>
                  </a:avLst>
                </a:prstGeom>
                <a:noFill/>
                <a:ln w="9525">
                  <a:solidFill>
                    <a:srgbClr val="000000"/>
                  </a:solidFill>
                  <a:miter lim="800000"/>
                  <a:headEnd/>
                  <a:tailEnd/>
                </a:ln>
              </p:spPr>
              <p:txBody>
                <a:bodyPr/>
                <a:lstStyle/>
                <a:p>
                  <a:endParaRPr lang="sv-SE"/>
                </a:p>
              </p:txBody>
            </p:sp>
            <p:sp>
              <p:nvSpPr>
                <p:cNvPr id="104477" name="Line 25"/>
                <p:cNvSpPr>
                  <a:spLocks noChangeShapeType="1"/>
                </p:cNvSpPr>
                <p:nvPr/>
              </p:nvSpPr>
              <p:spPr bwMode="auto">
                <a:xfrm flipV="1">
                  <a:off x="5917" y="8977"/>
                  <a:ext cx="0" cy="1260"/>
                </a:xfrm>
                <a:prstGeom prst="line">
                  <a:avLst/>
                </a:prstGeom>
                <a:noFill/>
                <a:ln w="9525">
                  <a:solidFill>
                    <a:srgbClr val="000000"/>
                  </a:solidFill>
                  <a:round/>
                  <a:headEnd/>
                  <a:tailEnd/>
                </a:ln>
              </p:spPr>
              <p:txBody>
                <a:bodyPr/>
                <a:lstStyle/>
                <a:p>
                  <a:endParaRPr lang="sv-SE"/>
                </a:p>
              </p:txBody>
            </p:sp>
          </p:grpSp>
        </p:grpSp>
      </p:grpSp>
      <p:sp>
        <p:nvSpPr>
          <p:cNvPr id="205839" name="Rectangle 15"/>
          <p:cNvSpPr>
            <a:spLocks noChangeArrowheads="1"/>
          </p:cNvSpPr>
          <p:nvPr/>
        </p:nvSpPr>
        <p:spPr bwMode="auto">
          <a:xfrm>
            <a:off x="611188" y="1346200"/>
            <a:ext cx="3816350" cy="1938338"/>
          </a:xfrm>
          <a:prstGeom prst="rect">
            <a:avLst/>
          </a:prstGeom>
          <a:solidFill>
            <a:schemeClr val="bg1"/>
          </a:solidFill>
          <a:ln w="12700">
            <a:solidFill>
              <a:schemeClr val="tx1"/>
            </a:solidFill>
            <a:miter lim="800000"/>
            <a:headEnd/>
            <a:tailEnd/>
          </a:ln>
        </p:spPr>
        <p:txBody>
          <a:bodyPr anchor="ctr">
            <a:spAutoFit/>
          </a:bodyPr>
          <a:lstStyle/>
          <a:p>
            <a:r>
              <a:rPr lang="en-GB" sz="2400" b="1">
                <a:solidFill>
                  <a:srgbClr val="C00000"/>
                </a:solidFill>
              </a:rPr>
              <a:t>From the inside - out</a:t>
            </a:r>
          </a:p>
          <a:p>
            <a:r>
              <a:rPr lang="en-GB" sz="1600"/>
              <a:t>“Materials engineers distinguish themselves from mechanical engineers by their focus on the internal structure and processing of materials, specifically at the micro- and nano-scale</a:t>
            </a:r>
            <a:r>
              <a:rPr lang="en-GB" sz="1400"/>
              <a:t>.” </a:t>
            </a:r>
          </a:p>
          <a:p>
            <a:pPr algn="r"/>
            <a:r>
              <a:rPr lang="en-GB" sz="1600" i="1"/>
              <a:t>Flemings &amp; Cahn</a:t>
            </a:r>
            <a:endParaRPr lang="en-GB" sz="1600"/>
          </a:p>
        </p:txBody>
      </p:sp>
      <p:cxnSp>
        <p:nvCxnSpPr>
          <p:cNvPr id="10" name="Straight Arrow Connector 9"/>
          <p:cNvCxnSpPr>
            <a:cxnSpLocks noChangeShapeType="1"/>
          </p:cNvCxnSpPr>
          <p:nvPr/>
        </p:nvCxnSpPr>
        <p:spPr bwMode="auto">
          <a:xfrm>
            <a:off x="3779838" y="5445125"/>
            <a:ext cx="576262" cy="0"/>
          </a:xfrm>
          <a:prstGeom prst="straightConnector1">
            <a:avLst/>
          </a:prstGeom>
          <a:noFill/>
          <a:ln w="9525" algn="ctr">
            <a:solidFill>
              <a:schemeClr val="tx1"/>
            </a:solidFill>
            <a:round/>
            <a:headEnd type="arrow" w="med" len="med"/>
            <a:tailEnd type="arrow" w="med" len="med"/>
          </a:ln>
        </p:spPr>
      </p:cxnSp>
      <p:sp>
        <p:nvSpPr>
          <p:cNvPr id="104465" name="TextBox 34"/>
          <p:cNvSpPr txBox="1">
            <a:spLocks noChangeArrowheads="1"/>
          </p:cNvSpPr>
          <p:nvPr/>
        </p:nvSpPr>
        <p:spPr bwMode="auto">
          <a:xfrm>
            <a:off x="6689725" y="6597650"/>
            <a:ext cx="2016125" cy="215900"/>
          </a:xfrm>
          <a:prstGeom prst="rect">
            <a:avLst/>
          </a:prstGeom>
          <a:noFill/>
          <a:ln w="9525">
            <a:noFill/>
            <a:miter lim="800000"/>
            <a:headEnd/>
            <a:tailEnd/>
          </a:ln>
        </p:spPr>
        <p:txBody>
          <a:bodyPr wrap="none">
            <a:spAutoFit/>
          </a:bodyPr>
          <a:lstStyle/>
          <a:p>
            <a:r>
              <a:rPr lang="sv-SE" sz="800"/>
              <a:t>[Professor Maria Knutson Wedel, Chalmers]</a:t>
            </a:r>
          </a:p>
        </p:txBody>
      </p:sp>
      <p:sp>
        <p:nvSpPr>
          <p:cNvPr id="104466"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1: Orientation towards </a:t>
            </a:r>
            <a:r>
              <a:rPr lang="en-US" sz="2000" b="1" dirty="0" smtClean="0">
                <a:solidFill>
                  <a:srgbClr val="002060"/>
                </a:solidFill>
              </a:rPr>
              <a:t>use</a:t>
            </a:r>
            <a:endParaRPr lang="en-US" sz="2000" b="1" dirty="0">
              <a:solidFill>
                <a:srgbClr val="00206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8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58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8" grpId="0" animBg="1"/>
      <p:bldP spid="205839"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ca"/>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08304" y="1"/>
            <a:ext cx="1847421" cy="2159446"/>
          </a:xfrm>
          <a:prstGeom prst="rect">
            <a:avLst/>
          </a:prstGeom>
        </p:spPr>
      </p:pic>
      <p:sp>
        <p:nvSpPr>
          <p:cNvPr id="107521" name="Rektangel 7"/>
          <p:cNvSpPr>
            <a:spLocks noChangeArrowheads="1"/>
          </p:cNvSpPr>
          <p:nvPr/>
        </p:nvSpPr>
        <p:spPr bwMode="auto">
          <a:xfrm>
            <a:off x="468313" y="417513"/>
            <a:ext cx="7991475" cy="954107"/>
          </a:xfrm>
          <a:prstGeom prst="rect">
            <a:avLst/>
          </a:prstGeom>
          <a:noFill/>
          <a:ln w="9525">
            <a:noFill/>
            <a:miter lim="800000"/>
            <a:headEnd/>
            <a:tailEnd/>
          </a:ln>
        </p:spPr>
        <p:txBody>
          <a:bodyPr>
            <a:spAutoFit/>
          </a:bodyPr>
          <a:lstStyle/>
          <a:p>
            <a:r>
              <a:rPr lang="en-US" sz="2800" b="1" dirty="0">
                <a:solidFill>
                  <a:srgbClr val="002060"/>
                </a:solidFill>
                <a:ea typeface="+mj-ea"/>
                <a:cs typeface="+mj-cs"/>
              </a:rPr>
              <a:t>Implications I</a:t>
            </a:r>
          </a:p>
          <a:p>
            <a:r>
              <a:rPr lang="en-US" sz="2800" b="1" dirty="0">
                <a:solidFill>
                  <a:srgbClr val="002060"/>
                </a:solidFill>
                <a:ea typeface="+mj-ea"/>
                <a:cs typeface="+mj-cs"/>
              </a:rPr>
              <a:t>- formulating intended learning outcomes</a:t>
            </a:r>
          </a:p>
        </p:txBody>
      </p:sp>
      <p:sp>
        <p:nvSpPr>
          <p:cNvPr id="107522" name="TextBox 4"/>
          <p:cNvSpPr txBox="1">
            <a:spLocks noChangeArrowheads="1"/>
          </p:cNvSpPr>
          <p:nvPr/>
        </p:nvSpPr>
        <p:spPr bwMode="auto">
          <a:xfrm>
            <a:off x="6689725" y="6597650"/>
            <a:ext cx="2016125" cy="215900"/>
          </a:xfrm>
          <a:prstGeom prst="rect">
            <a:avLst/>
          </a:prstGeom>
          <a:noFill/>
          <a:ln w="9525">
            <a:noFill/>
            <a:miter lim="800000"/>
            <a:headEnd/>
            <a:tailEnd/>
          </a:ln>
        </p:spPr>
        <p:txBody>
          <a:bodyPr wrap="none">
            <a:spAutoFit/>
          </a:bodyPr>
          <a:lstStyle/>
          <a:p>
            <a:r>
              <a:rPr lang="sv-SE" sz="800"/>
              <a:t>[Professor Maria Knutson Wedel, Chalmers]</a:t>
            </a:r>
          </a:p>
        </p:txBody>
      </p:sp>
      <p:sp>
        <p:nvSpPr>
          <p:cNvPr id="107523" name="Text Placeholder 2"/>
          <p:cNvSpPr>
            <a:spLocks noGrp="1"/>
          </p:cNvSpPr>
          <p:nvPr>
            <p:ph type="body" idx="4294967295"/>
          </p:nvPr>
        </p:nvSpPr>
        <p:spPr>
          <a:xfrm>
            <a:off x="243780" y="1628800"/>
            <a:ext cx="4040188" cy="639762"/>
          </a:xfrm>
        </p:spPr>
        <p:txBody>
          <a:bodyPr anchor="b"/>
          <a:lstStyle/>
          <a:p>
            <a:pPr marL="0" indent="0">
              <a:lnSpc>
                <a:spcPct val="90000"/>
              </a:lnSpc>
              <a:buFont typeface="Wingdings" pitchFamily="2" charset="2"/>
              <a:buNone/>
            </a:pPr>
            <a:r>
              <a:rPr lang="sv-SE" b="1" dirty="0" smtClean="0">
                <a:solidFill>
                  <a:srgbClr val="00467F"/>
                </a:solidFill>
                <a:latin typeface="Calibri" pitchFamily="34" charset="0"/>
              </a:rPr>
              <a:t>Old </a:t>
            </a:r>
            <a:r>
              <a:rPr lang="sv-SE" b="1" dirty="0" err="1" smtClean="0">
                <a:solidFill>
                  <a:srgbClr val="00467F"/>
                </a:solidFill>
                <a:latin typeface="Calibri" pitchFamily="34" charset="0"/>
              </a:rPr>
              <a:t>learning</a:t>
            </a:r>
            <a:r>
              <a:rPr lang="sv-SE" b="1" dirty="0" smtClean="0">
                <a:solidFill>
                  <a:srgbClr val="00467F"/>
                </a:solidFill>
                <a:latin typeface="Calibri" pitchFamily="34" charset="0"/>
              </a:rPr>
              <a:t> </a:t>
            </a:r>
            <a:r>
              <a:rPr lang="sv-SE" b="1" dirty="0" err="1" smtClean="0">
                <a:solidFill>
                  <a:srgbClr val="00467F"/>
                </a:solidFill>
                <a:latin typeface="Calibri" pitchFamily="34" charset="0"/>
              </a:rPr>
              <a:t>objectives</a:t>
            </a:r>
            <a:r>
              <a:rPr lang="sv-SE" b="1" dirty="0" smtClean="0">
                <a:solidFill>
                  <a:srgbClr val="00467F"/>
                </a:solidFill>
                <a:latin typeface="Calibri" pitchFamily="34" charset="0"/>
              </a:rPr>
              <a:t/>
            </a:r>
            <a:br>
              <a:rPr lang="sv-SE" b="1" dirty="0" smtClean="0">
                <a:solidFill>
                  <a:srgbClr val="00467F"/>
                </a:solidFill>
                <a:latin typeface="Calibri" pitchFamily="34" charset="0"/>
              </a:rPr>
            </a:br>
            <a:r>
              <a:rPr lang="sv-SE" b="1" dirty="0" smtClean="0">
                <a:solidFill>
                  <a:srgbClr val="00467F"/>
                </a:solidFill>
                <a:latin typeface="Calibri" pitchFamily="34" charset="0"/>
              </a:rPr>
              <a:t>(the </a:t>
            </a:r>
            <a:r>
              <a:rPr lang="sv-SE" b="1" dirty="0" err="1" smtClean="0">
                <a:solidFill>
                  <a:srgbClr val="00467F"/>
                </a:solidFill>
                <a:latin typeface="Calibri" pitchFamily="34" charset="0"/>
              </a:rPr>
              <a:t>disciplinary</a:t>
            </a:r>
            <a:r>
              <a:rPr lang="sv-SE" b="1" dirty="0" smtClean="0">
                <a:solidFill>
                  <a:srgbClr val="00467F"/>
                </a:solidFill>
                <a:latin typeface="Calibri" pitchFamily="34" charset="0"/>
              </a:rPr>
              <a:t> </a:t>
            </a:r>
            <a:r>
              <a:rPr lang="sv-SE" b="1" dirty="0" err="1" smtClean="0">
                <a:solidFill>
                  <a:srgbClr val="00467F"/>
                </a:solidFill>
                <a:latin typeface="Calibri" pitchFamily="34" charset="0"/>
              </a:rPr>
              <a:t>knowledge</a:t>
            </a:r>
            <a:r>
              <a:rPr lang="sv-SE" b="1" dirty="0" smtClean="0">
                <a:solidFill>
                  <a:srgbClr val="00467F"/>
                </a:solidFill>
                <a:latin typeface="Calibri" pitchFamily="34" charset="0"/>
              </a:rPr>
              <a:t> per se)</a:t>
            </a:r>
          </a:p>
        </p:txBody>
      </p:sp>
      <p:sp>
        <p:nvSpPr>
          <p:cNvPr id="4" name="Content Placeholder 3"/>
          <p:cNvSpPr>
            <a:spLocks noGrp="1"/>
          </p:cNvSpPr>
          <p:nvPr>
            <p:ph sz="half" idx="4294967295"/>
          </p:nvPr>
        </p:nvSpPr>
        <p:spPr>
          <a:xfrm>
            <a:off x="243780" y="2298725"/>
            <a:ext cx="3536132" cy="3951287"/>
          </a:xfrm>
        </p:spPr>
        <p:txBody>
          <a:bodyPr/>
          <a:lstStyle/>
          <a:p>
            <a:pPr marL="0" indent="0" defTabSz="762000">
              <a:buSzPct val="80000"/>
              <a:buFont typeface="Wingdings" pitchFamily="2" charset="2"/>
              <a:buNone/>
              <a:defRPr/>
            </a:pPr>
            <a:r>
              <a:rPr lang="en-GB" dirty="0">
                <a:solidFill>
                  <a:srgbClr val="000000"/>
                </a:solidFill>
                <a:latin typeface="Calibri" pitchFamily="34" charset="0"/>
                <a:cs typeface="Calibri" pitchFamily="34" charset="0"/>
              </a:rPr>
              <a:t>…describe crystal structures of some metals…</a:t>
            </a:r>
          </a:p>
          <a:p>
            <a:pPr defTabSz="762000">
              <a:buSzPct val="80000"/>
              <a:buFont typeface="Wingdings" pitchFamily="2" charset="2"/>
              <a:buChar char="§"/>
              <a:defRPr/>
            </a:pPr>
            <a:endParaRPr lang="en-GB" sz="800" dirty="0">
              <a:solidFill>
                <a:srgbClr val="000000"/>
              </a:solidFill>
              <a:latin typeface="Calibri" pitchFamily="34" charset="0"/>
              <a:cs typeface="Calibri" pitchFamily="34" charset="0"/>
            </a:endParaRPr>
          </a:p>
          <a:p>
            <a:pPr marL="0" indent="0" defTabSz="762000">
              <a:buSzPct val="80000"/>
              <a:buFont typeface="Wingdings" pitchFamily="2" charset="2"/>
              <a:buNone/>
              <a:defRPr/>
            </a:pPr>
            <a:r>
              <a:rPr lang="en-GB" dirty="0">
                <a:solidFill>
                  <a:srgbClr val="000000"/>
                </a:solidFill>
                <a:latin typeface="Calibri" pitchFamily="34" charset="0"/>
                <a:cs typeface="Calibri" pitchFamily="34" charset="0"/>
              </a:rPr>
              <a:t>…interpret phase diagrams…</a:t>
            </a:r>
          </a:p>
          <a:p>
            <a:pPr defTabSz="762000">
              <a:buSzPct val="80000"/>
              <a:buFont typeface="Wingdings" pitchFamily="2" charset="2"/>
              <a:buChar char="§"/>
              <a:defRPr/>
            </a:pPr>
            <a:endParaRPr lang="en-GB" sz="800" dirty="0">
              <a:latin typeface="Calibri" pitchFamily="34" charset="0"/>
              <a:cs typeface="Calibri" pitchFamily="34" charset="0"/>
            </a:endParaRPr>
          </a:p>
          <a:p>
            <a:pPr marL="0" indent="0" defTabSz="762000">
              <a:buSzPct val="80000"/>
              <a:buFont typeface="Wingdings" pitchFamily="2" charset="2"/>
              <a:buNone/>
              <a:defRPr/>
            </a:pPr>
            <a:r>
              <a:rPr lang="en-GB" dirty="0">
                <a:latin typeface="Calibri" pitchFamily="34" charset="0"/>
                <a:cs typeface="Calibri" pitchFamily="34" charset="0"/>
              </a:rPr>
              <a:t>…explain hardening mechanisms…</a:t>
            </a:r>
          </a:p>
          <a:p>
            <a:pPr defTabSz="762000">
              <a:buSzPct val="80000"/>
              <a:buFont typeface="Wingdings" pitchFamily="2" charset="2"/>
              <a:buChar char="§"/>
              <a:defRPr/>
            </a:pPr>
            <a:endParaRPr lang="en-GB" sz="800" dirty="0">
              <a:latin typeface="Calibri" pitchFamily="34" charset="0"/>
              <a:cs typeface="Calibri" pitchFamily="34" charset="0"/>
            </a:endParaRPr>
          </a:p>
          <a:p>
            <a:pPr marL="0" indent="0" defTabSz="762000">
              <a:buSzPct val="80000"/>
              <a:buFont typeface="Wingdings" pitchFamily="2" charset="2"/>
              <a:buNone/>
              <a:defRPr/>
            </a:pPr>
            <a:r>
              <a:rPr lang="en-GB" dirty="0">
                <a:latin typeface="Calibri" pitchFamily="34" charset="0"/>
                <a:cs typeface="Calibri" pitchFamily="34" charset="0"/>
              </a:rPr>
              <a:t>..</a:t>
            </a:r>
            <a:r>
              <a:rPr lang="en-GB" dirty="0">
                <a:solidFill>
                  <a:srgbClr val="000000"/>
                </a:solidFill>
                <a:latin typeface="Calibri" pitchFamily="34" charset="0"/>
                <a:cs typeface="Calibri" pitchFamily="34" charset="0"/>
              </a:rPr>
              <a:t>.describe heat treatments…</a:t>
            </a:r>
            <a:endParaRPr lang="en-GB" dirty="0">
              <a:latin typeface="Calibri" pitchFamily="34" charset="0"/>
              <a:cs typeface="Calibri" pitchFamily="34" charset="0"/>
            </a:endParaRPr>
          </a:p>
          <a:p>
            <a:pPr marL="285750" indent="-285750">
              <a:buSzPct val="80000"/>
              <a:buFont typeface="Wingdings" pitchFamily="2" charset="2"/>
              <a:buChar char="§"/>
              <a:defRPr/>
            </a:pPr>
            <a:endParaRPr lang="sv-SE" dirty="0">
              <a:latin typeface="Calibri" pitchFamily="34" charset="0"/>
              <a:cs typeface="Calibri" pitchFamily="34" charset="0"/>
            </a:endParaRPr>
          </a:p>
          <a:p>
            <a:pPr marL="0" indent="0">
              <a:defRPr/>
            </a:pPr>
            <a:endParaRPr lang="sv-SE" dirty="0"/>
          </a:p>
        </p:txBody>
      </p:sp>
      <p:sp>
        <p:nvSpPr>
          <p:cNvPr id="107525" name="Text Placeholder 5"/>
          <p:cNvSpPr>
            <a:spLocks noGrp="1"/>
          </p:cNvSpPr>
          <p:nvPr>
            <p:ph type="body" sz="quarter" idx="4294967295"/>
          </p:nvPr>
        </p:nvSpPr>
        <p:spPr>
          <a:xfrm>
            <a:off x="4223321" y="1628800"/>
            <a:ext cx="4813175" cy="639762"/>
          </a:xfrm>
        </p:spPr>
        <p:txBody>
          <a:bodyPr anchor="b"/>
          <a:lstStyle/>
          <a:p>
            <a:pPr marL="0" indent="0">
              <a:lnSpc>
                <a:spcPct val="90000"/>
              </a:lnSpc>
              <a:buFont typeface="Wingdings" pitchFamily="2" charset="2"/>
              <a:buNone/>
            </a:pPr>
            <a:r>
              <a:rPr lang="sv-SE" b="1" dirty="0" smtClean="0">
                <a:solidFill>
                  <a:srgbClr val="C00000"/>
                </a:solidFill>
                <a:latin typeface="Calibri" pitchFamily="34" charset="0"/>
              </a:rPr>
              <a:t>New </a:t>
            </a:r>
            <a:r>
              <a:rPr lang="sv-SE" b="1" dirty="0" err="1" smtClean="0">
                <a:solidFill>
                  <a:srgbClr val="C00000"/>
                </a:solidFill>
                <a:latin typeface="Calibri" pitchFamily="34" charset="0"/>
              </a:rPr>
              <a:t>learning</a:t>
            </a:r>
            <a:r>
              <a:rPr lang="sv-SE" b="1" dirty="0" smtClean="0">
                <a:solidFill>
                  <a:srgbClr val="C00000"/>
                </a:solidFill>
                <a:latin typeface="Calibri" pitchFamily="34" charset="0"/>
              </a:rPr>
              <a:t> </a:t>
            </a:r>
            <a:r>
              <a:rPr lang="sv-SE" b="1" dirty="0" err="1" smtClean="0">
                <a:solidFill>
                  <a:srgbClr val="C00000"/>
                </a:solidFill>
                <a:latin typeface="Calibri" pitchFamily="34" charset="0"/>
              </a:rPr>
              <a:t>objectives</a:t>
            </a:r>
            <a:r>
              <a:rPr lang="sv-SE" b="1" dirty="0" smtClean="0">
                <a:solidFill>
                  <a:srgbClr val="C00000"/>
                </a:solidFill>
                <a:latin typeface="Calibri" pitchFamily="34" charset="0"/>
              </a:rPr>
              <a:t/>
            </a:r>
            <a:br>
              <a:rPr lang="sv-SE" b="1" dirty="0" smtClean="0">
                <a:solidFill>
                  <a:srgbClr val="C00000"/>
                </a:solidFill>
                <a:latin typeface="Calibri" pitchFamily="34" charset="0"/>
              </a:rPr>
            </a:br>
            <a:r>
              <a:rPr lang="sv-SE" b="1" dirty="0" smtClean="0">
                <a:solidFill>
                  <a:srgbClr val="C00000"/>
                </a:solidFill>
                <a:latin typeface="Calibri" pitchFamily="34" charset="0"/>
              </a:rPr>
              <a:t>(</a:t>
            </a:r>
            <a:r>
              <a:rPr lang="sv-SE" b="1" dirty="0" err="1" smtClean="0">
                <a:solidFill>
                  <a:srgbClr val="C00000"/>
                </a:solidFill>
                <a:latin typeface="Calibri" pitchFamily="34" charset="0"/>
              </a:rPr>
              <a:t>with</a:t>
            </a:r>
            <a:r>
              <a:rPr lang="sv-SE" b="1" dirty="0" smtClean="0">
                <a:solidFill>
                  <a:srgbClr val="C00000"/>
                </a:solidFill>
                <a:latin typeface="Calibri" pitchFamily="34" charset="0"/>
              </a:rPr>
              <a:t> an </a:t>
            </a:r>
            <a:r>
              <a:rPr lang="sv-SE" b="1" dirty="0" err="1" smtClean="0">
                <a:solidFill>
                  <a:srgbClr val="C00000"/>
                </a:solidFill>
                <a:latin typeface="Calibri" pitchFamily="34" charset="0"/>
              </a:rPr>
              <a:t>orientation</a:t>
            </a:r>
            <a:r>
              <a:rPr lang="sv-SE" b="1" dirty="0" smtClean="0">
                <a:solidFill>
                  <a:srgbClr val="C00000"/>
                </a:solidFill>
                <a:latin typeface="Calibri" pitchFamily="34" charset="0"/>
              </a:rPr>
              <a:t> </a:t>
            </a:r>
            <a:r>
              <a:rPr lang="sv-SE" b="1" dirty="0" err="1" smtClean="0">
                <a:solidFill>
                  <a:srgbClr val="C00000"/>
                </a:solidFill>
                <a:latin typeface="Calibri" pitchFamily="34" charset="0"/>
              </a:rPr>
              <a:t>towards</a:t>
            </a:r>
            <a:r>
              <a:rPr lang="sv-SE" b="1" dirty="0" smtClean="0">
                <a:solidFill>
                  <a:srgbClr val="C00000"/>
                </a:solidFill>
                <a:latin typeface="Calibri" pitchFamily="34" charset="0"/>
              </a:rPr>
              <a:t> </a:t>
            </a:r>
            <a:r>
              <a:rPr lang="sv-SE" b="1" dirty="0" err="1" smtClean="0">
                <a:solidFill>
                  <a:srgbClr val="C00000"/>
                </a:solidFill>
                <a:latin typeface="Calibri" pitchFamily="34" charset="0"/>
              </a:rPr>
              <a:t>use</a:t>
            </a:r>
            <a:r>
              <a:rPr lang="sv-SE" b="1" dirty="0" smtClean="0">
                <a:solidFill>
                  <a:srgbClr val="C00000"/>
                </a:solidFill>
                <a:latin typeface="Calibri" pitchFamily="34" charset="0"/>
              </a:rPr>
              <a:t>)</a:t>
            </a:r>
          </a:p>
        </p:txBody>
      </p:sp>
      <p:sp>
        <p:nvSpPr>
          <p:cNvPr id="107526" name="Content Placeholder 6"/>
          <p:cNvSpPr>
            <a:spLocks noGrp="1"/>
          </p:cNvSpPr>
          <p:nvPr>
            <p:ph sz="quarter" idx="4294967295"/>
          </p:nvPr>
        </p:nvSpPr>
        <p:spPr>
          <a:xfrm>
            <a:off x="4223321" y="2298725"/>
            <a:ext cx="4041775" cy="3951287"/>
          </a:xfrm>
        </p:spPr>
        <p:txBody>
          <a:bodyPr/>
          <a:lstStyle/>
          <a:p>
            <a:pPr marL="0" indent="0" defTabSz="762000">
              <a:buSzPct val="80000"/>
              <a:buFont typeface="Wingdings" pitchFamily="2" charset="2"/>
              <a:buNone/>
            </a:pPr>
            <a:r>
              <a:rPr lang="en-GB" dirty="0" smtClean="0">
                <a:latin typeface="Calibri" pitchFamily="34" charset="0"/>
              </a:rPr>
              <a:t>…</a:t>
            </a:r>
            <a:r>
              <a:rPr lang="en-GB" dirty="0" smtClean="0">
                <a:solidFill>
                  <a:srgbClr val="000000"/>
                </a:solidFill>
                <a:latin typeface="Calibri" pitchFamily="34" charset="0"/>
              </a:rPr>
              <a:t>select materials based on considerations for functionality and </a:t>
            </a:r>
            <a:r>
              <a:rPr lang="en-GB" dirty="0" smtClean="0">
                <a:latin typeface="Calibri" pitchFamily="34" charset="0"/>
              </a:rPr>
              <a:t>sustainability</a:t>
            </a:r>
          </a:p>
          <a:p>
            <a:pPr marL="0" indent="0" defTabSz="762000">
              <a:buSzPct val="80000"/>
              <a:buFont typeface="Wingdings" pitchFamily="2" charset="2"/>
              <a:buNone/>
            </a:pPr>
            <a:endParaRPr lang="en-GB" sz="800" dirty="0" smtClean="0">
              <a:latin typeface="Calibri" pitchFamily="34" charset="0"/>
            </a:endParaRPr>
          </a:p>
          <a:p>
            <a:pPr marL="0" indent="0" defTabSz="762000">
              <a:buSzPct val="80000"/>
              <a:buFont typeface="Wingdings" pitchFamily="2" charset="2"/>
              <a:buNone/>
            </a:pPr>
            <a:r>
              <a:rPr lang="en-GB" dirty="0" smtClean="0">
                <a:solidFill>
                  <a:srgbClr val="000000"/>
                </a:solidFill>
                <a:latin typeface="Calibri" pitchFamily="34" charset="0"/>
              </a:rPr>
              <a:t>...explain how to optimize material dependent processes (</a:t>
            </a:r>
            <a:r>
              <a:rPr lang="en-GB" dirty="0" err="1" smtClean="0">
                <a:solidFill>
                  <a:srgbClr val="000000"/>
                </a:solidFill>
                <a:latin typeface="Calibri" pitchFamily="34" charset="0"/>
              </a:rPr>
              <a:t>eg</a:t>
            </a:r>
            <a:r>
              <a:rPr lang="en-GB" dirty="0" smtClean="0">
                <a:solidFill>
                  <a:srgbClr val="000000"/>
                </a:solidFill>
                <a:latin typeface="Calibri" pitchFamily="34" charset="0"/>
              </a:rPr>
              <a:t> casting, forming, joining)</a:t>
            </a:r>
          </a:p>
          <a:p>
            <a:pPr marL="0" indent="0" defTabSz="762000">
              <a:buSzPct val="80000"/>
              <a:buFont typeface="Wingdings" pitchFamily="2" charset="2"/>
              <a:buChar char="§"/>
            </a:pPr>
            <a:endParaRPr lang="en-GB" sz="800" dirty="0" smtClean="0">
              <a:solidFill>
                <a:srgbClr val="000000"/>
              </a:solidFill>
              <a:latin typeface="Calibri" pitchFamily="34" charset="0"/>
            </a:endParaRPr>
          </a:p>
          <a:p>
            <a:pPr marL="0" indent="0" defTabSz="762000">
              <a:buSzPct val="80000"/>
              <a:buFont typeface="Wingdings" pitchFamily="2" charset="2"/>
              <a:buNone/>
            </a:pPr>
            <a:r>
              <a:rPr lang="en-GB" dirty="0" smtClean="0">
                <a:solidFill>
                  <a:srgbClr val="000000"/>
                </a:solidFill>
                <a:latin typeface="Calibri" pitchFamily="34" charset="0"/>
              </a:rPr>
              <a:t>...discuss challenges and trade-offs when (new) materials are developed</a:t>
            </a:r>
          </a:p>
          <a:p>
            <a:pPr marL="0" indent="0" defTabSz="762000">
              <a:buSzPct val="80000"/>
              <a:buFont typeface="Wingdings" pitchFamily="2" charset="2"/>
              <a:buChar char="§"/>
            </a:pPr>
            <a:endParaRPr lang="en-GB" sz="800" dirty="0" smtClean="0">
              <a:latin typeface="Calibri" pitchFamily="34" charset="0"/>
            </a:endParaRPr>
          </a:p>
          <a:p>
            <a:pPr marL="0" indent="0" defTabSz="762000">
              <a:buSzPct val="80000"/>
              <a:buFont typeface="Wingdings" pitchFamily="2" charset="2"/>
              <a:buNone/>
            </a:pPr>
            <a:r>
              <a:rPr lang="en-GB" dirty="0" smtClean="0">
                <a:latin typeface="Calibri" pitchFamily="34" charset="0"/>
              </a:rPr>
              <a:t>...devise how to minimise failure in service (corrosion, creep, fractured welds)</a:t>
            </a:r>
          </a:p>
          <a:p>
            <a:pPr marL="0" indent="0" defTabSz="762000">
              <a:buSzPct val="80000"/>
              <a:buFont typeface="Wingdings" pitchFamily="2" charset="2"/>
              <a:buChar char="§"/>
            </a:pPr>
            <a:endParaRPr lang="en-GB" dirty="0" smtClean="0">
              <a:latin typeface="Calibri" pitchFamily="34" charset="0"/>
            </a:endParaRPr>
          </a:p>
          <a:p>
            <a:pPr marL="0" indent="0" defTabSz="762000"/>
            <a:endParaRPr lang="sv-SE" dirty="0" smtClean="0"/>
          </a:p>
        </p:txBody>
      </p:sp>
      <p:sp>
        <p:nvSpPr>
          <p:cNvPr id="107527"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1: Orientation towards </a:t>
            </a:r>
            <a:r>
              <a:rPr lang="en-US" sz="2000" b="1" dirty="0" smtClean="0">
                <a:solidFill>
                  <a:srgbClr val="002060"/>
                </a:solidFill>
              </a:rPr>
              <a:t>use</a:t>
            </a:r>
            <a:endParaRPr lang="en-US" sz="2000" b="1" dirty="0">
              <a:solidFill>
                <a:srgbClr val="00206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752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build="p"/>
      <p:bldP spid="10752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8610" name="Picture 2" descr="D:\Users\mkw.NET\Desktop\Mia\Animation eller film för undervisning\båt.jpe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9552" y="2780928"/>
            <a:ext cx="4265025" cy="3095749"/>
          </a:xfrm>
          <a:prstGeom prst="rect">
            <a:avLst/>
          </a:prstGeom>
          <a:noFill/>
          <a:ln>
            <a:solidFill>
              <a:schemeClr val="tx1"/>
            </a:solidFill>
          </a:ln>
          <a:effectLst>
            <a:outerShdw blurRad="50800" dist="38100" dir="2700000" algn="tl" rotWithShape="0">
              <a:prstClr val="black">
                <a:alpha val="40000"/>
              </a:prstClr>
            </a:outerShdw>
          </a:effectLst>
        </p:spPr>
      </p:pic>
      <p:sp>
        <p:nvSpPr>
          <p:cNvPr id="108546" name="textruta 4"/>
          <p:cNvSpPr txBox="1">
            <a:spLocks noChangeArrowheads="1"/>
          </p:cNvSpPr>
          <p:nvPr/>
        </p:nvSpPr>
        <p:spPr bwMode="auto">
          <a:xfrm>
            <a:off x="467544" y="1549241"/>
            <a:ext cx="6768752" cy="1015663"/>
          </a:xfrm>
          <a:prstGeom prst="rect">
            <a:avLst/>
          </a:prstGeom>
          <a:noFill/>
          <a:ln w="9525">
            <a:noFill/>
            <a:miter lim="800000"/>
            <a:headEnd/>
            <a:tailEnd/>
          </a:ln>
        </p:spPr>
        <p:txBody>
          <a:bodyPr wrap="square">
            <a:spAutoFit/>
          </a:bodyPr>
          <a:lstStyle/>
          <a:p>
            <a:r>
              <a:rPr lang="en-US" sz="2000" b="1" dirty="0">
                <a:solidFill>
                  <a:srgbClr val="C00000"/>
                </a:solidFill>
              </a:rPr>
              <a:t>Still </a:t>
            </a:r>
            <a:r>
              <a:rPr lang="en-US" sz="2000" b="1" dirty="0" smtClean="0">
                <a:solidFill>
                  <a:srgbClr val="C00000"/>
                </a:solidFill>
              </a:rPr>
              <a:t>lectures, still the same book, but framed </a:t>
            </a:r>
            <a:r>
              <a:rPr lang="en-US" sz="2000" b="1" dirty="0">
                <a:solidFill>
                  <a:srgbClr val="C00000"/>
                </a:solidFill>
              </a:rPr>
              <a:t>differently:</a:t>
            </a:r>
          </a:p>
          <a:p>
            <a:pPr>
              <a:buClr>
                <a:srgbClr val="C00000"/>
              </a:buClr>
              <a:buFont typeface="Wingdings" pitchFamily="2" charset="2"/>
              <a:buChar char="§"/>
            </a:pPr>
            <a:r>
              <a:rPr lang="en-US" sz="2000" dirty="0"/>
              <a:t> from product to atoms</a:t>
            </a:r>
          </a:p>
          <a:p>
            <a:pPr>
              <a:buClr>
                <a:srgbClr val="C00000"/>
              </a:buClr>
              <a:buFont typeface="Wingdings" pitchFamily="2" charset="2"/>
              <a:buChar char="§"/>
            </a:pPr>
            <a:r>
              <a:rPr lang="en-US" sz="2000" dirty="0"/>
              <a:t> focus on engineering problems </a:t>
            </a:r>
          </a:p>
        </p:txBody>
      </p:sp>
      <p:sp>
        <p:nvSpPr>
          <p:cNvPr id="108547" name="textruta 6"/>
          <p:cNvSpPr txBox="1">
            <a:spLocks noChangeArrowheads="1"/>
          </p:cNvSpPr>
          <p:nvPr/>
        </p:nvSpPr>
        <p:spPr bwMode="auto">
          <a:xfrm>
            <a:off x="5364088" y="2996952"/>
            <a:ext cx="3168352" cy="2585323"/>
          </a:xfrm>
          <a:prstGeom prst="rect">
            <a:avLst/>
          </a:prstGeom>
          <a:noFill/>
          <a:ln w="9525">
            <a:noFill/>
            <a:miter lim="800000"/>
            <a:headEnd/>
            <a:tailEnd/>
          </a:ln>
        </p:spPr>
        <p:txBody>
          <a:bodyPr wrap="square">
            <a:spAutoFit/>
          </a:bodyPr>
          <a:lstStyle/>
          <a:p>
            <a:pPr marL="174625" indent="-174625">
              <a:buClr>
                <a:srgbClr val="C00000"/>
              </a:buClr>
            </a:pPr>
            <a:r>
              <a:rPr lang="en-US" b="1" dirty="0" smtClean="0">
                <a:solidFill>
                  <a:srgbClr val="C00000"/>
                </a:solidFill>
              </a:rPr>
              <a:t>And active learning:</a:t>
            </a:r>
            <a:endParaRPr lang="en-US" b="1" dirty="0">
              <a:solidFill>
                <a:srgbClr val="C00000"/>
              </a:solidFill>
            </a:endParaRPr>
          </a:p>
          <a:p>
            <a:pPr marL="174625" indent="-174625">
              <a:buClr>
                <a:srgbClr val="C00000"/>
              </a:buClr>
              <a:buFont typeface="Wingdings" pitchFamily="2" charset="2"/>
              <a:buChar char="§"/>
            </a:pPr>
            <a:r>
              <a:rPr lang="en-US" dirty="0"/>
              <a:t>Study visit in industry, assessed by written </a:t>
            </a:r>
            <a:r>
              <a:rPr lang="en-US" dirty="0" smtClean="0"/>
              <a:t>reflection</a:t>
            </a:r>
            <a:endParaRPr lang="en-US" dirty="0"/>
          </a:p>
          <a:p>
            <a:pPr marL="174625" indent="-174625">
              <a:buClr>
                <a:srgbClr val="C00000"/>
              </a:buClr>
              <a:buFont typeface="Wingdings" pitchFamily="2" charset="2"/>
              <a:buChar char="§"/>
            </a:pPr>
            <a:r>
              <a:rPr lang="en-US" dirty="0"/>
              <a:t>Material selection class (CES</a:t>
            </a:r>
            <a:r>
              <a:rPr lang="en-US" dirty="0" smtClean="0"/>
              <a:t>)</a:t>
            </a:r>
            <a:endParaRPr lang="en-US" dirty="0"/>
          </a:p>
          <a:p>
            <a:pPr marL="174625" indent="-174625">
              <a:buClr>
                <a:srgbClr val="C00000"/>
              </a:buClr>
              <a:buFont typeface="Wingdings" pitchFamily="2" charset="2"/>
              <a:buChar char="§"/>
            </a:pPr>
            <a:r>
              <a:rPr lang="en-US" dirty="0"/>
              <a:t>Active lecturing: buzz groups, </a:t>
            </a:r>
            <a:r>
              <a:rPr lang="en-US" dirty="0" smtClean="0"/>
              <a:t>quizzes</a:t>
            </a:r>
            <a:endParaRPr lang="en-US" dirty="0"/>
          </a:p>
          <a:p>
            <a:pPr marL="174625" indent="-174625">
              <a:buClr>
                <a:srgbClr val="C00000"/>
              </a:buClr>
              <a:buFont typeface="Wingdings" pitchFamily="2" charset="2"/>
              <a:buChar char="§"/>
            </a:pPr>
            <a:r>
              <a:rPr lang="en-US" dirty="0"/>
              <a:t>Test yourself on the </a:t>
            </a:r>
            <a:r>
              <a:rPr lang="en-US" dirty="0" smtClean="0"/>
              <a:t>web</a:t>
            </a:r>
            <a:endParaRPr lang="en-US" dirty="0"/>
          </a:p>
          <a:p>
            <a:pPr marL="174625" indent="-174625">
              <a:buClr>
                <a:srgbClr val="C00000"/>
              </a:buClr>
              <a:buFont typeface="Wingdings" pitchFamily="2" charset="2"/>
              <a:buChar char="§"/>
            </a:pPr>
            <a:r>
              <a:rPr lang="en-US" dirty="0"/>
              <a:t>Students </a:t>
            </a:r>
            <a:r>
              <a:rPr lang="en-US" dirty="0" smtClean="0"/>
              <a:t>develop </a:t>
            </a:r>
            <a:r>
              <a:rPr lang="en-US" dirty="0"/>
              <a:t>animations to </a:t>
            </a:r>
            <a:r>
              <a:rPr lang="en-US" dirty="0" smtClean="0"/>
              <a:t>visualize</a:t>
            </a:r>
            <a:endParaRPr lang="en-US" dirty="0"/>
          </a:p>
        </p:txBody>
      </p:sp>
      <p:sp>
        <p:nvSpPr>
          <p:cNvPr id="108548" name="Rektangel 7"/>
          <p:cNvSpPr>
            <a:spLocks noChangeArrowheads="1"/>
          </p:cNvSpPr>
          <p:nvPr/>
        </p:nvSpPr>
        <p:spPr bwMode="auto">
          <a:xfrm>
            <a:off x="466725" y="395288"/>
            <a:ext cx="7993063" cy="954107"/>
          </a:xfrm>
          <a:prstGeom prst="rect">
            <a:avLst/>
          </a:prstGeom>
          <a:noFill/>
          <a:ln w="9525">
            <a:noFill/>
            <a:miter lim="800000"/>
            <a:headEnd/>
            <a:tailEnd/>
          </a:ln>
        </p:spPr>
        <p:txBody>
          <a:bodyPr>
            <a:spAutoFit/>
          </a:bodyPr>
          <a:lstStyle/>
          <a:p>
            <a:r>
              <a:rPr lang="en-US" sz="2800" b="1" dirty="0">
                <a:solidFill>
                  <a:srgbClr val="002060"/>
                </a:solidFill>
                <a:ea typeface="+mj-ea"/>
                <a:cs typeface="+mj-cs"/>
              </a:rPr>
              <a:t>Implications II</a:t>
            </a:r>
          </a:p>
          <a:p>
            <a:r>
              <a:rPr lang="en-US" sz="2800" b="1" dirty="0">
                <a:solidFill>
                  <a:srgbClr val="002060"/>
                </a:solidFill>
                <a:ea typeface="+mj-ea"/>
                <a:cs typeface="+mj-cs"/>
              </a:rPr>
              <a:t>- d</a:t>
            </a:r>
            <a:r>
              <a:rPr lang="en-US" sz="2800" b="1" dirty="0" smtClean="0">
                <a:solidFill>
                  <a:srgbClr val="002060"/>
                </a:solidFill>
                <a:ea typeface="+mj-ea"/>
                <a:cs typeface="+mj-cs"/>
              </a:rPr>
              <a:t>esigning </a:t>
            </a:r>
            <a:r>
              <a:rPr lang="en-US" sz="2800" b="1" dirty="0">
                <a:solidFill>
                  <a:srgbClr val="002060"/>
                </a:solidFill>
                <a:ea typeface="+mj-ea"/>
                <a:cs typeface="+mj-cs"/>
              </a:rPr>
              <a:t>learning activities</a:t>
            </a:r>
          </a:p>
        </p:txBody>
      </p:sp>
      <p:sp>
        <p:nvSpPr>
          <p:cNvPr id="108549" name="TextBox 7"/>
          <p:cNvSpPr txBox="1">
            <a:spLocks noChangeArrowheads="1"/>
          </p:cNvSpPr>
          <p:nvPr/>
        </p:nvSpPr>
        <p:spPr bwMode="auto">
          <a:xfrm>
            <a:off x="6689725" y="6597650"/>
            <a:ext cx="2016125" cy="215900"/>
          </a:xfrm>
          <a:prstGeom prst="rect">
            <a:avLst/>
          </a:prstGeom>
          <a:noFill/>
          <a:ln w="9525">
            <a:noFill/>
            <a:miter lim="800000"/>
            <a:headEnd/>
            <a:tailEnd/>
          </a:ln>
        </p:spPr>
        <p:txBody>
          <a:bodyPr wrap="none">
            <a:spAutoFit/>
          </a:bodyPr>
          <a:lstStyle/>
          <a:p>
            <a:r>
              <a:rPr lang="sv-SE" sz="800"/>
              <a:t>[Professor Maria Knutson Wedel, Chalmers]</a:t>
            </a:r>
          </a:p>
        </p:txBody>
      </p:sp>
      <p:sp>
        <p:nvSpPr>
          <p:cNvPr id="108550"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1: Orientation towards </a:t>
            </a:r>
            <a:r>
              <a:rPr lang="en-US" sz="2000" b="1" dirty="0" smtClean="0">
                <a:solidFill>
                  <a:srgbClr val="002060"/>
                </a:solidFill>
              </a:rPr>
              <a:t>use</a:t>
            </a:r>
            <a:endParaRPr lang="en-US" sz="2000" b="1" dirty="0">
              <a:solidFill>
                <a:srgbClr val="002060"/>
              </a:solidFill>
            </a:endParaRPr>
          </a:p>
        </p:txBody>
      </p:sp>
      <p:pic>
        <p:nvPicPr>
          <p:cNvPr id="8" name="Picture 7" descr="ca"/>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08304" y="1"/>
            <a:ext cx="1847421" cy="215944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Rektangel 7"/>
          <p:cNvSpPr>
            <a:spLocks noChangeArrowheads="1"/>
          </p:cNvSpPr>
          <p:nvPr/>
        </p:nvSpPr>
        <p:spPr bwMode="auto">
          <a:xfrm>
            <a:off x="466725" y="538163"/>
            <a:ext cx="7993063" cy="954107"/>
          </a:xfrm>
          <a:prstGeom prst="rect">
            <a:avLst/>
          </a:prstGeom>
          <a:noFill/>
          <a:ln w="9525">
            <a:noFill/>
            <a:miter lim="800000"/>
            <a:headEnd/>
            <a:tailEnd/>
          </a:ln>
        </p:spPr>
        <p:txBody>
          <a:bodyPr>
            <a:spAutoFit/>
          </a:bodyPr>
          <a:lstStyle/>
          <a:p>
            <a:r>
              <a:rPr lang="en-US" sz="2800" b="1" dirty="0">
                <a:solidFill>
                  <a:srgbClr val="002060"/>
                </a:solidFill>
                <a:ea typeface="+mj-ea"/>
                <a:cs typeface="+mj-cs"/>
              </a:rPr>
              <a:t>Implications III</a:t>
            </a:r>
          </a:p>
          <a:p>
            <a:r>
              <a:rPr lang="en-US" sz="2800" b="1" dirty="0">
                <a:solidFill>
                  <a:srgbClr val="002060"/>
                </a:solidFill>
                <a:ea typeface="+mj-ea"/>
                <a:cs typeface="+mj-cs"/>
              </a:rPr>
              <a:t>- </a:t>
            </a:r>
            <a:r>
              <a:rPr lang="en-US" sz="2800" b="1" dirty="0" smtClean="0">
                <a:solidFill>
                  <a:srgbClr val="002060"/>
                </a:solidFill>
                <a:ea typeface="+mj-ea"/>
                <a:cs typeface="+mj-cs"/>
              </a:rPr>
              <a:t>designing </a:t>
            </a:r>
            <a:r>
              <a:rPr lang="en-US" sz="2800" b="1" dirty="0">
                <a:solidFill>
                  <a:srgbClr val="002060"/>
                </a:solidFill>
                <a:ea typeface="+mj-ea"/>
                <a:cs typeface="+mj-cs"/>
              </a:rPr>
              <a:t>assessment</a:t>
            </a:r>
          </a:p>
        </p:txBody>
      </p:sp>
      <p:sp>
        <p:nvSpPr>
          <p:cNvPr id="109570" name="TextBox 7"/>
          <p:cNvSpPr txBox="1">
            <a:spLocks noChangeArrowheads="1"/>
          </p:cNvSpPr>
          <p:nvPr/>
        </p:nvSpPr>
        <p:spPr bwMode="auto">
          <a:xfrm>
            <a:off x="6689725" y="6597650"/>
            <a:ext cx="2016125" cy="215900"/>
          </a:xfrm>
          <a:prstGeom prst="rect">
            <a:avLst/>
          </a:prstGeom>
          <a:noFill/>
          <a:ln w="9525">
            <a:noFill/>
            <a:miter lim="800000"/>
            <a:headEnd/>
            <a:tailEnd/>
          </a:ln>
        </p:spPr>
        <p:txBody>
          <a:bodyPr wrap="none">
            <a:spAutoFit/>
          </a:bodyPr>
          <a:lstStyle/>
          <a:p>
            <a:r>
              <a:rPr lang="sv-SE" sz="800" dirty="0"/>
              <a:t>[Professor Maria Knutson Wedel, Chalmers]</a:t>
            </a:r>
          </a:p>
        </p:txBody>
      </p:sp>
      <p:sp>
        <p:nvSpPr>
          <p:cNvPr id="4" name="textruta 3"/>
          <p:cNvSpPr txBox="1">
            <a:spLocks noChangeArrowheads="1"/>
          </p:cNvSpPr>
          <p:nvPr/>
        </p:nvSpPr>
        <p:spPr bwMode="auto">
          <a:xfrm>
            <a:off x="611188" y="1697385"/>
            <a:ext cx="7848600" cy="4339650"/>
          </a:xfrm>
          <a:prstGeom prst="rect">
            <a:avLst/>
          </a:prstGeom>
          <a:noFill/>
          <a:ln w="9525">
            <a:noFill/>
            <a:miter lim="800000"/>
            <a:headEnd/>
            <a:tailEnd/>
          </a:ln>
        </p:spPr>
        <p:txBody>
          <a:bodyPr>
            <a:spAutoFit/>
          </a:bodyPr>
          <a:lstStyle/>
          <a:p>
            <a:r>
              <a:rPr lang="en-US" sz="2000" dirty="0"/>
              <a:t>2011: </a:t>
            </a:r>
            <a:br>
              <a:rPr lang="en-US" sz="2000" dirty="0"/>
            </a:br>
            <a:r>
              <a:rPr lang="en-US" sz="2400" b="1" dirty="0">
                <a:solidFill>
                  <a:srgbClr val="C00000"/>
                </a:solidFill>
              </a:rPr>
              <a:t>New type of exam, aimed at deeper working understanding</a:t>
            </a:r>
          </a:p>
          <a:p>
            <a:pPr marL="742950" lvl="1" indent="-285750">
              <a:buClr>
                <a:srgbClr val="C00000"/>
              </a:buClr>
              <a:buFont typeface="Wingdings" pitchFamily="2" charset="2"/>
              <a:buChar char="§"/>
            </a:pPr>
            <a:r>
              <a:rPr lang="en-US" dirty="0"/>
              <a:t>More </a:t>
            </a:r>
            <a:r>
              <a:rPr lang="en-US" b="1" dirty="0">
                <a:solidFill>
                  <a:srgbClr val="C00000"/>
                </a:solidFill>
              </a:rPr>
              <a:t>open-ended questions </a:t>
            </a:r>
            <a:r>
              <a:rPr lang="en-US" dirty="0"/>
              <a:t>- many solutions </a:t>
            </a:r>
            <a:r>
              <a:rPr lang="en-US" dirty="0" smtClean="0"/>
              <a:t>possible</a:t>
            </a:r>
            <a:endParaRPr lang="en-US" dirty="0"/>
          </a:p>
          <a:p>
            <a:pPr marL="742950" lvl="1" indent="-285750">
              <a:buClr>
                <a:srgbClr val="C00000"/>
              </a:buClr>
              <a:buFont typeface="Wingdings" pitchFamily="2" charset="2"/>
              <a:buChar char="§"/>
            </a:pPr>
            <a:r>
              <a:rPr lang="en-US" dirty="0" smtClean="0"/>
              <a:t>The </a:t>
            </a:r>
            <a:r>
              <a:rPr lang="en-US" dirty="0"/>
              <a:t>quality of </a:t>
            </a:r>
            <a:r>
              <a:rPr lang="en-US" b="1" dirty="0">
                <a:solidFill>
                  <a:srgbClr val="C00000"/>
                </a:solidFill>
              </a:rPr>
              <a:t>reasoning</a:t>
            </a:r>
            <a:r>
              <a:rPr lang="en-US" dirty="0">
                <a:solidFill>
                  <a:srgbClr val="C00000"/>
                </a:solidFill>
              </a:rPr>
              <a:t> </a:t>
            </a:r>
            <a:r>
              <a:rPr lang="en-US" dirty="0"/>
              <a:t>is assessed</a:t>
            </a:r>
          </a:p>
          <a:p>
            <a:pPr marL="742950" lvl="1" indent="-285750">
              <a:buClr>
                <a:srgbClr val="C00000"/>
              </a:buClr>
              <a:buFont typeface="Wingdings" pitchFamily="2" charset="2"/>
              <a:buChar char="§"/>
            </a:pPr>
            <a:r>
              <a:rPr lang="en-US" b="1" dirty="0">
                <a:solidFill>
                  <a:srgbClr val="C00000"/>
                </a:solidFill>
              </a:rPr>
              <a:t>Interconnected knowledge </a:t>
            </a:r>
            <a:r>
              <a:rPr lang="en-US" dirty="0"/>
              <a:t>– several aspects need to be integrated</a:t>
            </a:r>
          </a:p>
          <a:p>
            <a:pPr>
              <a:spcBef>
                <a:spcPts val="600"/>
              </a:spcBef>
              <a:buFont typeface="Wingdings" pitchFamily="2" charset="2"/>
              <a:buChar char="Ø"/>
            </a:pPr>
            <a:r>
              <a:rPr lang="en-US" sz="1600" i="1" dirty="0"/>
              <a:t>Very good results on the exam but some students were scared and there were many questions beforehand…</a:t>
            </a:r>
          </a:p>
          <a:p>
            <a:endParaRPr lang="en-US" sz="700" dirty="0"/>
          </a:p>
          <a:p>
            <a:r>
              <a:rPr lang="en-US" sz="2000" dirty="0"/>
              <a:t>2012: </a:t>
            </a:r>
            <a:br>
              <a:rPr lang="en-US" sz="2000" dirty="0"/>
            </a:br>
            <a:r>
              <a:rPr lang="en-US" sz="2400" b="1" dirty="0">
                <a:solidFill>
                  <a:srgbClr val="C00000"/>
                </a:solidFill>
              </a:rPr>
              <a:t>Added formative midterm exam, with peer assessment</a:t>
            </a:r>
          </a:p>
          <a:p>
            <a:pPr marL="800100" lvl="2" indent="-342900">
              <a:buClr>
                <a:srgbClr val="C00000"/>
              </a:buClr>
              <a:buFont typeface="Wingdings" pitchFamily="2" charset="2"/>
              <a:buChar char="§"/>
            </a:pPr>
            <a:r>
              <a:rPr lang="en-US" b="1" dirty="0">
                <a:solidFill>
                  <a:srgbClr val="C00000"/>
                </a:solidFill>
              </a:rPr>
              <a:t>Communicates expectations </a:t>
            </a:r>
            <a:r>
              <a:rPr lang="en-US" dirty="0"/>
              <a:t>on the required level and nature of understanding </a:t>
            </a:r>
            <a:r>
              <a:rPr lang="en-US" dirty="0" smtClean="0"/>
              <a:t>(feedback </a:t>
            </a:r>
            <a:r>
              <a:rPr lang="en-US" dirty="0"/>
              <a:t>/ </a:t>
            </a:r>
            <a:r>
              <a:rPr lang="en-US" dirty="0" smtClean="0"/>
              <a:t>feed </a:t>
            </a:r>
            <a:r>
              <a:rPr lang="en-US" dirty="0"/>
              <a:t>forward)</a:t>
            </a:r>
            <a:endParaRPr lang="en-US" b="1" dirty="0">
              <a:solidFill>
                <a:srgbClr val="C00000"/>
              </a:solidFill>
            </a:endParaRPr>
          </a:p>
          <a:p>
            <a:pPr marL="800100" lvl="2" indent="-342900">
              <a:buClr>
                <a:srgbClr val="C00000"/>
              </a:buClr>
              <a:buFont typeface="Wingdings" pitchFamily="2" charset="2"/>
              <a:buChar char="§"/>
            </a:pPr>
            <a:r>
              <a:rPr lang="en-US" dirty="0"/>
              <a:t>Generates </a:t>
            </a:r>
            <a:r>
              <a:rPr lang="en-US" b="1" dirty="0">
                <a:solidFill>
                  <a:srgbClr val="C00000"/>
                </a:solidFill>
              </a:rPr>
              <a:t>appropriate learning activity</a:t>
            </a:r>
            <a:endParaRPr lang="en-US" dirty="0"/>
          </a:p>
          <a:p>
            <a:pPr marL="800100" lvl="2" indent="-342900">
              <a:buClr>
                <a:srgbClr val="C00000"/>
              </a:buClr>
              <a:buFont typeface="Wingdings" pitchFamily="2" charset="2"/>
              <a:buChar char="§"/>
            </a:pPr>
            <a:r>
              <a:rPr lang="en-US" b="1" dirty="0">
                <a:solidFill>
                  <a:srgbClr val="C00000"/>
                </a:solidFill>
              </a:rPr>
              <a:t>Early engagement in the basics</a:t>
            </a:r>
            <a:r>
              <a:rPr lang="en-US" dirty="0"/>
              <a:t> of the course </a:t>
            </a:r>
            <a:r>
              <a:rPr lang="en-US" dirty="0" smtClean="0"/>
              <a:t>(basis </a:t>
            </a:r>
            <a:r>
              <a:rPr lang="en-US" dirty="0"/>
              <a:t>for further learning)</a:t>
            </a:r>
          </a:p>
          <a:p>
            <a:endParaRPr lang="en-US" dirty="0"/>
          </a:p>
        </p:txBody>
      </p:sp>
      <p:sp>
        <p:nvSpPr>
          <p:cNvPr id="109572"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1: Orientation towards </a:t>
            </a:r>
            <a:r>
              <a:rPr lang="en-US" sz="2000" b="1" dirty="0" smtClean="0">
                <a:solidFill>
                  <a:srgbClr val="002060"/>
                </a:solidFill>
              </a:rPr>
              <a:t>use</a:t>
            </a:r>
            <a:endParaRPr lang="en-US" sz="2000" b="1" dirty="0">
              <a:solidFill>
                <a:srgbClr val="002060"/>
              </a:solidFill>
            </a:endParaRPr>
          </a:p>
        </p:txBody>
      </p:sp>
      <p:pic>
        <p:nvPicPr>
          <p:cNvPr id="6" name="Picture 5" descr="ca"/>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08304" y="1"/>
            <a:ext cx="1847421" cy="215944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78849" name="Rectangle 2"/>
          <p:cNvSpPr>
            <a:spLocks noGrp="1" noChangeArrowheads="1"/>
          </p:cNvSpPr>
          <p:nvPr>
            <p:ph type="title"/>
          </p:nvPr>
        </p:nvSpPr>
        <p:spPr/>
        <p:txBody>
          <a:bodyPr/>
          <a:lstStyle/>
          <a:p>
            <a:r>
              <a:rPr lang="sv-SE" dirty="0" smtClean="0">
                <a:solidFill>
                  <a:schemeClr val="tx1">
                    <a:lumMod val="75000"/>
                    <a:lumOff val="25000"/>
                  </a:schemeClr>
                </a:solidFill>
                <a:latin typeface="Calibri" pitchFamily="34" charset="0"/>
              </a:rPr>
              <a:t>Abstract</a:t>
            </a:r>
          </a:p>
        </p:txBody>
      </p:sp>
      <p:sp>
        <p:nvSpPr>
          <p:cNvPr id="78850" name="Rectangle 5"/>
          <p:cNvSpPr>
            <a:spLocks noGrp="1" noChangeArrowheads="1"/>
          </p:cNvSpPr>
          <p:nvPr>
            <p:ph type="body" idx="1"/>
          </p:nvPr>
        </p:nvSpPr>
        <p:spPr>
          <a:xfrm>
            <a:off x="468313" y="836712"/>
            <a:ext cx="8351837" cy="5687913"/>
          </a:xfrm>
        </p:spPr>
        <p:txBody>
          <a:bodyPr/>
          <a:lstStyle/>
          <a:p>
            <a:pPr marL="0" indent="0">
              <a:buNone/>
              <a:defRPr/>
            </a:pPr>
            <a:r>
              <a:rPr lang="en-US" sz="1400" dirty="0" smtClean="0">
                <a:solidFill>
                  <a:srgbClr val="00B050"/>
                </a:solidFill>
              </a:rPr>
              <a:t>”PHILOSOPHY”</a:t>
            </a:r>
            <a:r>
              <a:rPr lang="en-US" sz="1400" dirty="0"/>
              <a:t/>
            </a:r>
            <a:br>
              <a:rPr lang="en-US" sz="1400" dirty="0"/>
            </a:br>
            <a:r>
              <a:rPr lang="en-US" sz="1400" dirty="0" smtClean="0"/>
              <a:t>The </a:t>
            </a:r>
            <a:r>
              <a:rPr lang="en-US" sz="1400" dirty="0" err="1" smtClean="0"/>
              <a:t>SkTech</a:t>
            </a:r>
            <a:r>
              <a:rPr lang="en-US" sz="1400" dirty="0" smtClean="0"/>
              <a:t> challenge is to </a:t>
            </a:r>
            <a:r>
              <a:rPr lang="en-US" sz="1400" dirty="0"/>
              <a:t>prepare graduates for addressing the identified key </a:t>
            </a:r>
            <a:r>
              <a:rPr lang="en-US" sz="1400" dirty="0" smtClean="0"/>
              <a:t>challenges in the society  </a:t>
            </a:r>
            <a:r>
              <a:rPr lang="en-US" sz="1400" dirty="0"/>
              <a:t>through innovation and </a:t>
            </a:r>
            <a:r>
              <a:rPr lang="en-US" sz="1400" dirty="0" smtClean="0"/>
              <a:t>entrepreneurship. Therefore, education at </a:t>
            </a:r>
            <a:r>
              <a:rPr lang="en-US" sz="1400" dirty="0" err="1" smtClean="0"/>
              <a:t>SkTech</a:t>
            </a:r>
            <a:r>
              <a:rPr lang="en-US" sz="1400" dirty="0" smtClean="0"/>
              <a:t> needs to </a:t>
            </a:r>
            <a:r>
              <a:rPr lang="en-US" sz="1400" b="1" dirty="0" smtClean="0"/>
              <a:t>successfully combine the strengths of a </a:t>
            </a:r>
            <a:r>
              <a:rPr lang="en-US" sz="1400" b="1" dirty="0"/>
              <a:t>problem-led and a discipline-led </a:t>
            </a:r>
            <a:r>
              <a:rPr lang="en-US" sz="1400" b="1" dirty="0" smtClean="0"/>
              <a:t>approach</a:t>
            </a:r>
            <a:r>
              <a:rPr lang="en-US" sz="1400" dirty="0" smtClean="0"/>
              <a:t>. </a:t>
            </a:r>
          </a:p>
          <a:p>
            <a:pPr>
              <a:defRPr/>
            </a:pPr>
            <a:r>
              <a:rPr lang="en-US" sz="1400" dirty="0" smtClean="0"/>
              <a:t>The purpose of </a:t>
            </a:r>
            <a:r>
              <a:rPr lang="en-US" sz="1400" b="1" dirty="0" smtClean="0"/>
              <a:t>problem-led learning </a:t>
            </a:r>
            <a:r>
              <a:rPr lang="en-US" sz="1400" dirty="0" smtClean="0"/>
              <a:t>is to develop the skills and habits of professional working modes, the capabilities of integrating and applying knowledge to 'real' problems (across any disciplinary boundaries), and the capacity for knowledge building within such endeavors. </a:t>
            </a:r>
          </a:p>
          <a:p>
            <a:pPr>
              <a:defRPr/>
            </a:pPr>
            <a:r>
              <a:rPr lang="en-US" sz="1400" dirty="0" smtClean="0"/>
              <a:t>The purpose of </a:t>
            </a:r>
            <a:r>
              <a:rPr lang="en-US" sz="1400" b="1" dirty="0" smtClean="0"/>
              <a:t>discipline-led learning </a:t>
            </a:r>
            <a:r>
              <a:rPr lang="en-US" sz="1400" dirty="0" smtClean="0"/>
              <a:t>is to acquire a well-structured understanding and systematic overview of the existing bodies of knowledge, as well as the methods for advancement of knowledge in the fields. </a:t>
            </a:r>
          </a:p>
          <a:p>
            <a:pPr marL="0" indent="0">
              <a:buNone/>
              <a:defRPr/>
            </a:pPr>
            <a:r>
              <a:rPr lang="en-US" sz="1400" dirty="0" smtClean="0"/>
              <a:t>In the </a:t>
            </a:r>
            <a:r>
              <a:rPr lang="en-US" sz="1400" dirty="0" err="1" smtClean="0"/>
              <a:t>SkTech</a:t>
            </a:r>
            <a:r>
              <a:rPr lang="en-US" sz="1400" dirty="0" smtClean="0"/>
              <a:t> curriculum, these approaches </a:t>
            </a:r>
            <a:r>
              <a:rPr lang="en-US" sz="1400" dirty="0"/>
              <a:t>are mutually supporting, and time and other resources are used </a:t>
            </a:r>
            <a:r>
              <a:rPr lang="en-US" sz="1400" dirty="0" smtClean="0"/>
              <a:t>efficiently,</a:t>
            </a:r>
          </a:p>
          <a:p>
            <a:pPr marL="0" indent="0">
              <a:buNone/>
              <a:defRPr/>
            </a:pPr>
            <a:endParaRPr lang="en-US" sz="1400" dirty="0" smtClean="0"/>
          </a:p>
          <a:p>
            <a:pPr marL="0" indent="0">
              <a:buFont typeface="Wingdings" pitchFamily="2" charset="2"/>
              <a:buNone/>
              <a:defRPr/>
            </a:pPr>
            <a:r>
              <a:rPr lang="en-US" sz="1400" dirty="0" smtClean="0">
                <a:solidFill>
                  <a:srgbClr val="00B050"/>
                </a:solidFill>
              </a:rPr>
              <a:t>METHODOLOGY</a:t>
            </a:r>
          </a:p>
          <a:p>
            <a:pPr marL="0" indent="0">
              <a:buNone/>
              <a:defRPr/>
            </a:pPr>
            <a:r>
              <a:rPr lang="en-US" sz="1400" dirty="0" smtClean="0"/>
              <a:t>The curriculum design </a:t>
            </a:r>
            <a:r>
              <a:rPr lang="en-US" sz="1400" dirty="0"/>
              <a:t>and </a:t>
            </a:r>
            <a:r>
              <a:rPr lang="en-US" sz="1400" dirty="0" smtClean="0"/>
              <a:t>implementation process will follow a structured outcomes-based approach, drawing on educational research and the experiences from the international CDIO Initiative.</a:t>
            </a:r>
          </a:p>
          <a:p>
            <a:pPr>
              <a:defRPr/>
            </a:pPr>
            <a:r>
              <a:rPr lang="en-US" sz="1400" b="1" dirty="0" smtClean="0"/>
              <a:t>High-level goals - establish </a:t>
            </a:r>
            <a:r>
              <a:rPr lang="en-US" sz="1400" b="1" dirty="0"/>
              <a:t>a vision of the </a:t>
            </a:r>
            <a:r>
              <a:rPr lang="en-US" sz="1400" b="1" dirty="0" smtClean="0"/>
              <a:t>graduates (who will they become?)</a:t>
            </a:r>
          </a:p>
          <a:p>
            <a:pPr lvl="1">
              <a:defRPr/>
            </a:pPr>
            <a:r>
              <a:rPr lang="en-US" sz="1400" dirty="0" smtClean="0"/>
              <a:t>Starting from an analysis of stakeholder needs, the context and conditions</a:t>
            </a:r>
          </a:p>
          <a:p>
            <a:pPr>
              <a:defRPr/>
            </a:pPr>
            <a:r>
              <a:rPr lang="en-US" sz="1400" b="1" dirty="0" smtClean="0"/>
              <a:t>Designing the integrated curriculum</a:t>
            </a:r>
          </a:p>
          <a:p>
            <a:pPr lvl="1">
              <a:defRPr/>
            </a:pPr>
            <a:r>
              <a:rPr lang="en-US" sz="1400" dirty="0" smtClean="0"/>
              <a:t>Systematic assignment of course level learning outcomes</a:t>
            </a:r>
          </a:p>
          <a:p>
            <a:pPr>
              <a:defRPr/>
            </a:pPr>
            <a:r>
              <a:rPr lang="en-US" sz="1400" b="1" dirty="0" smtClean="0"/>
              <a:t>Course design</a:t>
            </a:r>
          </a:p>
          <a:p>
            <a:pPr lvl="1">
              <a:defRPr/>
            </a:pPr>
            <a:r>
              <a:rPr lang="en-US" sz="1400" dirty="0" smtClean="0"/>
              <a:t>Integrated learning experiences</a:t>
            </a:r>
          </a:p>
          <a:p>
            <a:pPr lvl="1">
              <a:defRPr/>
            </a:pPr>
            <a:r>
              <a:rPr lang="en-US" sz="1400" dirty="0" smtClean="0"/>
              <a:t>Constructive alignment</a:t>
            </a:r>
          </a:p>
          <a:p>
            <a:pPr>
              <a:defRPr/>
            </a:pPr>
            <a:endParaRPr lang="en-US" sz="1400" dirty="0" smtClean="0"/>
          </a:p>
        </p:txBody>
      </p:sp>
      <p:sp>
        <p:nvSpPr>
          <p:cNvPr id="3" name="Curved Right Arrow 2"/>
          <p:cNvSpPr/>
          <p:nvPr/>
        </p:nvSpPr>
        <p:spPr>
          <a:xfrm>
            <a:off x="35496" y="1196752"/>
            <a:ext cx="720080" cy="42484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ca"/>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08304" y="1"/>
            <a:ext cx="1847421" cy="2159446"/>
          </a:xfrm>
          <a:prstGeom prst="rect">
            <a:avLst/>
          </a:prstGeom>
        </p:spPr>
      </p:pic>
      <p:sp>
        <p:nvSpPr>
          <p:cNvPr id="279554" name="Rectangle 2"/>
          <p:cNvSpPr>
            <a:spLocks noChangeArrowheads="1"/>
          </p:cNvSpPr>
          <p:nvPr/>
        </p:nvSpPr>
        <p:spPr bwMode="auto">
          <a:xfrm>
            <a:off x="431800" y="1201390"/>
            <a:ext cx="8460680" cy="5155257"/>
          </a:xfrm>
          <a:prstGeom prst="rect">
            <a:avLst/>
          </a:prstGeom>
          <a:noFill/>
          <a:ln w="9525">
            <a:noFill/>
            <a:miter lim="800000"/>
            <a:headEnd/>
            <a:tailEnd/>
          </a:ln>
        </p:spPr>
        <p:txBody>
          <a:bodyPr wrap="square" lIns="45720" rIns="45720">
            <a:spAutoFit/>
          </a:bodyPr>
          <a:lstStyle/>
          <a:p>
            <a:pPr eaLnBrk="0" hangingPunct="0">
              <a:spcBef>
                <a:spcPts val="0"/>
              </a:spcBef>
            </a:pPr>
            <a:r>
              <a:rPr lang="en-US" sz="2400" dirty="0">
                <a:solidFill>
                  <a:srgbClr val="000000"/>
                </a:solidFill>
                <a:cs typeface="ＭＳ Ｐゴシック"/>
              </a:rPr>
              <a:t>Communication </a:t>
            </a:r>
            <a:r>
              <a:rPr lang="en-US" sz="2400" dirty="0" smtClean="0">
                <a:solidFill>
                  <a:srgbClr val="000000"/>
                </a:solidFill>
                <a:cs typeface="ＭＳ Ｐゴシック"/>
              </a:rPr>
              <a:t>skills means </a:t>
            </a:r>
            <a:r>
              <a:rPr lang="en-US" sz="2400" dirty="0">
                <a:solidFill>
                  <a:srgbClr val="000000"/>
                </a:solidFill>
                <a:cs typeface="ＭＳ Ｐゴシック"/>
              </a:rPr>
              <a:t>being able to </a:t>
            </a:r>
          </a:p>
          <a:p>
            <a:pPr eaLnBrk="0" hangingPunct="0">
              <a:spcBef>
                <a:spcPts val="600"/>
              </a:spcBef>
            </a:pPr>
            <a:r>
              <a:rPr lang="en-US" sz="2000" dirty="0">
                <a:solidFill>
                  <a:srgbClr val="000000"/>
                </a:solidFill>
                <a:cs typeface="ＭＳ Ｐゴシック"/>
              </a:rPr>
              <a:t>► use the technical concepts comfortably, </a:t>
            </a:r>
            <a:br>
              <a:rPr lang="en-US" sz="2000" dirty="0">
                <a:solidFill>
                  <a:srgbClr val="000000"/>
                </a:solidFill>
                <a:cs typeface="ＭＳ Ｐゴシック"/>
              </a:rPr>
            </a:br>
            <a:r>
              <a:rPr lang="en-US" sz="2000" dirty="0">
                <a:solidFill>
                  <a:srgbClr val="000000"/>
                </a:solidFill>
                <a:cs typeface="ＭＳ Ｐゴシック"/>
              </a:rPr>
              <a:t>► discuss a problem at different levels, </a:t>
            </a:r>
            <a:br>
              <a:rPr lang="en-US" sz="2000" dirty="0">
                <a:solidFill>
                  <a:srgbClr val="000000"/>
                </a:solidFill>
                <a:cs typeface="ＭＳ Ｐゴシック"/>
              </a:rPr>
            </a:br>
            <a:r>
              <a:rPr lang="en-US" sz="2000" dirty="0">
                <a:solidFill>
                  <a:srgbClr val="000000"/>
                </a:solidFill>
                <a:cs typeface="ＭＳ Ｐゴシック"/>
              </a:rPr>
              <a:t>► determine what is relevant to the situation,</a:t>
            </a:r>
            <a:br>
              <a:rPr lang="en-US" sz="2000" dirty="0">
                <a:solidFill>
                  <a:srgbClr val="000000"/>
                </a:solidFill>
                <a:cs typeface="ＭＳ Ｐゴシック"/>
              </a:rPr>
            </a:br>
            <a:r>
              <a:rPr lang="en-US" sz="2000" dirty="0">
                <a:solidFill>
                  <a:srgbClr val="000000"/>
                </a:solidFill>
                <a:cs typeface="ＭＳ Ｐゴシック"/>
              </a:rPr>
              <a:t>► </a:t>
            </a:r>
            <a:r>
              <a:rPr lang="en-GB" sz="2000" dirty="0">
                <a:solidFill>
                  <a:srgbClr val="000000"/>
                </a:solidFill>
                <a:cs typeface="ＭＳ Ｐゴシック"/>
              </a:rPr>
              <a:t>argue for or against conceptual ideas and solutions,</a:t>
            </a:r>
            <a:r>
              <a:rPr lang="en-US" sz="2000" dirty="0">
                <a:solidFill>
                  <a:srgbClr val="000000"/>
                </a:solidFill>
                <a:cs typeface="ＭＳ Ｐゴシック"/>
              </a:rPr>
              <a:t> </a:t>
            </a:r>
            <a:br>
              <a:rPr lang="en-US" sz="2000" dirty="0">
                <a:solidFill>
                  <a:srgbClr val="000000"/>
                </a:solidFill>
                <a:cs typeface="ＭＳ Ｐゴシック"/>
              </a:rPr>
            </a:br>
            <a:r>
              <a:rPr lang="en-US" sz="2000" dirty="0">
                <a:solidFill>
                  <a:srgbClr val="000000"/>
                </a:solidFill>
                <a:cs typeface="ＭＳ Ｐゴシック"/>
              </a:rPr>
              <a:t>► </a:t>
            </a:r>
            <a:r>
              <a:rPr lang="en-GB" sz="2000" dirty="0">
                <a:solidFill>
                  <a:srgbClr val="000000"/>
                </a:solidFill>
                <a:cs typeface="ＭＳ Ｐゴシック"/>
              </a:rPr>
              <a:t>develop ideas through discussion and collaborative sketching, </a:t>
            </a:r>
            <a:br>
              <a:rPr lang="en-GB" sz="2000" dirty="0">
                <a:solidFill>
                  <a:srgbClr val="000000"/>
                </a:solidFill>
                <a:cs typeface="ＭＳ Ｐゴシック"/>
              </a:rPr>
            </a:br>
            <a:r>
              <a:rPr lang="en-US" sz="2000" dirty="0">
                <a:solidFill>
                  <a:srgbClr val="000000"/>
                </a:solidFill>
                <a:cs typeface="ＭＳ Ｐゴシック"/>
              </a:rPr>
              <a:t>► explain the technical matters for different audiences, </a:t>
            </a:r>
            <a:br>
              <a:rPr lang="en-US" sz="2000" dirty="0">
                <a:solidFill>
                  <a:srgbClr val="000000"/>
                </a:solidFill>
                <a:cs typeface="ＭＳ Ｐゴシック"/>
              </a:rPr>
            </a:br>
            <a:r>
              <a:rPr lang="en-US" sz="2000" dirty="0">
                <a:solidFill>
                  <a:srgbClr val="000000"/>
                </a:solidFill>
                <a:cs typeface="ＭＳ Ｐゴシック"/>
              </a:rPr>
              <a:t>► show </a:t>
            </a:r>
            <a:r>
              <a:rPr lang="en-GB" sz="2000" dirty="0">
                <a:solidFill>
                  <a:srgbClr val="000000"/>
                </a:solidFill>
                <a:cs typeface="ＭＳ Ｐゴシック"/>
              </a:rPr>
              <a:t>confidence in expressing yourself within the field...</a:t>
            </a:r>
          </a:p>
          <a:p>
            <a:pPr eaLnBrk="0" hangingPunct="0">
              <a:spcBef>
                <a:spcPct val="50000"/>
              </a:spcBef>
            </a:pPr>
            <a:r>
              <a:rPr lang="en-GB" sz="2000" dirty="0" smtClean="0">
                <a:solidFill>
                  <a:srgbClr val="000000"/>
                </a:solidFill>
                <a:cs typeface="ＭＳ Ｐゴシック"/>
              </a:rPr>
              <a:t>C</a:t>
            </a:r>
            <a:r>
              <a:rPr lang="en-US" sz="2000" dirty="0" err="1" smtClean="0">
                <a:solidFill>
                  <a:srgbClr val="000000"/>
                </a:solidFill>
                <a:cs typeface="ＭＳ Ｐゴシック"/>
              </a:rPr>
              <a:t>ommunication</a:t>
            </a:r>
            <a:r>
              <a:rPr lang="en-US" sz="2000" dirty="0" smtClean="0">
                <a:solidFill>
                  <a:srgbClr val="000000"/>
                </a:solidFill>
                <a:cs typeface="ＭＳ Ｐゴシック"/>
              </a:rPr>
              <a:t> </a:t>
            </a:r>
            <a:r>
              <a:rPr lang="en-US" sz="2000" dirty="0">
                <a:solidFill>
                  <a:srgbClr val="000000"/>
                </a:solidFill>
                <a:cs typeface="ＭＳ Ｐゴシック"/>
              </a:rPr>
              <a:t>skills </a:t>
            </a:r>
            <a:r>
              <a:rPr lang="en-US" sz="2000" dirty="0" smtClean="0">
                <a:solidFill>
                  <a:srgbClr val="000000"/>
                </a:solidFill>
                <a:cs typeface="ＭＳ Ｐゴシック"/>
              </a:rPr>
              <a:t>are </a:t>
            </a:r>
            <a:r>
              <a:rPr lang="en-US" sz="2000" b="1" dirty="0">
                <a:solidFill>
                  <a:srgbClr val="CC0000"/>
                </a:solidFill>
                <a:cs typeface="ＭＳ Ｐゴシック"/>
              </a:rPr>
              <a:t>embedded</a:t>
            </a:r>
            <a:r>
              <a:rPr lang="en-US" sz="2000" dirty="0">
                <a:solidFill>
                  <a:srgbClr val="000000"/>
                </a:solidFill>
                <a:cs typeface="ＭＳ Ｐゴシック"/>
              </a:rPr>
              <a:t> in, and </a:t>
            </a:r>
            <a:r>
              <a:rPr lang="en-US" sz="2000" b="1" dirty="0">
                <a:solidFill>
                  <a:srgbClr val="CC0000"/>
                </a:solidFill>
                <a:cs typeface="ＭＳ Ｐゴシック"/>
              </a:rPr>
              <a:t>inseparable</a:t>
            </a:r>
            <a:r>
              <a:rPr lang="en-US" sz="2000" dirty="0">
                <a:solidFill>
                  <a:srgbClr val="000000"/>
                </a:solidFill>
                <a:cs typeface="ＭＳ Ｐゴシック"/>
              </a:rPr>
              <a:t> from, students’ application of technical knowledge. </a:t>
            </a:r>
          </a:p>
          <a:p>
            <a:pPr eaLnBrk="0" hangingPunct="0">
              <a:spcBef>
                <a:spcPct val="50000"/>
              </a:spcBef>
            </a:pPr>
            <a:r>
              <a:rPr lang="en-US" sz="2000" dirty="0">
                <a:solidFill>
                  <a:srgbClr val="000000"/>
                </a:solidFill>
                <a:cs typeface="ＭＳ Ｐゴシック"/>
              </a:rPr>
              <a:t>The same </a:t>
            </a:r>
            <a:r>
              <a:rPr lang="en-US" sz="2000" dirty="0" smtClean="0">
                <a:solidFill>
                  <a:srgbClr val="000000"/>
                </a:solidFill>
                <a:cs typeface="ＭＳ Ｐゴシック"/>
              </a:rPr>
              <a:t>reasoning </a:t>
            </a:r>
            <a:r>
              <a:rPr lang="en-US" sz="2000" dirty="0">
                <a:solidFill>
                  <a:srgbClr val="000000"/>
                </a:solidFill>
                <a:cs typeface="ＭＳ Ｐゴシック"/>
              </a:rPr>
              <a:t>can be made for </a:t>
            </a:r>
            <a:r>
              <a:rPr lang="en-US" sz="2000" dirty="0" smtClean="0">
                <a:solidFill>
                  <a:srgbClr val="000000"/>
                </a:solidFill>
                <a:cs typeface="ＭＳ Ｐゴシック"/>
              </a:rPr>
              <a:t>collaborative skills, ethical reasoning, etc...</a:t>
            </a:r>
            <a:endParaRPr lang="en-US" sz="2000" dirty="0">
              <a:solidFill>
                <a:srgbClr val="000000"/>
              </a:solidFill>
              <a:cs typeface="ＭＳ Ｐゴシック"/>
            </a:endParaRPr>
          </a:p>
          <a:p>
            <a:pPr eaLnBrk="0" hangingPunct="0">
              <a:spcBef>
                <a:spcPct val="50000"/>
              </a:spcBef>
            </a:pPr>
            <a:r>
              <a:rPr lang="en-US" sz="2000" b="1" dirty="0" smtClean="0">
                <a:solidFill>
                  <a:srgbClr val="C00000"/>
                </a:solidFill>
                <a:cs typeface="ＭＳ Ｐゴシック"/>
              </a:rPr>
              <a:t>Skills add meaning to the knowledge – knowledge adds meaning to the skills!</a:t>
            </a:r>
          </a:p>
          <a:p>
            <a:pPr eaLnBrk="0" hangingPunct="0">
              <a:spcBef>
                <a:spcPct val="50000"/>
              </a:spcBef>
            </a:pPr>
            <a:r>
              <a:rPr lang="en-US" sz="2000" dirty="0" smtClean="0">
                <a:cs typeface="ＭＳ Ｐゴシック"/>
              </a:rPr>
              <a:t>This is not about adding ”soft skills” – but about students’ personal and professional development. It’s about becoming engineers.</a:t>
            </a:r>
            <a:endParaRPr lang="en-US" sz="2000" dirty="0">
              <a:cs typeface="ＭＳ Ｐゴシック"/>
            </a:endParaRPr>
          </a:p>
        </p:txBody>
      </p:sp>
      <p:sp>
        <p:nvSpPr>
          <p:cNvPr id="279555" name="Rectangle 3"/>
          <p:cNvSpPr>
            <a:spLocks noChangeArrowheads="1"/>
          </p:cNvSpPr>
          <p:nvPr/>
        </p:nvSpPr>
        <p:spPr bwMode="auto">
          <a:xfrm>
            <a:off x="395288" y="2852936"/>
            <a:ext cx="7632700" cy="381000"/>
          </a:xfrm>
          <a:prstGeom prst="rect">
            <a:avLst/>
          </a:prstGeom>
          <a:noFill/>
          <a:ln w="9525">
            <a:solidFill>
              <a:schemeClr val="tx1"/>
            </a:solidFill>
            <a:miter lim="800000"/>
            <a:headEnd/>
            <a:tailEnd/>
          </a:ln>
        </p:spPr>
        <p:txBody>
          <a:bodyPr wrap="none" anchor="ctr"/>
          <a:lstStyle/>
          <a:p>
            <a:endParaRPr lang="sv-SE">
              <a:solidFill>
                <a:srgbClr val="000000"/>
              </a:solidFill>
              <a:cs typeface="ＭＳ Ｐゴシック"/>
            </a:endParaRPr>
          </a:p>
        </p:txBody>
      </p:sp>
      <p:sp>
        <p:nvSpPr>
          <p:cNvPr id="6" name="Rectangle 2"/>
          <p:cNvSpPr>
            <a:spLocks noChangeArrowheads="1"/>
          </p:cNvSpPr>
          <p:nvPr/>
        </p:nvSpPr>
        <p:spPr bwMode="auto">
          <a:xfrm>
            <a:off x="322907" y="434398"/>
            <a:ext cx="8137525" cy="693738"/>
          </a:xfrm>
          <a:prstGeom prst="rect">
            <a:avLst/>
          </a:prstGeom>
          <a:noFill/>
          <a:ln w="9525">
            <a:noFill/>
            <a:miter lim="800000"/>
            <a:headEnd/>
            <a:tailEnd/>
          </a:ln>
        </p:spPr>
        <p:txBody>
          <a:bodyPr tIns="0" bIns="0" anchor="b"/>
          <a:lstStyle/>
          <a:p>
            <a:pPr>
              <a:lnSpc>
                <a:spcPct val="120000"/>
              </a:lnSpc>
            </a:pPr>
            <a:r>
              <a:rPr lang="en-US" sz="2800" b="1" dirty="0">
                <a:solidFill>
                  <a:srgbClr val="002060"/>
                </a:solidFill>
                <a:ea typeface="+mj-ea"/>
                <a:cs typeface="+mj-cs"/>
              </a:rPr>
              <a:t>Type </a:t>
            </a:r>
            <a:r>
              <a:rPr lang="en-US" sz="2800" b="1" dirty="0" smtClean="0">
                <a:solidFill>
                  <a:srgbClr val="002060"/>
                </a:solidFill>
                <a:ea typeface="+mj-ea"/>
                <a:cs typeface="+mj-cs"/>
              </a:rPr>
              <a:t>D Example 2: </a:t>
            </a:r>
            <a:r>
              <a:rPr lang="en-US" sz="2800" b="1" dirty="0">
                <a:solidFill>
                  <a:srgbClr val="002060"/>
                </a:solidFill>
              </a:rPr>
              <a:t>Embedded </a:t>
            </a:r>
            <a:r>
              <a:rPr lang="en-US" sz="2800" b="1" dirty="0" smtClean="0">
                <a:solidFill>
                  <a:srgbClr val="002060"/>
                </a:solidFill>
              </a:rPr>
              <a:t>skills</a:t>
            </a:r>
            <a:endParaRPr lang="en-US" sz="2800" b="1" dirty="0" smtClean="0">
              <a:solidFill>
                <a:srgbClr val="002060"/>
              </a:solidFill>
              <a:ea typeface="+mj-ea"/>
              <a:cs typeface="+mj-cs"/>
            </a:endParaRPr>
          </a:p>
          <a:p>
            <a:pPr>
              <a:lnSpc>
                <a:spcPct val="120000"/>
              </a:lnSpc>
            </a:pPr>
            <a:r>
              <a:rPr lang="en-US" sz="2800" b="1" dirty="0" smtClean="0">
                <a:solidFill>
                  <a:srgbClr val="002060"/>
                </a:solidFill>
                <a:ea typeface="+mj-ea"/>
                <a:cs typeface="+mj-cs"/>
              </a:rPr>
              <a:t>A </a:t>
            </a:r>
            <a:r>
              <a:rPr lang="en-US" sz="2800" b="1" dirty="0">
                <a:solidFill>
                  <a:srgbClr val="002060"/>
                </a:solidFill>
                <a:ea typeface="+mj-ea"/>
                <a:cs typeface="+mj-cs"/>
              </a:rPr>
              <a:t>course in </a:t>
            </a:r>
            <a:r>
              <a:rPr lang="en-US" sz="2800" b="1" dirty="0" smtClean="0">
                <a:solidFill>
                  <a:srgbClr val="002060"/>
                </a:solidFill>
                <a:ea typeface="+mj-ea"/>
                <a:cs typeface="+mj-cs"/>
              </a:rPr>
              <a:t>Lightweight Design</a:t>
            </a:r>
            <a:endParaRPr lang="en-US" sz="2800" b="1" dirty="0">
              <a:solidFill>
                <a:srgbClr val="002060"/>
              </a:solidFill>
              <a:ea typeface="+mj-ea"/>
              <a:cs typeface="+mj-cs"/>
            </a:endParaRPr>
          </a:p>
        </p:txBody>
      </p:sp>
      <p:sp>
        <p:nvSpPr>
          <p:cNvPr id="7" name="TextBox 7"/>
          <p:cNvSpPr txBox="1">
            <a:spLocks noChangeArrowheads="1"/>
          </p:cNvSpPr>
          <p:nvPr/>
        </p:nvSpPr>
        <p:spPr bwMode="auto">
          <a:xfrm>
            <a:off x="6689725" y="6597650"/>
            <a:ext cx="1647882" cy="276999"/>
          </a:xfrm>
          <a:prstGeom prst="rect">
            <a:avLst/>
          </a:prstGeom>
          <a:noFill/>
          <a:ln w="9525">
            <a:noFill/>
            <a:miter lim="800000"/>
            <a:headEnd/>
            <a:tailEnd/>
          </a:ln>
        </p:spPr>
        <p:txBody>
          <a:bodyPr wrap="none">
            <a:spAutoFit/>
          </a:bodyPr>
          <a:lstStyle/>
          <a:p>
            <a:r>
              <a:rPr lang="sv-SE" sz="1200" dirty="0" smtClean="0"/>
              <a:t>[Stefan Hallström, KTH]</a:t>
            </a:r>
            <a:endParaRPr lang="sv-SE" sz="1200" dirty="0"/>
          </a:p>
        </p:txBody>
      </p:sp>
    </p:spTree>
    <p:extLst>
      <p:ext uri="{BB962C8B-B14F-4D97-AF65-F5344CB8AC3E}">
        <p14:creationId xmlns:p14="http://schemas.microsoft.com/office/powerpoint/2010/main" val="2561732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95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955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9554">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955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955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build="p"/>
      <p:bldP spid="27955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2" name="Picture 3" descr="GingerbreadMa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685" y="2144414"/>
            <a:ext cx="4017962" cy="4452938"/>
          </a:xfrm>
          <a:prstGeom prst="rect">
            <a:avLst/>
          </a:prstGeom>
          <a:noFill/>
          <a:ln w="9525">
            <a:noFill/>
            <a:miter lim="800000"/>
            <a:headEnd/>
            <a:tailEnd/>
          </a:ln>
        </p:spPr>
      </p:pic>
      <p:sp>
        <p:nvSpPr>
          <p:cNvPr id="122883" name="Rectangle 3"/>
          <p:cNvSpPr>
            <a:spLocks noGrp="1" noChangeArrowheads="1"/>
          </p:cNvSpPr>
          <p:nvPr>
            <p:ph type="title"/>
          </p:nvPr>
        </p:nvSpPr>
        <p:spPr>
          <a:xfrm>
            <a:off x="468313" y="1061864"/>
            <a:ext cx="8229600" cy="1143000"/>
          </a:xfrm>
        </p:spPr>
        <p:txBody>
          <a:bodyPr/>
          <a:lstStyle/>
          <a:p>
            <a:pPr algn="l" eaLnBrk="1" hangingPunct="1"/>
            <a:r>
              <a:rPr lang="sv-SE" sz="2400" b="0" kern="1200" dirty="0" err="1" smtClean="0">
                <a:solidFill>
                  <a:srgbClr val="000000"/>
                </a:solidFill>
                <a:latin typeface="Calibri" pitchFamily="34" charset="0"/>
                <a:ea typeface="+mn-ea"/>
                <a:cs typeface="ＭＳ Ｐゴシック"/>
              </a:rPr>
              <a:t>What</a:t>
            </a:r>
            <a:r>
              <a:rPr lang="sv-SE" sz="2400" b="0" kern="1200" dirty="0" smtClean="0">
                <a:solidFill>
                  <a:srgbClr val="000000"/>
                </a:solidFill>
                <a:latin typeface="Calibri" pitchFamily="34" charset="0"/>
                <a:ea typeface="+mn-ea"/>
                <a:cs typeface="ＭＳ Ｐゴシック"/>
              </a:rPr>
              <a:t> </a:t>
            </a:r>
            <a:r>
              <a:rPr lang="sv-SE" sz="2400" b="0" kern="1200" dirty="0" err="1">
                <a:solidFill>
                  <a:srgbClr val="000000"/>
                </a:solidFill>
                <a:latin typeface="Calibri" pitchFamily="34" charset="0"/>
                <a:ea typeface="+mn-ea"/>
                <a:cs typeface="ＭＳ Ｐゴシック"/>
              </a:rPr>
              <a:t>does</a:t>
            </a:r>
            <a:r>
              <a:rPr lang="sv-SE" sz="2400" b="0" kern="1200" dirty="0">
                <a:solidFill>
                  <a:srgbClr val="000000"/>
                </a:solidFill>
                <a:latin typeface="Calibri" pitchFamily="34" charset="0"/>
                <a:ea typeface="+mn-ea"/>
                <a:cs typeface="ＭＳ Ｐゴシック"/>
              </a:rPr>
              <a:t> </a:t>
            </a:r>
            <a:r>
              <a:rPr lang="sv-SE" sz="2400" b="0" kern="1200" dirty="0" smtClean="0">
                <a:solidFill>
                  <a:srgbClr val="000000"/>
                </a:solidFill>
                <a:latin typeface="Calibri" pitchFamily="34" charset="0"/>
                <a:ea typeface="+mn-ea"/>
                <a:cs typeface="ＭＳ Ｐゴシック"/>
              </a:rPr>
              <a:t>”</a:t>
            </a:r>
            <a:r>
              <a:rPr lang="sv-SE" sz="2400" b="0" kern="1200" dirty="0" err="1" smtClean="0">
                <a:solidFill>
                  <a:srgbClr val="000000"/>
                </a:solidFill>
                <a:latin typeface="Calibri" pitchFamily="34" charset="0"/>
                <a:ea typeface="+mn-ea"/>
                <a:cs typeface="ＭＳ Ｐゴシック"/>
              </a:rPr>
              <a:t>communication</a:t>
            </a:r>
            <a:r>
              <a:rPr lang="sv-SE" sz="2400" b="0" kern="1200" dirty="0" smtClean="0">
                <a:solidFill>
                  <a:srgbClr val="000000"/>
                </a:solidFill>
                <a:latin typeface="Calibri" pitchFamily="34" charset="0"/>
                <a:ea typeface="+mn-ea"/>
                <a:cs typeface="ＭＳ Ｐゴシック"/>
              </a:rPr>
              <a:t> </a:t>
            </a:r>
            <a:r>
              <a:rPr lang="sv-SE" sz="2400" b="0" kern="1200" dirty="0" err="1" smtClean="0">
                <a:solidFill>
                  <a:srgbClr val="000000"/>
                </a:solidFill>
                <a:latin typeface="Calibri" pitchFamily="34" charset="0"/>
                <a:ea typeface="+mn-ea"/>
                <a:cs typeface="ＭＳ Ｐゴシック"/>
              </a:rPr>
              <a:t>skills</a:t>
            </a:r>
            <a:r>
              <a:rPr lang="sv-SE" sz="2400" b="0" kern="1200" dirty="0" smtClean="0">
                <a:solidFill>
                  <a:srgbClr val="000000"/>
                </a:solidFill>
                <a:latin typeface="Calibri" pitchFamily="34" charset="0"/>
                <a:ea typeface="+mn-ea"/>
                <a:cs typeface="ＭＳ Ｐゴシック"/>
              </a:rPr>
              <a:t>” </a:t>
            </a:r>
            <a:r>
              <a:rPr lang="sv-SE" sz="2400" b="0" kern="1200" dirty="0">
                <a:solidFill>
                  <a:srgbClr val="000000"/>
                </a:solidFill>
                <a:latin typeface="Calibri" pitchFamily="34" charset="0"/>
                <a:ea typeface="+mn-ea"/>
                <a:cs typeface="ＭＳ Ｐゴシック"/>
              </a:rPr>
              <a:t>mean for </a:t>
            </a:r>
            <a:r>
              <a:rPr lang="sv-SE" sz="2400" b="0" kern="1200" dirty="0" smtClean="0">
                <a:solidFill>
                  <a:srgbClr val="000000"/>
                </a:solidFill>
                <a:latin typeface="Calibri" pitchFamily="34" charset="0"/>
                <a:ea typeface="+mn-ea"/>
                <a:cs typeface="ＭＳ Ｐゴシック"/>
              </a:rPr>
              <a:t>different </a:t>
            </a:r>
            <a:br>
              <a:rPr lang="sv-SE" sz="2400" b="0" kern="1200" dirty="0" smtClean="0">
                <a:solidFill>
                  <a:srgbClr val="000000"/>
                </a:solidFill>
                <a:latin typeface="Calibri" pitchFamily="34" charset="0"/>
                <a:ea typeface="+mn-ea"/>
                <a:cs typeface="ＭＳ Ｐゴシック"/>
              </a:rPr>
            </a:br>
            <a:r>
              <a:rPr lang="sv-SE" sz="2400" b="0" kern="1200" dirty="0" err="1" smtClean="0">
                <a:solidFill>
                  <a:srgbClr val="000000"/>
                </a:solidFill>
                <a:latin typeface="Calibri" pitchFamily="34" charset="0"/>
                <a:ea typeface="+mn-ea"/>
                <a:cs typeface="ＭＳ Ｐゴシック"/>
              </a:rPr>
              <a:t>professional</a:t>
            </a:r>
            <a:r>
              <a:rPr lang="sv-SE" sz="2400" b="0" kern="1200" dirty="0" smtClean="0">
                <a:solidFill>
                  <a:srgbClr val="000000"/>
                </a:solidFill>
                <a:latin typeface="Calibri" pitchFamily="34" charset="0"/>
                <a:ea typeface="+mn-ea"/>
                <a:cs typeface="ＭＳ Ｐゴシック"/>
              </a:rPr>
              <a:t> </a:t>
            </a:r>
            <a:r>
              <a:rPr lang="sv-SE" sz="2400" b="0" kern="1200" dirty="0" err="1" smtClean="0">
                <a:solidFill>
                  <a:srgbClr val="000000"/>
                </a:solidFill>
                <a:latin typeface="Calibri" pitchFamily="34" charset="0"/>
                <a:ea typeface="+mn-ea"/>
                <a:cs typeface="ＭＳ Ｐゴシック"/>
              </a:rPr>
              <a:t>roles</a:t>
            </a:r>
            <a:r>
              <a:rPr lang="sv-SE" sz="2400" b="0" kern="1200" dirty="0" smtClean="0">
                <a:solidFill>
                  <a:srgbClr val="000000"/>
                </a:solidFill>
                <a:latin typeface="Calibri" pitchFamily="34" charset="0"/>
                <a:ea typeface="+mn-ea"/>
                <a:cs typeface="ＭＳ Ｐゴシック"/>
              </a:rPr>
              <a:t>, </a:t>
            </a:r>
            <a:r>
              <a:rPr lang="sv-SE" sz="2400" b="0" kern="1200" dirty="0" err="1">
                <a:solidFill>
                  <a:srgbClr val="000000"/>
                </a:solidFill>
                <a:latin typeface="Calibri" pitchFamily="34" charset="0"/>
                <a:ea typeface="+mn-ea"/>
                <a:cs typeface="ＭＳ Ｐゴシック"/>
              </a:rPr>
              <a:t>subject</a:t>
            </a:r>
            <a:r>
              <a:rPr lang="sv-SE" sz="2400" b="0" kern="1200" dirty="0">
                <a:solidFill>
                  <a:srgbClr val="000000"/>
                </a:solidFill>
                <a:latin typeface="Calibri" pitchFamily="34" charset="0"/>
                <a:ea typeface="+mn-ea"/>
                <a:cs typeface="ＭＳ Ｐゴシック"/>
              </a:rPr>
              <a:t> </a:t>
            </a:r>
            <a:r>
              <a:rPr lang="sv-SE" sz="2400" b="0" kern="1200" dirty="0" smtClean="0">
                <a:solidFill>
                  <a:srgbClr val="000000"/>
                </a:solidFill>
                <a:latin typeface="Calibri" pitchFamily="34" charset="0"/>
                <a:ea typeface="+mn-ea"/>
                <a:cs typeface="ＭＳ Ｐゴシック"/>
              </a:rPr>
              <a:t>areas, </a:t>
            </a:r>
            <a:r>
              <a:rPr lang="sv-SE" sz="2400" b="0" kern="1200" dirty="0">
                <a:solidFill>
                  <a:srgbClr val="000000"/>
                </a:solidFill>
                <a:latin typeface="Calibri" pitchFamily="34" charset="0"/>
                <a:ea typeface="+mn-ea"/>
                <a:cs typeface="ＭＳ Ｐゴシック"/>
              </a:rPr>
              <a:t>and </a:t>
            </a:r>
            <a:r>
              <a:rPr lang="sv-SE" sz="2400" b="0" kern="1200" dirty="0" err="1" smtClean="0">
                <a:solidFill>
                  <a:srgbClr val="000000"/>
                </a:solidFill>
                <a:latin typeface="Calibri" pitchFamily="34" charset="0"/>
                <a:ea typeface="+mn-ea"/>
                <a:cs typeface="ＭＳ Ｐゴシック"/>
              </a:rPr>
              <a:t>contexts</a:t>
            </a:r>
            <a:r>
              <a:rPr lang="sv-SE" sz="2400" b="0" kern="1200" dirty="0" smtClean="0">
                <a:solidFill>
                  <a:srgbClr val="000000"/>
                </a:solidFill>
                <a:latin typeface="Calibri" pitchFamily="34" charset="0"/>
                <a:ea typeface="+mn-ea"/>
                <a:cs typeface="ＭＳ Ｐゴシック"/>
              </a:rPr>
              <a:t>?</a:t>
            </a:r>
            <a:endParaRPr lang="en-US" sz="2400" b="0" kern="1200" dirty="0">
              <a:solidFill>
                <a:srgbClr val="000000"/>
              </a:solidFill>
              <a:latin typeface="Calibri" pitchFamily="34" charset="0"/>
              <a:ea typeface="+mn-ea"/>
              <a:cs typeface="ＭＳ Ｐゴシック"/>
            </a:endParaRPr>
          </a:p>
        </p:txBody>
      </p:sp>
      <p:sp>
        <p:nvSpPr>
          <p:cNvPr id="5" name="TextBox 3"/>
          <p:cNvSpPr txBox="1">
            <a:spLocks noChangeArrowheads="1"/>
          </p:cNvSpPr>
          <p:nvPr/>
        </p:nvSpPr>
        <p:spPr bwMode="auto">
          <a:xfrm>
            <a:off x="468313" y="6584776"/>
            <a:ext cx="8540750" cy="228600"/>
          </a:xfrm>
          <a:prstGeom prst="rect">
            <a:avLst/>
          </a:prstGeom>
          <a:noFill/>
          <a:ln w="9525">
            <a:noFill/>
            <a:miter lim="800000"/>
            <a:headEnd/>
            <a:tailEnd/>
          </a:ln>
        </p:spPr>
        <p:txBody>
          <a:bodyPr>
            <a:spAutoFit/>
          </a:bodyPr>
          <a:lstStyle/>
          <a:p>
            <a:pPr algn="r"/>
            <a:r>
              <a:rPr lang="sv-SE" sz="900" dirty="0" err="1">
                <a:solidFill>
                  <a:srgbClr val="000000"/>
                </a:solidFill>
                <a:latin typeface="Arial" charset="0"/>
                <a:cs typeface="ＭＳ Ｐゴシック"/>
              </a:rPr>
              <a:t>Barrie</a:t>
            </a:r>
            <a:r>
              <a:rPr lang="sv-SE" sz="900" dirty="0">
                <a:solidFill>
                  <a:srgbClr val="000000"/>
                </a:solidFill>
                <a:latin typeface="Arial" charset="0"/>
                <a:cs typeface="ＭＳ Ｐゴシック"/>
              </a:rPr>
              <a:t>, S. (2004) </a:t>
            </a:r>
            <a:r>
              <a:rPr lang="en-US" sz="900" dirty="0">
                <a:solidFill>
                  <a:srgbClr val="000000"/>
                </a:solidFill>
                <a:latin typeface="Arial" charset="0"/>
                <a:cs typeface="ＭＳ Ｐゴシック"/>
              </a:rPr>
              <a:t>A research-based approach to generic graduate attributes policy, </a:t>
            </a:r>
            <a:r>
              <a:rPr lang="en-US" sz="900" i="1" dirty="0">
                <a:solidFill>
                  <a:srgbClr val="000000"/>
                </a:solidFill>
                <a:latin typeface="Arial" charset="0"/>
                <a:cs typeface="ＭＳ Ｐゴシック"/>
              </a:rPr>
              <a:t>Higher Education Research and Development</a:t>
            </a:r>
            <a:r>
              <a:rPr lang="en-US" sz="900" dirty="0">
                <a:solidFill>
                  <a:srgbClr val="000000"/>
                </a:solidFill>
                <a:latin typeface="Arial" charset="0"/>
                <a:cs typeface="ＭＳ Ｐゴシック"/>
              </a:rPr>
              <a:t>. 23 (3), 261-275</a:t>
            </a:r>
            <a:endParaRPr lang="sv-SE" sz="900" dirty="0">
              <a:solidFill>
                <a:srgbClr val="000000"/>
              </a:solidFill>
              <a:latin typeface="Arial" charset="0"/>
              <a:cs typeface="ＭＳ Ｐゴシック"/>
            </a:endParaRPr>
          </a:p>
        </p:txBody>
      </p:sp>
      <p:sp>
        <p:nvSpPr>
          <p:cNvPr id="6"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a:t>
            </a:r>
            <a:r>
              <a:rPr lang="en-US" sz="2000" b="1" dirty="0" smtClean="0">
                <a:solidFill>
                  <a:srgbClr val="002060"/>
                </a:solidFill>
              </a:rPr>
              <a:t>2</a:t>
            </a:r>
            <a:r>
              <a:rPr lang="en-US" sz="2000" b="1" dirty="0">
                <a:solidFill>
                  <a:srgbClr val="002060"/>
                </a:solidFill>
              </a:rPr>
              <a:t>: Embedded </a:t>
            </a:r>
            <a:r>
              <a:rPr lang="en-US" sz="2000" b="1" dirty="0" smtClean="0">
                <a:solidFill>
                  <a:srgbClr val="002060"/>
                </a:solidFill>
              </a:rPr>
              <a:t>skills</a:t>
            </a:r>
            <a:endParaRPr lang="en-US" sz="2000" b="1" dirty="0">
              <a:solidFill>
                <a:srgbClr val="002060"/>
              </a:solidFill>
            </a:endParaRPr>
          </a:p>
        </p:txBody>
      </p:sp>
      <p:sp>
        <p:nvSpPr>
          <p:cNvPr id="7" name="Rectangle 2"/>
          <p:cNvSpPr>
            <a:spLocks noChangeArrowheads="1"/>
          </p:cNvSpPr>
          <p:nvPr/>
        </p:nvSpPr>
        <p:spPr bwMode="auto">
          <a:xfrm>
            <a:off x="322907" y="434398"/>
            <a:ext cx="8137525" cy="693738"/>
          </a:xfrm>
          <a:prstGeom prst="rect">
            <a:avLst/>
          </a:prstGeom>
          <a:noFill/>
          <a:ln w="9525">
            <a:noFill/>
            <a:miter lim="800000"/>
            <a:headEnd/>
            <a:tailEnd/>
          </a:ln>
        </p:spPr>
        <p:txBody>
          <a:bodyPr tIns="0" bIns="0" anchor="b"/>
          <a:lstStyle/>
          <a:p>
            <a:pPr>
              <a:lnSpc>
                <a:spcPct val="120000"/>
              </a:lnSpc>
            </a:pPr>
            <a:r>
              <a:rPr lang="en-US" sz="2800" b="1" dirty="0" smtClean="0">
                <a:solidFill>
                  <a:srgbClr val="002060"/>
                </a:solidFill>
                <a:ea typeface="+mj-ea"/>
                <a:cs typeface="+mj-cs"/>
              </a:rPr>
              <a:t>Instances of high-level goals</a:t>
            </a:r>
            <a:endParaRPr lang="en-US" sz="2800" b="1" dirty="0">
              <a:solidFill>
                <a:srgbClr val="002060"/>
              </a:solidFill>
              <a:ea typeface="+mj-ea"/>
              <a:cs typeface="+mj-cs"/>
            </a:endParaRPr>
          </a:p>
        </p:txBody>
      </p:sp>
    </p:spTree>
    <p:extLst>
      <p:ext uri="{BB962C8B-B14F-4D97-AF65-F5344CB8AC3E}">
        <p14:creationId xmlns:p14="http://schemas.microsoft.com/office/powerpoint/2010/main" val="142607531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99010" name="Group 2"/>
          <p:cNvGraphicFramePr>
            <a:graphicFrameLocks noGrp="1"/>
          </p:cNvGraphicFramePr>
          <p:nvPr>
            <p:ph type="tbl" idx="4294967295"/>
            <p:extLst>
              <p:ext uri="{D42A27DB-BD31-4B8C-83A1-F6EECF244321}">
                <p14:modId xmlns:p14="http://schemas.microsoft.com/office/powerpoint/2010/main" val="3785985451"/>
              </p:ext>
            </p:extLst>
          </p:nvPr>
        </p:nvGraphicFramePr>
        <p:xfrm>
          <a:off x="512763" y="836712"/>
          <a:ext cx="8496300" cy="5438774"/>
        </p:xfrm>
        <a:graphic>
          <a:graphicData uri="http://schemas.openxmlformats.org/drawingml/2006/table">
            <a:tbl>
              <a:tblPr/>
              <a:tblGrid>
                <a:gridCol w="1758126"/>
                <a:gridCol w="6738174"/>
              </a:tblGrid>
              <a:tr h="815394">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dirty="0" smtClean="0">
                          <a:ln>
                            <a:noFill/>
                          </a:ln>
                          <a:solidFill>
                            <a:schemeClr val="tx1"/>
                          </a:solidFill>
                          <a:effectLst/>
                          <a:latin typeface="Arial" charset="0"/>
                          <a:cs typeface="Arial" charset="0"/>
                        </a:rPr>
                        <a:t>Place in curriculum</a:t>
                      </a:r>
                    </a:p>
                  </a:txBody>
                  <a:tcPr marL="45716" marR="45716"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dirty="0" smtClean="0">
                          <a:ln>
                            <a:noFill/>
                          </a:ln>
                          <a:solidFill>
                            <a:schemeClr val="tx1"/>
                          </a:solidFill>
                          <a:effectLst/>
                          <a:latin typeface="Arial" charset="0"/>
                          <a:cs typeface="Arial" charset="0"/>
                        </a:rPr>
                        <a:t>Faculty perception of generic skills and attributes</a:t>
                      </a:r>
                    </a:p>
                  </a:txBody>
                  <a:tcPr marL="45716" marR="45716"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815394">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smtClean="0">
                          <a:ln>
                            <a:noFill/>
                          </a:ln>
                          <a:solidFill>
                            <a:schemeClr val="tx1"/>
                          </a:solidFill>
                          <a:effectLst/>
                          <a:latin typeface="Arial" charset="0"/>
                          <a:cs typeface="Arial" charset="0"/>
                        </a:rPr>
                        <a:t>Integral</a:t>
                      </a:r>
                    </a:p>
                  </a:txBody>
                  <a:tcPr marL="45716" marR="45716"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1800" b="0" i="0" u="none" strike="noStrike" cap="none" normalizeH="0" baseline="0" noProof="0" dirty="0" smtClean="0">
                          <a:ln>
                            <a:noFill/>
                          </a:ln>
                          <a:solidFill>
                            <a:schemeClr val="tx1"/>
                          </a:solidFill>
                          <a:effectLst/>
                          <a:latin typeface="Arial" charset="0"/>
                          <a:cs typeface="Arial" charset="0"/>
                        </a:rPr>
                        <a:t>They are integral to disciplinary knowledge, infusing and </a:t>
                      </a:r>
                      <a:r>
                        <a:rPr kumimoji="0" lang="en-GB" sz="1800" b="1" i="0" u="none" strike="noStrike" cap="none" normalizeH="0" baseline="0" noProof="0" dirty="0" smtClean="0">
                          <a:ln>
                            <a:noFill/>
                          </a:ln>
                          <a:solidFill>
                            <a:srgbClr val="CC0000"/>
                          </a:solidFill>
                          <a:effectLst/>
                          <a:latin typeface="Arial" charset="0"/>
                          <a:cs typeface="Arial" charset="0"/>
                        </a:rPr>
                        <a:t>ENABLING</a:t>
                      </a:r>
                      <a:r>
                        <a:rPr kumimoji="0" lang="en-GB" sz="1800" b="0" i="0" u="none" strike="noStrike" cap="none" normalizeH="0" baseline="0" noProof="0" dirty="0" smtClean="0">
                          <a:ln>
                            <a:noFill/>
                          </a:ln>
                          <a:solidFill>
                            <a:schemeClr val="tx1"/>
                          </a:solidFill>
                          <a:effectLst/>
                          <a:latin typeface="Arial" charset="0"/>
                          <a:cs typeface="Arial" charset="0"/>
                        </a:rPr>
                        <a:t> scholarly learning and knowledge. </a:t>
                      </a:r>
                    </a:p>
                  </a:txBody>
                  <a:tcPr marL="45716" marR="45716"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564522">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smtClean="0">
                          <a:ln>
                            <a:noFill/>
                          </a:ln>
                          <a:solidFill>
                            <a:schemeClr val="tx1"/>
                          </a:solidFill>
                          <a:effectLst/>
                          <a:latin typeface="Arial" charset="0"/>
                          <a:cs typeface="Arial" charset="0"/>
                        </a:rPr>
                        <a:t>Application</a:t>
                      </a:r>
                    </a:p>
                  </a:txBody>
                  <a:tcPr marL="45716" marR="45716"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1800" b="0" i="0" u="none" strike="noStrike" cap="none" normalizeH="0" baseline="0" noProof="0" smtClean="0">
                          <a:ln>
                            <a:noFill/>
                          </a:ln>
                          <a:solidFill>
                            <a:schemeClr val="tx1"/>
                          </a:solidFill>
                          <a:effectLst/>
                          <a:latin typeface="Arial" charset="0"/>
                          <a:cs typeface="Arial" charset="0"/>
                        </a:rPr>
                        <a:t>They let students make use of or apply disciplinary knowledge, thus potentially changing and </a:t>
                      </a:r>
                      <a:r>
                        <a:rPr kumimoji="0" lang="en-GB" sz="1800" b="1" i="0" u="none" strike="noStrike" cap="none" normalizeH="0" baseline="0" noProof="0" smtClean="0">
                          <a:ln>
                            <a:noFill/>
                          </a:ln>
                          <a:solidFill>
                            <a:srgbClr val="CC0000"/>
                          </a:solidFill>
                          <a:effectLst/>
                          <a:latin typeface="Arial" charset="0"/>
                          <a:cs typeface="Arial" charset="0"/>
                        </a:rPr>
                        <a:t>TRANSFORMING</a:t>
                      </a:r>
                      <a:r>
                        <a:rPr kumimoji="0" lang="en-GB" sz="1800" b="0" i="0" u="none" strike="noStrike" cap="none" normalizeH="0" baseline="0" noProof="0" smtClean="0">
                          <a:ln>
                            <a:noFill/>
                          </a:ln>
                          <a:solidFill>
                            <a:schemeClr val="tx1"/>
                          </a:solidFill>
                          <a:effectLst/>
                          <a:latin typeface="Arial" charset="0"/>
                          <a:cs typeface="Arial" charset="0"/>
                        </a:rPr>
                        <a:t> disciplinary knowledge through its application. Skills are closely related to, and parallel, discipline learning outcomes.</a:t>
                      </a:r>
                    </a:p>
                  </a:txBody>
                  <a:tcPr marL="45716" marR="45716"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269328">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smtClean="0">
                          <a:ln>
                            <a:noFill/>
                          </a:ln>
                          <a:solidFill>
                            <a:schemeClr val="tx1"/>
                          </a:solidFill>
                          <a:effectLst/>
                          <a:latin typeface="Arial" charset="0"/>
                          <a:cs typeface="Arial" charset="0"/>
                        </a:rPr>
                        <a:t>Associated</a:t>
                      </a:r>
                    </a:p>
                  </a:txBody>
                  <a:tcPr marL="45716" marR="45716"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1800" b="0" i="0" u="none" strike="noStrike" cap="none" normalizeH="0" baseline="0" noProof="0" smtClean="0">
                          <a:ln>
                            <a:noFill/>
                          </a:ln>
                          <a:solidFill>
                            <a:schemeClr val="tx1"/>
                          </a:solidFill>
                          <a:effectLst/>
                          <a:latin typeface="Arial" charset="0"/>
                          <a:cs typeface="Arial" charset="0"/>
                        </a:rPr>
                        <a:t>They are useful additional skills that </a:t>
                      </a:r>
                      <a:r>
                        <a:rPr kumimoji="0" lang="en-GB" sz="1800" b="1" i="0" u="none" strike="noStrike" cap="none" normalizeH="0" baseline="0" noProof="0" smtClean="0">
                          <a:ln>
                            <a:noFill/>
                          </a:ln>
                          <a:solidFill>
                            <a:srgbClr val="CC0000"/>
                          </a:solidFill>
                          <a:effectLst/>
                          <a:latin typeface="Arial" charset="0"/>
                          <a:cs typeface="Arial" charset="0"/>
                        </a:rPr>
                        <a:t>COMPLEMENT</a:t>
                      </a:r>
                      <a:r>
                        <a:rPr kumimoji="0" lang="en-GB" sz="1800" b="0" i="0" u="none" strike="noStrike" cap="none" normalizeH="0" baseline="0" noProof="0" smtClean="0">
                          <a:ln>
                            <a:noFill/>
                          </a:ln>
                          <a:solidFill>
                            <a:schemeClr val="tx1"/>
                          </a:solidFill>
                          <a:effectLst/>
                          <a:latin typeface="Arial" charset="0"/>
                          <a:cs typeface="Arial" charset="0"/>
                        </a:rPr>
                        <a:t> or round out discipline knowledge.They are part of the university syllabus but separate and secondary to discipline knowledge.</a:t>
                      </a:r>
                    </a:p>
                  </a:txBody>
                  <a:tcPr marL="45716" marR="45716"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974136">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2000" b="1" i="0" u="none" strike="noStrike" cap="none" normalizeH="0" baseline="0" noProof="0" smtClean="0">
                          <a:ln>
                            <a:noFill/>
                          </a:ln>
                          <a:solidFill>
                            <a:schemeClr val="tx1"/>
                          </a:solidFill>
                          <a:effectLst/>
                          <a:latin typeface="Arial" charset="0"/>
                          <a:cs typeface="Arial" charset="0"/>
                        </a:rPr>
                        <a:t>Not part of curriculum</a:t>
                      </a:r>
                    </a:p>
                  </a:txBody>
                  <a:tcPr marL="45716" marR="45716"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684213" rtl="0" eaLnBrk="1" fontAlgn="base" latinLnBrk="0" hangingPunct="1">
                        <a:lnSpc>
                          <a:spcPct val="100000"/>
                        </a:lnSpc>
                        <a:spcBef>
                          <a:spcPct val="20000"/>
                        </a:spcBef>
                        <a:spcAft>
                          <a:spcPct val="0"/>
                        </a:spcAft>
                        <a:buClrTx/>
                        <a:buSzPct val="25000"/>
                        <a:buFont typeface="Wingdings" pitchFamily="2" charset="2"/>
                        <a:buNone/>
                        <a:tabLst/>
                      </a:pPr>
                      <a:r>
                        <a:rPr kumimoji="0" lang="en-GB" sz="1800" b="0" i="0" u="none" strike="noStrike" cap="none" normalizeH="0" baseline="0" noProof="0" dirty="0" smtClean="0">
                          <a:ln>
                            <a:noFill/>
                          </a:ln>
                          <a:solidFill>
                            <a:schemeClr val="tx1"/>
                          </a:solidFill>
                          <a:effectLst/>
                          <a:latin typeface="Arial" charset="0"/>
                          <a:cs typeface="Arial" charset="0"/>
                        </a:rPr>
                        <a:t>They are necessary basic </a:t>
                      </a:r>
                      <a:r>
                        <a:rPr kumimoji="0" lang="en-GB" sz="1800" b="1" i="0" u="none" strike="noStrike" cap="none" normalizeH="0" baseline="0" noProof="0" dirty="0" smtClean="0">
                          <a:ln>
                            <a:noFill/>
                          </a:ln>
                          <a:solidFill>
                            <a:srgbClr val="CC0000"/>
                          </a:solidFill>
                          <a:effectLst/>
                          <a:latin typeface="Arial" charset="0"/>
                          <a:cs typeface="Arial" charset="0"/>
                        </a:rPr>
                        <a:t>PRECURSOR</a:t>
                      </a:r>
                      <a:r>
                        <a:rPr kumimoji="0" lang="en-GB" sz="1800" b="0" i="0" u="none" strike="noStrike" cap="none" normalizeH="0" baseline="0" noProof="0" dirty="0" smtClean="0">
                          <a:ln>
                            <a:noFill/>
                          </a:ln>
                          <a:solidFill>
                            <a:schemeClr val="tx1"/>
                          </a:solidFill>
                          <a:effectLst/>
                          <a:latin typeface="Arial" charset="0"/>
                          <a:cs typeface="Arial" charset="0"/>
                        </a:rPr>
                        <a:t> skills and abilities. We may need remedial teaching of such skills at university.</a:t>
                      </a:r>
                    </a:p>
                  </a:txBody>
                  <a:tcPr marL="45716" marR="45716"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96277" name="TextBox 3"/>
          <p:cNvSpPr txBox="1">
            <a:spLocks noChangeArrowheads="1"/>
          </p:cNvSpPr>
          <p:nvPr/>
        </p:nvSpPr>
        <p:spPr bwMode="auto">
          <a:xfrm>
            <a:off x="468313" y="6584776"/>
            <a:ext cx="8540750" cy="228600"/>
          </a:xfrm>
          <a:prstGeom prst="rect">
            <a:avLst/>
          </a:prstGeom>
          <a:noFill/>
          <a:ln w="9525">
            <a:noFill/>
            <a:miter lim="800000"/>
            <a:headEnd/>
            <a:tailEnd/>
          </a:ln>
        </p:spPr>
        <p:txBody>
          <a:bodyPr>
            <a:spAutoFit/>
          </a:bodyPr>
          <a:lstStyle/>
          <a:p>
            <a:pPr algn="r"/>
            <a:r>
              <a:rPr lang="sv-SE" sz="900" dirty="0" err="1">
                <a:solidFill>
                  <a:srgbClr val="000000"/>
                </a:solidFill>
                <a:latin typeface="Arial" charset="0"/>
                <a:cs typeface="ＭＳ Ｐゴシック"/>
              </a:rPr>
              <a:t>Barrie</a:t>
            </a:r>
            <a:r>
              <a:rPr lang="sv-SE" sz="900" dirty="0">
                <a:solidFill>
                  <a:srgbClr val="000000"/>
                </a:solidFill>
                <a:latin typeface="Arial" charset="0"/>
                <a:cs typeface="ＭＳ Ｐゴシック"/>
              </a:rPr>
              <a:t>, S. (2004) </a:t>
            </a:r>
            <a:r>
              <a:rPr lang="en-US" sz="900" dirty="0">
                <a:solidFill>
                  <a:srgbClr val="000000"/>
                </a:solidFill>
                <a:latin typeface="Arial" charset="0"/>
                <a:cs typeface="ＭＳ Ｐゴシック"/>
              </a:rPr>
              <a:t>A research-based approach to generic graduate attributes policy, </a:t>
            </a:r>
            <a:r>
              <a:rPr lang="en-US" sz="900" i="1" dirty="0">
                <a:solidFill>
                  <a:srgbClr val="000000"/>
                </a:solidFill>
                <a:latin typeface="Arial" charset="0"/>
                <a:cs typeface="ＭＳ Ｐゴシック"/>
              </a:rPr>
              <a:t>Higher Education Research and Development</a:t>
            </a:r>
            <a:r>
              <a:rPr lang="en-US" sz="900" dirty="0">
                <a:solidFill>
                  <a:srgbClr val="000000"/>
                </a:solidFill>
                <a:latin typeface="Arial" charset="0"/>
                <a:cs typeface="ＭＳ Ｐゴシック"/>
              </a:rPr>
              <a:t>. 23 (3), 261-275</a:t>
            </a:r>
            <a:endParaRPr lang="sv-SE" sz="900" dirty="0">
              <a:solidFill>
                <a:srgbClr val="000000"/>
              </a:solidFill>
              <a:latin typeface="Arial" charset="0"/>
              <a:cs typeface="ＭＳ Ｐゴシック"/>
            </a:endParaRPr>
          </a:p>
        </p:txBody>
      </p:sp>
      <p:sp>
        <p:nvSpPr>
          <p:cNvPr id="4" name="Rectangle 2"/>
          <p:cNvSpPr>
            <a:spLocks noChangeArrowheads="1"/>
          </p:cNvSpPr>
          <p:nvPr/>
        </p:nvSpPr>
        <p:spPr bwMode="auto">
          <a:xfrm>
            <a:off x="34925" y="-315913"/>
            <a:ext cx="7416800" cy="693738"/>
          </a:xfrm>
          <a:prstGeom prst="rect">
            <a:avLst/>
          </a:prstGeom>
          <a:noFill/>
          <a:ln w="9525">
            <a:noFill/>
            <a:miter lim="800000"/>
            <a:headEnd/>
            <a:tailEnd/>
          </a:ln>
        </p:spPr>
        <p:txBody>
          <a:bodyPr tIns="0" bIns="0" anchor="b"/>
          <a:lstStyle/>
          <a:p>
            <a:pPr>
              <a:lnSpc>
                <a:spcPct val="120000"/>
              </a:lnSpc>
            </a:pPr>
            <a:r>
              <a:rPr lang="en-US" sz="2000" b="1" dirty="0">
                <a:solidFill>
                  <a:srgbClr val="002060"/>
                </a:solidFill>
              </a:rPr>
              <a:t>Type D Example </a:t>
            </a:r>
            <a:r>
              <a:rPr lang="en-US" sz="2000" b="1" dirty="0" smtClean="0">
                <a:solidFill>
                  <a:srgbClr val="002060"/>
                </a:solidFill>
              </a:rPr>
              <a:t>2</a:t>
            </a:r>
            <a:r>
              <a:rPr lang="en-US" sz="2000" b="1" dirty="0">
                <a:solidFill>
                  <a:srgbClr val="002060"/>
                </a:solidFill>
              </a:rPr>
              <a:t>: Embedded skills development</a:t>
            </a:r>
          </a:p>
        </p:txBody>
      </p:sp>
    </p:spTree>
    <p:extLst>
      <p:ext uri="{BB962C8B-B14F-4D97-AF65-F5344CB8AC3E}">
        <p14:creationId xmlns:p14="http://schemas.microsoft.com/office/powerpoint/2010/main" val="201542313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sv-SE" sz="3200" dirty="0" smtClean="0">
                <a:solidFill>
                  <a:srgbClr val="C00000"/>
                </a:solidFill>
                <a:latin typeface="Calibri" pitchFamily="34" charset="0"/>
              </a:rPr>
              <a:t>Type P </a:t>
            </a:r>
            <a:br>
              <a:rPr lang="sv-SE" sz="3200" dirty="0" smtClean="0">
                <a:solidFill>
                  <a:srgbClr val="C00000"/>
                </a:solidFill>
                <a:latin typeface="Calibri" pitchFamily="34" charset="0"/>
              </a:rPr>
            </a:br>
            <a:r>
              <a:rPr lang="sv-SE" sz="3200" dirty="0" smtClean="0">
                <a:solidFill>
                  <a:srgbClr val="C00000"/>
                </a:solidFill>
                <a:latin typeface="Calibri" pitchFamily="34" charset="0"/>
              </a:rPr>
              <a:t>(P for problem/</a:t>
            </a:r>
            <a:r>
              <a:rPr lang="sv-SE" sz="3200" dirty="0" err="1" smtClean="0">
                <a:solidFill>
                  <a:srgbClr val="C00000"/>
                </a:solidFill>
                <a:latin typeface="Calibri" pitchFamily="34" charset="0"/>
              </a:rPr>
              <a:t>practice</a:t>
            </a:r>
            <a:r>
              <a:rPr lang="sv-SE" sz="3200" dirty="0" smtClean="0">
                <a:solidFill>
                  <a:srgbClr val="C00000"/>
                </a:solidFill>
                <a:latin typeface="Calibri" pitchFamily="34" charset="0"/>
              </a:rPr>
              <a:t>/</a:t>
            </a:r>
            <a:r>
              <a:rPr lang="sv-SE" sz="3200" dirty="0" err="1" smtClean="0">
                <a:solidFill>
                  <a:srgbClr val="C00000"/>
                </a:solidFill>
                <a:latin typeface="Calibri" pitchFamily="34" charset="0"/>
              </a:rPr>
              <a:t>project</a:t>
            </a:r>
            <a:r>
              <a:rPr lang="sv-SE" sz="3200" dirty="0" smtClean="0">
                <a:solidFill>
                  <a:srgbClr val="C00000"/>
                </a:solidFill>
                <a:latin typeface="Calibri" pitchFamily="34" charset="0"/>
              </a:rPr>
              <a:t>/profession)</a:t>
            </a:r>
          </a:p>
        </p:txBody>
      </p:sp>
      <p:sp>
        <p:nvSpPr>
          <p:cNvPr id="110594" name="Rectangle 3"/>
          <p:cNvSpPr>
            <a:spLocks noGrp="1" noChangeArrowheads="1"/>
          </p:cNvSpPr>
          <p:nvPr>
            <p:ph type="body" idx="1"/>
          </p:nvPr>
        </p:nvSpPr>
        <p:spPr/>
        <p:txBody>
          <a:bodyPr/>
          <a:lstStyle/>
          <a:p>
            <a:pPr marL="0" indent="0" eaLnBrk="1" hangingPunct="1">
              <a:buNone/>
            </a:pPr>
            <a:r>
              <a:rPr lang="sv-SE" dirty="0" smtClean="0"/>
              <a:t>Overall problem/practice logic, but grabbing into disciplines</a:t>
            </a:r>
          </a:p>
          <a:p>
            <a:pPr eaLnBrk="1" hangingPunct="1"/>
            <a:r>
              <a:rPr lang="sv-SE" sz="2400" dirty="0" smtClean="0"/>
              <a:t>Integrating and applying </a:t>
            </a:r>
            <a:r>
              <a:rPr lang="sv-SE" sz="2400" dirty="0" err="1" smtClean="0"/>
              <a:t>disciplinary</a:t>
            </a:r>
            <a:r>
              <a:rPr lang="sv-SE" sz="2400" dirty="0" smtClean="0"/>
              <a:t> </a:t>
            </a:r>
            <a:r>
              <a:rPr lang="sv-SE" sz="2400" dirty="0" err="1" smtClean="0"/>
              <a:t>knowledge</a:t>
            </a:r>
            <a:r>
              <a:rPr lang="sv-SE" sz="2400" dirty="0" smtClean="0"/>
              <a:t>, </a:t>
            </a:r>
            <a:r>
              <a:rPr lang="sv-SE" sz="2400" dirty="0" err="1" smtClean="0"/>
              <a:t>thereby</a:t>
            </a:r>
            <a:r>
              <a:rPr lang="sv-SE" sz="2400" dirty="0" smtClean="0"/>
              <a:t> </a:t>
            </a:r>
            <a:r>
              <a:rPr lang="sv-SE" sz="2400" dirty="0" err="1" smtClean="0"/>
              <a:t>reinforcing</a:t>
            </a:r>
            <a:r>
              <a:rPr lang="sv-SE" sz="2400" dirty="0" smtClean="0"/>
              <a:t> and </a:t>
            </a:r>
            <a:r>
              <a:rPr lang="sv-SE" sz="2400" dirty="0" err="1" smtClean="0"/>
              <a:t>transforming</a:t>
            </a:r>
            <a:r>
              <a:rPr lang="sv-SE" sz="2400" dirty="0" smtClean="0"/>
              <a:t> it</a:t>
            </a:r>
          </a:p>
          <a:p>
            <a:pPr eaLnBrk="1" hangingPunct="1"/>
            <a:r>
              <a:rPr lang="sv-SE" sz="2400" dirty="0" err="1" smtClean="0"/>
              <a:t>Providing</a:t>
            </a:r>
            <a:r>
              <a:rPr lang="sv-SE" sz="2400" dirty="0" smtClean="0"/>
              <a:t> a </a:t>
            </a:r>
            <a:r>
              <a:rPr lang="sv-SE" sz="2400" dirty="0" err="1" smtClean="0"/>
              <a:t>motivational</a:t>
            </a:r>
            <a:r>
              <a:rPr lang="sv-SE" sz="2400" dirty="0" smtClean="0"/>
              <a:t> </a:t>
            </a:r>
            <a:r>
              <a:rPr lang="sv-SE" sz="2400" dirty="0" err="1" smtClean="0"/>
              <a:t>context</a:t>
            </a:r>
            <a:r>
              <a:rPr lang="sv-SE" sz="2400" dirty="0" smtClean="0"/>
              <a:t> for </a:t>
            </a:r>
            <a:r>
              <a:rPr lang="sv-SE" sz="2400" dirty="0" err="1" smtClean="0"/>
              <a:t>learning</a:t>
            </a:r>
            <a:r>
              <a:rPr lang="sv-SE" sz="2400" dirty="0" smtClean="0"/>
              <a:t> the fundamentals – a </a:t>
            </a:r>
            <a:r>
              <a:rPr lang="sv-SE" sz="2400" dirty="0" err="1" smtClean="0"/>
              <a:t>need</a:t>
            </a:r>
            <a:r>
              <a:rPr lang="sv-SE" sz="2400" dirty="0" smtClean="0"/>
              <a:t> </a:t>
            </a:r>
            <a:r>
              <a:rPr lang="sv-SE" sz="2400" dirty="0" err="1" smtClean="0"/>
              <a:t>to</a:t>
            </a:r>
            <a:r>
              <a:rPr lang="sv-SE" sz="2400" dirty="0" smtClean="0"/>
              <a:t> </a:t>
            </a:r>
            <a:r>
              <a:rPr lang="sv-SE" sz="2400" dirty="0" err="1" smtClean="0"/>
              <a:t>know</a:t>
            </a:r>
            <a:endParaRPr lang="sv-SE" sz="2400" dirty="0" smtClean="0"/>
          </a:p>
        </p:txBody>
      </p:sp>
      <p:pic>
        <p:nvPicPr>
          <p:cNvPr id="5" name="Picture 4" descr="hander_red.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4355976" y="4077072"/>
            <a:ext cx="1700808" cy="170080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25"/>
          <p:cNvSpPr>
            <a:spLocks noChangeArrowheads="1"/>
          </p:cNvSpPr>
          <p:nvPr/>
        </p:nvSpPr>
        <p:spPr bwMode="auto">
          <a:xfrm>
            <a:off x="2339975" y="1178719"/>
            <a:ext cx="4535488" cy="304800"/>
          </a:xfrm>
          <a:prstGeom prst="rect">
            <a:avLst/>
          </a:prstGeom>
          <a:solidFill>
            <a:srgbClr val="C00000"/>
          </a:solidFill>
          <a:ln w="9525">
            <a:solidFill>
              <a:srgbClr val="FF6600"/>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72709" name="Rectangle 27"/>
          <p:cNvSpPr>
            <a:spLocks noChangeArrowheads="1"/>
          </p:cNvSpPr>
          <p:nvPr/>
        </p:nvSpPr>
        <p:spPr bwMode="auto">
          <a:xfrm>
            <a:off x="4800600" y="2093119"/>
            <a:ext cx="2074863"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72710" name="Rectangle 28"/>
          <p:cNvSpPr>
            <a:spLocks noChangeArrowheads="1"/>
          </p:cNvSpPr>
          <p:nvPr/>
        </p:nvSpPr>
        <p:spPr bwMode="auto">
          <a:xfrm>
            <a:off x="3492500" y="16359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72715" name="Rectangle 33"/>
          <p:cNvSpPr>
            <a:spLocks noChangeArrowheads="1"/>
          </p:cNvSpPr>
          <p:nvPr/>
        </p:nvSpPr>
        <p:spPr bwMode="auto">
          <a:xfrm>
            <a:off x="6999288" y="1178719"/>
            <a:ext cx="2076450" cy="1219200"/>
          </a:xfrm>
          <a:prstGeom prst="rect">
            <a:avLst/>
          </a:prstGeom>
          <a:solidFill>
            <a:srgbClr val="00467F"/>
          </a:solidFill>
          <a:ln w="9525">
            <a:solidFill>
              <a:schemeClr val="tx1"/>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111622" name="Rectangle 16"/>
          <p:cNvSpPr>
            <a:spLocks noChangeArrowheads="1"/>
          </p:cNvSpPr>
          <p:nvPr/>
        </p:nvSpPr>
        <p:spPr bwMode="auto">
          <a:xfrm>
            <a:off x="3332163" y="1124744"/>
            <a:ext cx="2895600" cy="366713"/>
          </a:xfrm>
          <a:prstGeom prst="rect">
            <a:avLst/>
          </a:prstGeom>
          <a:noFill/>
          <a:ln w="9525">
            <a:noFill/>
            <a:miter lim="800000"/>
            <a:headEnd/>
            <a:tailEnd/>
          </a:ln>
        </p:spPr>
        <p:txBody>
          <a:bodyPr>
            <a:spAutoFit/>
          </a:bodyPr>
          <a:lstStyle/>
          <a:p>
            <a:r>
              <a:rPr lang="en-US" b="1" dirty="0">
                <a:solidFill>
                  <a:schemeClr val="bg1"/>
                </a:solidFill>
              </a:rPr>
              <a:t>Capstone Design course</a:t>
            </a:r>
          </a:p>
        </p:txBody>
      </p:sp>
      <p:sp>
        <p:nvSpPr>
          <p:cNvPr id="21" name="Rectangle 28"/>
          <p:cNvSpPr>
            <a:spLocks noChangeArrowheads="1"/>
          </p:cNvSpPr>
          <p:nvPr/>
        </p:nvSpPr>
        <p:spPr bwMode="auto">
          <a:xfrm>
            <a:off x="3492500" y="20931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2" name="Rectangle 28"/>
          <p:cNvSpPr>
            <a:spLocks noChangeArrowheads="1"/>
          </p:cNvSpPr>
          <p:nvPr/>
        </p:nvSpPr>
        <p:spPr bwMode="auto">
          <a:xfrm>
            <a:off x="5907088" y="16359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3" name="Rectangle 28"/>
          <p:cNvSpPr>
            <a:spLocks noChangeArrowheads="1"/>
          </p:cNvSpPr>
          <p:nvPr/>
        </p:nvSpPr>
        <p:spPr bwMode="auto">
          <a:xfrm>
            <a:off x="4800600" y="16359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4" name="Rectangle 28"/>
          <p:cNvSpPr>
            <a:spLocks noChangeArrowheads="1"/>
          </p:cNvSpPr>
          <p:nvPr/>
        </p:nvSpPr>
        <p:spPr bwMode="auto">
          <a:xfrm>
            <a:off x="2339975" y="16359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5" name="Rectangle 28"/>
          <p:cNvSpPr>
            <a:spLocks noChangeArrowheads="1"/>
          </p:cNvSpPr>
          <p:nvPr/>
        </p:nvSpPr>
        <p:spPr bwMode="auto">
          <a:xfrm>
            <a:off x="2339975" y="20931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7" name="Rectangle 28"/>
          <p:cNvSpPr>
            <a:spLocks noChangeArrowheads="1"/>
          </p:cNvSpPr>
          <p:nvPr/>
        </p:nvSpPr>
        <p:spPr bwMode="auto">
          <a:xfrm>
            <a:off x="1187450" y="20931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29" name="Rectangle 28"/>
          <p:cNvSpPr>
            <a:spLocks noChangeArrowheads="1"/>
          </p:cNvSpPr>
          <p:nvPr/>
        </p:nvSpPr>
        <p:spPr bwMode="auto">
          <a:xfrm>
            <a:off x="74613" y="20931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30" name="Rectangle 28"/>
          <p:cNvSpPr>
            <a:spLocks noChangeArrowheads="1"/>
          </p:cNvSpPr>
          <p:nvPr/>
        </p:nvSpPr>
        <p:spPr bwMode="auto">
          <a:xfrm>
            <a:off x="1187450" y="11787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31" name="Rectangle 28"/>
          <p:cNvSpPr>
            <a:spLocks noChangeArrowheads="1"/>
          </p:cNvSpPr>
          <p:nvPr/>
        </p:nvSpPr>
        <p:spPr bwMode="auto">
          <a:xfrm>
            <a:off x="74613" y="1178719"/>
            <a:ext cx="968375"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32" name="Rectangle 27"/>
          <p:cNvSpPr>
            <a:spLocks noChangeArrowheads="1"/>
          </p:cNvSpPr>
          <p:nvPr/>
        </p:nvSpPr>
        <p:spPr bwMode="auto">
          <a:xfrm>
            <a:off x="66675" y="1635919"/>
            <a:ext cx="2076450" cy="304800"/>
          </a:xfrm>
          <a:prstGeom prst="rect">
            <a:avLst/>
          </a:prstGeom>
          <a:solidFill>
            <a:srgbClr val="00467F"/>
          </a:solidFill>
          <a:ln w="9525">
            <a:solidFill>
              <a:srgbClr val="B6DCDF"/>
            </a:solidFill>
            <a:miter lim="800000"/>
            <a:headEnd/>
            <a:tailEnd/>
          </a:ln>
          <a:effectLst>
            <a:outerShdw blurRad="63500" dist="23000" dir="5400000" rotWithShape="0">
              <a:srgbClr val="000000">
                <a:alpha val="34998"/>
              </a:srgbClr>
            </a:outerShdw>
          </a:effectLst>
        </p:spPr>
        <p:txBody>
          <a:bodyPr anchor="ctr"/>
          <a:lstStyle/>
          <a:p>
            <a:pPr algn="ctr">
              <a:defRPr/>
            </a:pPr>
            <a:endParaRPr lang="sv-SE">
              <a:solidFill>
                <a:srgbClr val="FFFFFF"/>
              </a:solidFill>
            </a:endParaRPr>
          </a:p>
        </p:txBody>
      </p:sp>
      <p:sp>
        <p:nvSpPr>
          <p:cNvPr id="111635" name="Rectangle 2"/>
          <p:cNvSpPr>
            <a:spLocks noChangeArrowheads="1"/>
          </p:cNvSpPr>
          <p:nvPr/>
        </p:nvSpPr>
        <p:spPr bwMode="auto">
          <a:xfrm>
            <a:off x="250825" y="260350"/>
            <a:ext cx="8424863" cy="693738"/>
          </a:xfrm>
          <a:prstGeom prst="rect">
            <a:avLst/>
          </a:prstGeom>
          <a:noFill/>
          <a:ln w="9525">
            <a:noFill/>
            <a:miter lim="800000"/>
            <a:headEnd/>
            <a:tailEnd/>
          </a:ln>
        </p:spPr>
        <p:txBody>
          <a:bodyPr tIns="0" bIns="0" anchor="b"/>
          <a:lstStyle/>
          <a:p>
            <a:r>
              <a:rPr lang="en-US" sz="2800" b="1" dirty="0">
                <a:solidFill>
                  <a:srgbClr val="C00000"/>
                </a:solidFill>
              </a:rPr>
              <a:t>Example Type P. </a:t>
            </a:r>
            <a:r>
              <a:rPr lang="en-US" sz="2800" b="1" dirty="0" smtClean="0">
                <a:solidFill>
                  <a:srgbClr val="C00000"/>
                </a:solidFill>
              </a:rPr>
              <a:t/>
            </a:r>
            <a:br>
              <a:rPr lang="en-US" sz="2800" b="1" dirty="0" smtClean="0">
                <a:solidFill>
                  <a:srgbClr val="C00000"/>
                </a:solidFill>
              </a:rPr>
            </a:br>
            <a:r>
              <a:rPr lang="en-US" sz="3200" b="1">
                <a:solidFill>
                  <a:srgbClr val="C00000"/>
                </a:solidFill>
                <a:ea typeface="+mj-ea"/>
                <a:cs typeface="+mj-cs"/>
              </a:rPr>
              <a:t>C</a:t>
            </a:r>
            <a:r>
              <a:rPr lang="en-US" sz="3200" b="1" smtClean="0">
                <a:solidFill>
                  <a:srgbClr val="C00000"/>
                </a:solidFill>
                <a:ea typeface="+mj-ea"/>
                <a:cs typeface="+mj-cs"/>
              </a:rPr>
              <a:t>apstone </a:t>
            </a:r>
            <a:r>
              <a:rPr lang="en-US" sz="3200" b="1" dirty="0">
                <a:solidFill>
                  <a:srgbClr val="C00000"/>
                </a:solidFill>
                <a:ea typeface="+mj-ea"/>
                <a:cs typeface="+mj-cs"/>
              </a:rPr>
              <a:t>design course, </a:t>
            </a:r>
            <a:r>
              <a:rPr lang="en-US" sz="3200" b="1" dirty="0" smtClean="0">
                <a:solidFill>
                  <a:srgbClr val="C00000"/>
                </a:solidFill>
                <a:ea typeface="+mj-ea"/>
                <a:cs typeface="+mj-cs"/>
              </a:rPr>
              <a:t>in </a:t>
            </a:r>
            <a:r>
              <a:rPr lang="en-US" sz="3200" b="1" dirty="0">
                <a:solidFill>
                  <a:srgbClr val="C00000"/>
                </a:solidFill>
                <a:ea typeface="+mj-ea"/>
                <a:cs typeface="+mj-cs"/>
              </a:rPr>
              <a:t>Vehicle Engineering</a:t>
            </a:r>
          </a:p>
        </p:txBody>
      </p:sp>
      <p:sp>
        <p:nvSpPr>
          <p:cNvPr id="111636" name="TextBox 9"/>
          <p:cNvSpPr txBox="1">
            <a:spLocks noChangeArrowheads="1"/>
          </p:cNvSpPr>
          <p:nvPr/>
        </p:nvSpPr>
        <p:spPr bwMode="auto">
          <a:xfrm>
            <a:off x="35496" y="6597352"/>
            <a:ext cx="2659702" cy="246221"/>
          </a:xfrm>
          <a:prstGeom prst="rect">
            <a:avLst/>
          </a:prstGeom>
          <a:noFill/>
          <a:ln w="9525">
            <a:noFill/>
            <a:miter lim="800000"/>
            <a:headEnd/>
            <a:tailEnd/>
          </a:ln>
        </p:spPr>
        <p:txBody>
          <a:bodyPr wrap="none">
            <a:spAutoFit/>
          </a:bodyPr>
          <a:lstStyle/>
          <a:p>
            <a:r>
              <a:rPr lang="sv-SE" sz="1000" dirty="0"/>
              <a:t>[Jakob </a:t>
            </a:r>
            <a:r>
              <a:rPr lang="sv-SE" sz="1000" dirty="0" err="1"/>
              <a:t>Kuttenkeuler</a:t>
            </a:r>
            <a:r>
              <a:rPr lang="sv-SE" sz="1000" dirty="0"/>
              <a:t> and Stefan Hallström, KTH]</a:t>
            </a:r>
          </a:p>
        </p:txBody>
      </p:sp>
      <p:sp>
        <p:nvSpPr>
          <p:cNvPr id="2" name="Right Triangle 1"/>
          <p:cNvSpPr/>
          <p:nvPr/>
        </p:nvSpPr>
        <p:spPr>
          <a:xfrm>
            <a:off x="6999288" y="1178718"/>
            <a:ext cx="2076450" cy="1219201"/>
          </a:xfrm>
          <a:prstGeom prst="rtTriangl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1621" name="Rectangle 15"/>
          <p:cNvSpPr>
            <a:spLocks noChangeArrowheads="1"/>
          </p:cNvSpPr>
          <p:nvPr/>
        </p:nvSpPr>
        <p:spPr bwMode="auto">
          <a:xfrm>
            <a:off x="7667625" y="1627982"/>
            <a:ext cx="979755" cy="461665"/>
          </a:xfrm>
          <a:prstGeom prst="rect">
            <a:avLst/>
          </a:prstGeom>
          <a:noFill/>
          <a:ln w="9525">
            <a:noFill/>
            <a:miter lim="800000"/>
            <a:headEnd/>
            <a:tailEnd/>
          </a:ln>
        </p:spPr>
        <p:txBody>
          <a:bodyPr wrap="none">
            <a:spAutoFit/>
          </a:bodyPr>
          <a:lstStyle/>
          <a:p>
            <a:r>
              <a:rPr lang="en-US" sz="2400" b="1" dirty="0">
                <a:solidFill>
                  <a:schemeClr val="bg1"/>
                </a:solidFill>
              </a:rPr>
              <a:t>Thesis</a:t>
            </a:r>
            <a:endParaRPr lang="en-US" b="1" dirty="0">
              <a:solidFill>
                <a:schemeClr val="bg1"/>
              </a:solidFill>
            </a:endParaRPr>
          </a:p>
        </p:txBody>
      </p:sp>
      <p:sp>
        <p:nvSpPr>
          <p:cNvPr id="26" name="Rectangle 1027"/>
          <p:cNvSpPr txBox="1">
            <a:spLocks noChangeArrowheads="1"/>
          </p:cNvSpPr>
          <p:nvPr/>
        </p:nvSpPr>
        <p:spPr bwMode="auto">
          <a:xfrm>
            <a:off x="4355976" y="2492896"/>
            <a:ext cx="4392488" cy="555625"/>
          </a:xfrm>
          <a:prstGeom prst="rect">
            <a:avLst/>
          </a:prstGeom>
          <a:noFill/>
          <a:ln w="9525">
            <a:noFill/>
            <a:miter lim="800000"/>
            <a:headEnd/>
            <a:tailEnd/>
          </a:ln>
        </p:spPr>
        <p:txBody>
          <a:bodyPr vert="horz" wrap="square" lIns="91440" tIns="0" rIns="91440" bIns="0" numCol="1" anchor="b" anchorCtr="0" compatLnSpc="1">
            <a:prstTxWarp prst="textNoShape">
              <a:avLst/>
            </a:prstTxWarp>
          </a:bodyPr>
          <a:lstStyle>
            <a:lvl1pPr algn="l" rtl="0" eaLnBrk="0" fontAlgn="base" hangingPunct="0">
              <a:spcBef>
                <a:spcPct val="0"/>
              </a:spcBef>
              <a:spcAft>
                <a:spcPct val="0"/>
              </a:spcAft>
              <a:defRPr sz="3600" b="1">
                <a:solidFill>
                  <a:srgbClr val="CC0000"/>
                </a:solidFill>
                <a:latin typeface="+mj-lt"/>
                <a:ea typeface="+mj-ea"/>
                <a:cs typeface="+mj-cs"/>
              </a:defRPr>
            </a:lvl1pPr>
            <a:lvl2pPr algn="l" rtl="0" eaLnBrk="0" fontAlgn="base" hangingPunct="0">
              <a:spcBef>
                <a:spcPct val="0"/>
              </a:spcBef>
              <a:spcAft>
                <a:spcPct val="0"/>
              </a:spcAft>
              <a:defRPr sz="3600" b="1">
                <a:solidFill>
                  <a:srgbClr val="CC0000"/>
                </a:solidFill>
                <a:latin typeface="Arial" charset="0"/>
                <a:cs typeface="Arial" charset="0"/>
              </a:defRPr>
            </a:lvl2pPr>
            <a:lvl3pPr algn="l" rtl="0" eaLnBrk="0" fontAlgn="base" hangingPunct="0">
              <a:spcBef>
                <a:spcPct val="0"/>
              </a:spcBef>
              <a:spcAft>
                <a:spcPct val="0"/>
              </a:spcAft>
              <a:defRPr sz="3600" b="1">
                <a:solidFill>
                  <a:srgbClr val="CC0000"/>
                </a:solidFill>
                <a:latin typeface="Arial" charset="0"/>
                <a:cs typeface="Arial" charset="0"/>
              </a:defRPr>
            </a:lvl3pPr>
            <a:lvl4pPr algn="l" rtl="0" eaLnBrk="0" fontAlgn="base" hangingPunct="0">
              <a:spcBef>
                <a:spcPct val="0"/>
              </a:spcBef>
              <a:spcAft>
                <a:spcPct val="0"/>
              </a:spcAft>
              <a:defRPr sz="3600" b="1">
                <a:solidFill>
                  <a:srgbClr val="CC0000"/>
                </a:solidFill>
                <a:latin typeface="Arial" charset="0"/>
                <a:cs typeface="Arial" charset="0"/>
              </a:defRPr>
            </a:lvl4pPr>
            <a:lvl5pPr algn="l" rtl="0" eaLnBrk="0" fontAlgn="base" hangingPunct="0">
              <a:spcBef>
                <a:spcPct val="0"/>
              </a:spcBef>
              <a:spcAft>
                <a:spcPct val="0"/>
              </a:spcAft>
              <a:defRPr sz="3600" b="1">
                <a:solidFill>
                  <a:srgbClr val="CC0000"/>
                </a:solidFill>
                <a:latin typeface="Arial" charset="0"/>
                <a:cs typeface="Arial" charset="0"/>
              </a:defRPr>
            </a:lvl5pPr>
            <a:lvl6pPr marL="457200" algn="l" rtl="0" fontAlgn="base">
              <a:spcBef>
                <a:spcPct val="0"/>
              </a:spcBef>
              <a:spcAft>
                <a:spcPct val="0"/>
              </a:spcAft>
              <a:defRPr sz="3600" b="1">
                <a:solidFill>
                  <a:srgbClr val="CC0000"/>
                </a:solidFill>
                <a:latin typeface="Arial" charset="0"/>
                <a:cs typeface="Arial" charset="0"/>
              </a:defRPr>
            </a:lvl6pPr>
            <a:lvl7pPr marL="914400" algn="l" rtl="0" fontAlgn="base">
              <a:spcBef>
                <a:spcPct val="0"/>
              </a:spcBef>
              <a:spcAft>
                <a:spcPct val="0"/>
              </a:spcAft>
              <a:defRPr sz="3600" b="1">
                <a:solidFill>
                  <a:srgbClr val="CC0000"/>
                </a:solidFill>
                <a:latin typeface="Arial" charset="0"/>
                <a:cs typeface="Arial" charset="0"/>
              </a:defRPr>
            </a:lvl7pPr>
            <a:lvl8pPr marL="1371600" algn="l" rtl="0" fontAlgn="base">
              <a:spcBef>
                <a:spcPct val="0"/>
              </a:spcBef>
              <a:spcAft>
                <a:spcPct val="0"/>
              </a:spcAft>
              <a:defRPr sz="3600" b="1">
                <a:solidFill>
                  <a:srgbClr val="CC0000"/>
                </a:solidFill>
                <a:latin typeface="Arial" charset="0"/>
                <a:cs typeface="Arial" charset="0"/>
              </a:defRPr>
            </a:lvl8pPr>
            <a:lvl9pPr marL="1828800" algn="l" rtl="0" fontAlgn="base">
              <a:spcBef>
                <a:spcPct val="0"/>
              </a:spcBef>
              <a:spcAft>
                <a:spcPct val="0"/>
              </a:spcAft>
              <a:defRPr sz="3600" b="1">
                <a:solidFill>
                  <a:srgbClr val="CC0000"/>
                </a:solidFill>
                <a:latin typeface="Arial" charset="0"/>
                <a:cs typeface="Arial" charset="0"/>
              </a:defRPr>
            </a:lvl9pPr>
          </a:lstStyle>
          <a:p>
            <a:pPr eaLnBrk="1" hangingPunct="1">
              <a:buFont typeface="Wingdings" pitchFamily="2" charset="2"/>
              <a:buNone/>
            </a:pPr>
            <a:r>
              <a:rPr lang="en-GB" sz="2800" dirty="0" smtClean="0">
                <a:solidFill>
                  <a:srgbClr val="00467F"/>
                </a:solidFill>
                <a:latin typeface="Calibri" pitchFamily="34" charset="0"/>
              </a:rPr>
              <a:t>Students create new things</a:t>
            </a:r>
          </a:p>
        </p:txBody>
      </p:sp>
      <p:sp>
        <p:nvSpPr>
          <p:cNvPr id="43" name="Rectangle 2"/>
          <p:cNvSpPr txBox="1">
            <a:spLocks noChangeArrowheads="1"/>
          </p:cNvSpPr>
          <p:nvPr/>
        </p:nvSpPr>
        <p:spPr bwMode="auto">
          <a:xfrm>
            <a:off x="251520" y="3429000"/>
            <a:ext cx="1800200" cy="382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b="1">
                <a:solidFill>
                  <a:srgbClr val="CC0000"/>
                </a:solidFill>
                <a:latin typeface="+mj-lt"/>
                <a:ea typeface="+mj-ea"/>
                <a:cs typeface="+mj-cs"/>
              </a:defRPr>
            </a:lvl1pPr>
            <a:lvl2pPr algn="l" rtl="0" eaLnBrk="0" fontAlgn="base" hangingPunct="0">
              <a:spcBef>
                <a:spcPct val="0"/>
              </a:spcBef>
              <a:spcAft>
                <a:spcPct val="0"/>
              </a:spcAft>
              <a:defRPr sz="3600" b="1">
                <a:solidFill>
                  <a:srgbClr val="CC0000"/>
                </a:solidFill>
                <a:latin typeface="Arial" charset="0"/>
                <a:cs typeface="Arial" charset="0"/>
              </a:defRPr>
            </a:lvl2pPr>
            <a:lvl3pPr algn="l" rtl="0" eaLnBrk="0" fontAlgn="base" hangingPunct="0">
              <a:spcBef>
                <a:spcPct val="0"/>
              </a:spcBef>
              <a:spcAft>
                <a:spcPct val="0"/>
              </a:spcAft>
              <a:defRPr sz="3600" b="1">
                <a:solidFill>
                  <a:srgbClr val="CC0000"/>
                </a:solidFill>
                <a:latin typeface="Arial" charset="0"/>
                <a:cs typeface="Arial" charset="0"/>
              </a:defRPr>
            </a:lvl3pPr>
            <a:lvl4pPr algn="l" rtl="0" eaLnBrk="0" fontAlgn="base" hangingPunct="0">
              <a:spcBef>
                <a:spcPct val="0"/>
              </a:spcBef>
              <a:spcAft>
                <a:spcPct val="0"/>
              </a:spcAft>
              <a:defRPr sz="3600" b="1">
                <a:solidFill>
                  <a:srgbClr val="CC0000"/>
                </a:solidFill>
                <a:latin typeface="Arial" charset="0"/>
                <a:cs typeface="Arial" charset="0"/>
              </a:defRPr>
            </a:lvl4pPr>
            <a:lvl5pPr algn="l" rtl="0" eaLnBrk="0" fontAlgn="base" hangingPunct="0">
              <a:spcBef>
                <a:spcPct val="0"/>
              </a:spcBef>
              <a:spcAft>
                <a:spcPct val="0"/>
              </a:spcAft>
              <a:defRPr sz="3600" b="1">
                <a:solidFill>
                  <a:srgbClr val="CC0000"/>
                </a:solidFill>
                <a:latin typeface="Arial" charset="0"/>
                <a:cs typeface="Arial" charset="0"/>
              </a:defRPr>
            </a:lvl5pPr>
            <a:lvl6pPr marL="457200" algn="l" rtl="0" fontAlgn="base">
              <a:spcBef>
                <a:spcPct val="0"/>
              </a:spcBef>
              <a:spcAft>
                <a:spcPct val="0"/>
              </a:spcAft>
              <a:defRPr sz="3600" b="1">
                <a:solidFill>
                  <a:srgbClr val="CC0000"/>
                </a:solidFill>
                <a:latin typeface="Arial" charset="0"/>
                <a:cs typeface="Arial" charset="0"/>
              </a:defRPr>
            </a:lvl6pPr>
            <a:lvl7pPr marL="914400" algn="l" rtl="0" fontAlgn="base">
              <a:spcBef>
                <a:spcPct val="0"/>
              </a:spcBef>
              <a:spcAft>
                <a:spcPct val="0"/>
              </a:spcAft>
              <a:defRPr sz="3600" b="1">
                <a:solidFill>
                  <a:srgbClr val="CC0000"/>
                </a:solidFill>
                <a:latin typeface="Arial" charset="0"/>
                <a:cs typeface="Arial" charset="0"/>
              </a:defRPr>
            </a:lvl7pPr>
            <a:lvl8pPr marL="1371600" algn="l" rtl="0" fontAlgn="base">
              <a:spcBef>
                <a:spcPct val="0"/>
              </a:spcBef>
              <a:spcAft>
                <a:spcPct val="0"/>
              </a:spcAft>
              <a:defRPr sz="3600" b="1">
                <a:solidFill>
                  <a:srgbClr val="CC0000"/>
                </a:solidFill>
                <a:latin typeface="Arial" charset="0"/>
                <a:cs typeface="Arial" charset="0"/>
              </a:defRPr>
            </a:lvl8pPr>
            <a:lvl9pPr marL="1828800" algn="l" rtl="0" fontAlgn="base">
              <a:spcBef>
                <a:spcPct val="0"/>
              </a:spcBef>
              <a:spcAft>
                <a:spcPct val="0"/>
              </a:spcAft>
              <a:defRPr sz="3600" b="1">
                <a:solidFill>
                  <a:srgbClr val="CC0000"/>
                </a:solidFill>
                <a:latin typeface="Arial" charset="0"/>
                <a:cs typeface="Arial" charset="0"/>
              </a:defRPr>
            </a:lvl9pPr>
          </a:lstStyle>
          <a:p>
            <a:pPr eaLnBrk="1" hangingPunct="1"/>
            <a:r>
              <a:rPr lang="sv-SE" sz="2400" dirty="0" err="1" smtClean="0">
                <a:solidFill>
                  <a:srgbClr val="00467F"/>
                </a:solidFill>
                <a:latin typeface="Calibri" pitchFamily="34" charset="0"/>
              </a:rPr>
              <a:t>First</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day</a:t>
            </a:r>
            <a:r>
              <a:rPr lang="sv-SE" sz="2400" dirty="0" smtClean="0">
                <a:solidFill>
                  <a:srgbClr val="00467F"/>
                </a:solidFill>
                <a:latin typeface="Calibri" pitchFamily="34" charset="0"/>
              </a:rPr>
              <a:t>:</a:t>
            </a:r>
            <a:endParaRPr lang="en-US" sz="2400" dirty="0" smtClean="0">
              <a:solidFill>
                <a:srgbClr val="00467F"/>
              </a:solidFill>
              <a:latin typeface="Calibri" pitchFamily="34" charset="0"/>
            </a:endParaRPr>
          </a:p>
        </p:txBody>
      </p:sp>
      <p:pic>
        <p:nvPicPr>
          <p:cNvPr id="44" name="Picture 6" descr="kuttenkeule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5161" y="3933056"/>
            <a:ext cx="1571625" cy="2355850"/>
          </a:xfrm>
          <a:prstGeom prst="rect">
            <a:avLst/>
          </a:prstGeom>
          <a:noFill/>
          <a:ln w="12700">
            <a:solidFill>
              <a:srgbClr val="000000"/>
            </a:solidFill>
            <a:miter lim="800000"/>
            <a:headEnd/>
            <a:tailEnd/>
          </a:ln>
          <a:effectLst>
            <a:outerShdw blurRad="50800" dist="38100" dir="2700000" algn="tl" rotWithShape="0">
              <a:prstClr val="black">
                <a:alpha val="40000"/>
              </a:prstClr>
            </a:outerShdw>
          </a:effectLst>
        </p:spPr>
      </p:pic>
      <p:sp>
        <p:nvSpPr>
          <p:cNvPr id="45" name="AutoShape 7"/>
          <p:cNvSpPr>
            <a:spLocks noChangeArrowheads="1"/>
          </p:cNvSpPr>
          <p:nvPr/>
        </p:nvSpPr>
        <p:spPr bwMode="auto">
          <a:xfrm>
            <a:off x="1763688" y="2708920"/>
            <a:ext cx="2376264" cy="1944216"/>
          </a:xfrm>
          <a:prstGeom prst="wedgeRoundRectCallout">
            <a:avLst>
              <a:gd name="adj1" fmla="val -47347"/>
              <a:gd name="adj2" fmla="val 63741"/>
              <a:gd name="adj3" fmla="val 16667"/>
            </a:avLst>
          </a:prstGeom>
          <a:solidFill>
            <a:srgbClr val="FFFFFF"/>
          </a:solidFill>
          <a:ln w="9525">
            <a:solidFill>
              <a:schemeClr val="tx1"/>
            </a:solidFill>
            <a:miter lim="800000"/>
            <a:headEnd/>
            <a:tailEnd/>
          </a:ln>
        </p:spPr>
        <p:txBody>
          <a:bodyPr/>
          <a:lstStyle/>
          <a:p>
            <a:r>
              <a:rPr lang="en-US" sz="1600" dirty="0">
                <a:solidFill>
                  <a:srgbClr val="000000"/>
                </a:solidFill>
              </a:rPr>
              <a:t>“</a:t>
            </a:r>
            <a:r>
              <a:rPr lang="en-US" sz="1600" i="1" dirty="0">
                <a:solidFill>
                  <a:srgbClr val="000000"/>
                </a:solidFill>
              </a:rPr>
              <a:t>Conceive, design, build and operate – a vehicle that can transport one person in </a:t>
            </a:r>
            <a:r>
              <a:rPr lang="en-US" sz="1600" i="1" dirty="0" err="1">
                <a:solidFill>
                  <a:srgbClr val="000000"/>
                </a:solidFill>
              </a:rPr>
              <a:t>planing</a:t>
            </a:r>
            <a:r>
              <a:rPr lang="en-US" sz="1600" i="1" dirty="0">
                <a:solidFill>
                  <a:srgbClr val="000000"/>
                </a:solidFill>
              </a:rPr>
              <a:t> speed on the water surface as well as at low speed submerged</a:t>
            </a:r>
            <a:r>
              <a:rPr lang="en-US" sz="1600" dirty="0" smtClean="0">
                <a:solidFill>
                  <a:srgbClr val="000000"/>
                </a:solidFill>
              </a:rPr>
              <a:t>”</a:t>
            </a:r>
            <a:endParaRPr lang="sv-SE" sz="1600" dirty="0">
              <a:solidFill>
                <a:srgbClr val="000000"/>
              </a:solidFill>
            </a:endParaRPr>
          </a:p>
        </p:txBody>
      </p:sp>
      <p:sp>
        <p:nvSpPr>
          <p:cNvPr id="46" name="Rectangle 1026"/>
          <p:cNvSpPr txBox="1">
            <a:spLocks noChangeArrowheads="1"/>
          </p:cNvSpPr>
          <p:nvPr/>
        </p:nvSpPr>
        <p:spPr bwMode="auto">
          <a:xfrm>
            <a:off x="4427984" y="3140968"/>
            <a:ext cx="4608512" cy="3384376"/>
          </a:xfrm>
          <a:prstGeom prst="rect">
            <a:avLst/>
          </a:prstGeom>
          <a:noFill/>
          <a:ln w="12700">
            <a:solidFill>
              <a:schemeClr val="tx1"/>
            </a:solidFill>
            <a:miter lim="800000"/>
            <a:headEnd/>
            <a:tailEnd/>
          </a:ln>
        </p:spPr>
        <p:txBody>
          <a:bodyPr/>
          <a:lstStyle/>
          <a:p>
            <a:pPr marL="82550" lvl="1" indent="-82550" defTabSz="684213">
              <a:spcAft>
                <a:spcPts val="1200"/>
              </a:spcAft>
              <a:buSzPct val="65000"/>
              <a:buFont typeface="Times" pitchFamily="18" charset="0"/>
              <a:buChar char="•"/>
            </a:pPr>
            <a:r>
              <a:rPr lang="en-GB" dirty="0" smtClean="0">
                <a:solidFill>
                  <a:srgbClr val="00467F"/>
                </a:solidFill>
              </a:rPr>
              <a:t>New year, new group, </a:t>
            </a:r>
            <a:r>
              <a:rPr lang="en-GB" dirty="0">
                <a:solidFill>
                  <a:srgbClr val="00467F"/>
                </a:solidFill>
              </a:rPr>
              <a:t>new task </a:t>
            </a:r>
            <a:endParaRPr lang="en-GB" dirty="0" smtClean="0">
              <a:solidFill>
                <a:srgbClr val="00467F"/>
              </a:solidFill>
            </a:endParaRPr>
          </a:p>
          <a:p>
            <a:pPr marL="82550" lvl="1" indent="-82550" defTabSz="684213">
              <a:spcAft>
                <a:spcPts val="1200"/>
              </a:spcAft>
              <a:buSzPct val="65000"/>
              <a:buFont typeface="Times" pitchFamily="18" charset="0"/>
              <a:buChar char="•"/>
            </a:pPr>
            <a:r>
              <a:rPr lang="en-GB" dirty="0" smtClean="0">
                <a:solidFill>
                  <a:srgbClr val="00467F"/>
                </a:solidFill>
              </a:rPr>
              <a:t>Open </a:t>
            </a:r>
            <a:r>
              <a:rPr lang="en-GB" dirty="0">
                <a:solidFill>
                  <a:srgbClr val="00467F"/>
                </a:solidFill>
              </a:rPr>
              <a:t>ended </a:t>
            </a:r>
            <a:r>
              <a:rPr lang="en-GB" dirty="0" smtClean="0">
                <a:solidFill>
                  <a:srgbClr val="00467F"/>
                </a:solidFill>
              </a:rPr>
              <a:t>problems – no student or teacher knows </a:t>
            </a:r>
            <a:r>
              <a:rPr lang="en-GB" dirty="0">
                <a:solidFill>
                  <a:srgbClr val="00467F"/>
                </a:solidFill>
              </a:rPr>
              <a:t>the </a:t>
            </a:r>
            <a:r>
              <a:rPr lang="en-GB" dirty="0" smtClean="0">
                <a:solidFill>
                  <a:srgbClr val="00467F"/>
                </a:solidFill>
              </a:rPr>
              <a:t>answers</a:t>
            </a:r>
          </a:p>
          <a:p>
            <a:pPr marL="82550" lvl="1" indent="-82550" defTabSz="684213">
              <a:spcAft>
                <a:spcPts val="1200"/>
              </a:spcAft>
              <a:buSzPct val="65000"/>
              <a:buFont typeface="Times" pitchFamily="18" charset="0"/>
              <a:buChar char="•"/>
            </a:pPr>
            <a:r>
              <a:rPr lang="en-GB" dirty="0" smtClean="0">
                <a:solidFill>
                  <a:srgbClr val="00467F"/>
                </a:solidFill>
              </a:rPr>
              <a:t>Apply disciplinary knowledge + technical </a:t>
            </a:r>
            <a:r>
              <a:rPr lang="en-GB" dirty="0">
                <a:solidFill>
                  <a:srgbClr val="00467F"/>
                </a:solidFill>
              </a:rPr>
              <a:t>know-</a:t>
            </a:r>
            <a:r>
              <a:rPr lang="en-GB" dirty="0" smtClean="0">
                <a:solidFill>
                  <a:srgbClr val="00467F"/>
                </a:solidFill>
              </a:rPr>
              <a:t>how +create that which has never been</a:t>
            </a:r>
            <a:endParaRPr lang="en-GB" dirty="0">
              <a:solidFill>
                <a:srgbClr val="00467F"/>
              </a:solidFill>
            </a:endParaRPr>
          </a:p>
          <a:p>
            <a:pPr marL="82550" lvl="1" indent="-82550" defTabSz="684213">
              <a:spcAft>
                <a:spcPts val="1200"/>
              </a:spcAft>
              <a:buSzPct val="65000"/>
              <a:buFont typeface="Times" pitchFamily="18" charset="0"/>
              <a:buChar char="•"/>
            </a:pPr>
            <a:r>
              <a:rPr lang="en-GB" dirty="0" smtClean="0">
                <a:solidFill>
                  <a:srgbClr val="00467F"/>
                </a:solidFill>
              </a:rPr>
              <a:t>Whatever </a:t>
            </a:r>
            <a:r>
              <a:rPr lang="en-GB" dirty="0">
                <a:solidFill>
                  <a:srgbClr val="00467F"/>
                </a:solidFill>
              </a:rPr>
              <a:t>is designed has to be realised</a:t>
            </a:r>
            <a:endParaRPr lang="en-US" dirty="0">
              <a:solidFill>
                <a:srgbClr val="00467F"/>
              </a:solidFill>
            </a:endParaRPr>
          </a:p>
          <a:p>
            <a:pPr marL="82550" lvl="1" indent="-82550" defTabSz="684213">
              <a:spcAft>
                <a:spcPts val="1200"/>
              </a:spcAft>
              <a:buSzPct val="65000"/>
              <a:buFont typeface="Times" pitchFamily="18" charset="0"/>
              <a:buChar char="•"/>
            </a:pPr>
            <a:r>
              <a:rPr lang="en-US" dirty="0" smtClean="0">
                <a:solidFill>
                  <a:srgbClr val="00467F"/>
                </a:solidFill>
              </a:rPr>
              <a:t>Teachers </a:t>
            </a:r>
            <a:r>
              <a:rPr lang="en-US" dirty="0">
                <a:solidFill>
                  <a:srgbClr val="00467F"/>
                </a:solidFill>
              </a:rPr>
              <a:t>advise &amp; coach, but avoid to impose </a:t>
            </a:r>
            <a:r>
              <a:rPr lang="en-US" dirty="0" smtClean="0">
                <a:solidFill>
                  <a:srgbClr val="00467F"/>
                </a:solidFill>
              </a:rPr>
              <a:t>solutions</a:t>
            </a:r>
          </a:p>
          <a:p>
            <a:pPr marL="82550" lvl="1" indent="-82550" defTabSz="684213">
              <a:spcAft>
                <a:spcPts val="1200"/>
              </a:spcAft>
              <a:buSzPct val="65000"/>
              <a:buFont typeface="Times" pitchFamily="18" charset="0"/>
              <a:buChar char="•"/>
            </a:pPr>
            <a:r>
              <a:rPr lang="en-US" dirty="0" smtClean="0">
                <a:solidFill>
                  <a:srgbClr val="00467F"/>
                </a:solidFill>
              </a:rPr>
              <a:t>Allow </a:t>
            </a:r>
            <a:r>
              <a:rPr lang="en-US" dirty="0">
                <a:solidFill>
                  <a:srgbClr val="00467F"/>
                </a:solidFill>
              </a:rPr>
              <a:t>students to grow into </a:t>
            </a:r>
            <a:r>
              <a:rPr lang="en-US" dirty="0" smtClean="0">
                <a:solidFill>
                  <a:srgbClr val="00467F"/>
                </a:solidFill>
              </a:rPr>
              <a:t>engineers</a:t>
            </a:r>
          </a:p>
          <a:p>
            <a:pPr marL="82550" lvl="1" indent="-82550" defTabSz="684213">
              <a:spcAft>
                <a:spcPts val="1200"/>
              </a:spcAft>
              <a:buSzPct val="65000"/>
              <a:buFont typeface="Times" pitchFamily="18" charset="0"/>
              <a:buChar char="•"/>
            </a:pPr>
            <a:endParaRPr lang="en-GB" dirty="0">
              <a:solidFill>
                <a:srgbClr val="00467F"/>
              </a:solidFill>
            </a:endParaRPr>
          </a:p>
          <a:p>
            <a:pPr marL="685800" lvl="2" indent="-228600" defTabSz="684213">
              <a:spcAft>
                <a:spcPts val="1200"/>
              </a:spcAft>
              <a:buSzPct val="100000"/>
              <a:buFontTx/>
              <a:buChar char="-"/>
            </a:pPr>
            <a:endParaRPr lang="en-GB" dirty="0">
              <a:solidFill>
                <a:srgbClr val="00467F"/>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5" grpId="0" animBg="1"/>
      <p:bldP spid="4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5" descr="Sideview_sub"/>
          <p:cNvPicPr>
            <a:picLocks noChangeAspect="1" noChangeArrowheads="1"/>
          </p:cNvPicPr>
          <p:nvPr/>
        </p:nvPicPr>
        <p:blipFill>
          <a:blip r:embed="rId3" cstate="screen"/>
          <a:srcRect/>
          <a:stretch>
            <a:fillRect/>
          </a:stretch>
        </p:blipFill>
        <p:spPr bwMode="auto">
          <a:xfrm>
            <a:off x="398463" y="1600200"/>
            <a:ext cx="2598737" cy="2493963"/>
          </a:xfrm>
          <a:prstGeom prst="rect">
            <a:avLst/>
          </a:prstGeom>
          <a:noFill/>
          <a:ln w="9525">
            <a:solidFill>
              <a:schemeClr val="tx1"/>
            </a:solidFill>
            <a:miter lim="800000"/>
            <a:headEnd/>
            <a:tailEnd/>
          </a:ln>
        </p:spPr>
      </p:pic>
      <p:pic>
        <p:nvPicPr>
          <p:cNvPr id="117762" name="Picture 6" descr="102"/>
          <p:cNvPicPr>
            <a:picLocks noChangeAspect="1" noChangeArrowheads="1"/>
          </p:cNvPicPr>
          <p:nvPr/>
        </p:nvPicPr>
        <p:blipFill>
          <a:blip r:embed="rId4" cstate="screen"/>
          <a:srcRect/>
          <a:stretch>
            <a:fillRect/>
          </a:stretch>
        </p:blipFill>
        <p:spPr bwMode="auto">
          <a:xfrm>
            <a:off x="6465888" y="1600200"/>
            <a:ext cx="2314575" cy="1981200"/>
          </a:xfrm>
          <a:prstGeom prst="rect">
            <a:avLst/>
          </a:prstGeom>
          <a:noFill/>
          <a:ln w="9525">
            <a:solidFill>
              <a:schemeClr val="tx1"/>
            </a:solidFill>
            <a:miter lim="800000"/>
            <a:headEnd/>
            <a:tailEnd/>
          </a:ln>
        </p:spPr>
      </p:pic>
      <p:pic>
        <p:nvPicPr>
          <p:cNvPr id="117763" name="Picture 8" descr="U034_FLF11284"/>
          <p:cNvPicPr>
            <a:picLocks noChangeAspect="1" noChangeArrowheads="1"/>
          </p:cNvPicPr>
          <p:nvPr/>
        </p:nvPicPr>
        <p:blipFill>
          <a:blip r:embed="rId5" cstate="screen"/>
          <a:srcRect/>
          <a:stretch>
            <a:fillRect/>
          </a:stretch>
        </p:blipFill>
        <p:spPr bwMode="auto">
          <a:xfrm>
            <a:off x="6470650" y="3733800"/>
            <a:ext cx="2368550" cy="2438400"/>
          </a:xfrm>
          <a:prstGeom prst="rect">
            <a:avLst/>
          </a:prstGeom>
          <a:noFill/>
          <a:ln w="9525">
            <a:solidFill>
              <a:schemeClr val="tx1"/>
            </a:solidFill>
            <a:miter lim="800000"/>
            <a:headEnd/>
            <a:tailEnd/>
          </a:ln>
        </p:spPr>
      </p:pic>
      <p:pic>
        <p:nvPicPr>
          <p:cNvPr id="117764" name="Picture 9" descr="waterbike_detail"/>
          <p:cNvPicPr>
            <a:picLocks noChangeAspect="1" noChangeArrowheads="1"/>
          </p:cNvPicPr>
          <p:nvPr/>
        </p:nvPicPr>
        <p:blipFill>
          <a:blip r:embed="rId6" cstate="screen"/>
          <a:srcRect/>
          <a:stretch>
            <a:fillRect/>
          </a:stretch>
        </p:blipFill>
        <p:spPr bwMode="auto">
          <a:xfrm>
            <a:off x="398463" y="4191000"/>
            <a:ext cx="3306762" cy="1981200"/>
          </a:xfrm>
          <a:prstGeom prst="rect">
            <a:avLst/>
          </a:prstGeom>
          <a:noFill/>
          <a:ln w="9525">
            <a:solidFill>
              <a:schemeClr val="tx1"/>
            </a:solidFill>
            <a:miter lim="800000"/>
            <a:headEnd/>
            <a:tailEnd/>
          </a:ln>
        </p:spPr>
      </p:pic>
      <p:pic>
        <p:nvPicPr>
          <p:cNvPr id="117765" name="Picture 8" descr="Screen shot 2009-12-01 at 10.08.21 AM.png"/>
          <p:cNvPicPr>
            <a:picLocks noChangeAspect="1"/>
          </p:cNvPicPr>
          <p:nvPr/>
        </p:nvPicPr>
        <p:blipFill>
          <a:blip r:embed="rId7" cstate="screen"/>
          <a:srcRect/>
          <a:stretch>
            <a:fillRect/>
          </a:stretch>
        </p:blipFill>
        <p:spPr bwMode="auto">
          <a:xfrm>
            <a:off x="3775075" y="4191000"/>
            <a:ext cx="2603500" cy="1960563"/>
          </a:xfrm>
          <a:prstGeom prst="rect">
            <a:avLst/>
          </a:prstGeom>
          <a:noFill/>
          <a:ln w="9525">
            <a:solidFill>
              <a:schemeClr val="tx1"/>
            </a:solidFill>
            <a:miter lim="800000"/>
            <a:headEnd/>
            <a:tailEnd/>
          </a:ln>
        </p:spPr>
      </p:pic>
      <p:pic>
        <p:nvPicPr>
          <p:cNvPr id="117766" name="Picture 8" descr="Screen shot 2010-05-20 at 7.16.43 AM.png"/>
          <p:cNvPicPr>
            <a:picLocks noChangeAspect="1"/>
          </p:cNvPicPr>
          <p:nvPr/>
        </p:nvPicPr>
        <p:blipFill>
          <a:blip r:embed="rId8" cstate="screen"/>
          <a:srcRect/>
          <a:stretch>
            <a:fillRect/>
          </a:stretch>
        </p:blipFill>
        <p:spPr bwMode="auto">
          <a:xfrm>
            <a:off x="3113088" y="1600200"/>
            <a:ext cx="3200400" cy="2514600"/>
          </a:xfrm>
          <a:prstGeom prst="rect">
            <a:avLst/>
          </a:prstGeom>
          <a:noFill/>
          <a:ln w="12700">
            <a:solidFill>
              <a:schemeClr val="tx1"/>
            </a:solidFill>
            <a:miter lim="800000"/>
            <a:headEnd/>
            <a:tailEnd/>
          </a:ln>
        </p:spPr>
      </p:pic>
      <p:sp>
        <p:nvSpPr>
          <p:cNvPr id="10" name="TextBox 9"/>
          <p:cNvSpPr txBox="1">
            <a:spLocks noChangeArrowheads="1"/>
          </p:cNvSpPr>
          <p:nvPr/>
        </p:nvSpPr>
        <p:spPr bwMode="auto">
          <a:xfrm>
            <a:off x="179388" y="620713"/>
            <a:ext cx="8964612" cy="830997"/>
          </a:xfrm>
          <a:prstGeom prst="rect">
            <a:avLst/>
          </a:prstGeom>
          <a:noFill/>
          <a:ln w="9525">
            <a:noFill/>
            <a:miter lim="800000"/>
            <a:headEnd/>
            <a:tailEnd/>
          </a:ln>
        </p:spPr>
        <p:txBody>
          <a:bodyPr>
            <a:spAutoFit/>
          </a:bodyPr>
          <a:lstStyle/>
          <a:p>
            <a:r>
              <a:rPr lang="en-GB" sz="2400" b="1" dirty="0" err="1">
                <a:solidFill>
                  <a:srgbClr val="00467F"/>
                </a:solidFill>
              </a:rPr>
              <a:t>Ahh</a:t>
            </a:r>
            <a:r>
              <a:rPr lang="en-GB" sz="2400" b="1" dirty="0">
                <a:solidFill>
                  <a:srgbClr val="00467F"/>
                </a:solidFill>
              </a:rPr>
              <a:t>, the course where you teach the students to build cool stuff?</a:t>
            </a:r>
          </a:p>
          <a:p>
            <a:r>
              <a:rPr lang="en-GB" sz="2400" b="1" dirty="0">
                <a:solidFill>
                  <a:srgbClr val="C00000"/>
                </a:solidFill>
              </a:rPr>
              <a:t>No, the course where students become engineers!</a:t>
            </a:r>
            <a:endParaRPr lang="sv-SE" sz="2400" b="1" dirty="0">
              <a:solidFill>
                <a:srgbClr val="C00000"/>
              </a:solidFill>
            </a:endParaRPr>
          </a:p>
        </p:txBody>
      </p:sp>
      <p:sp>
        <p:nvSpPr>
          <p:cNvPr id="117769" name="Rectangle 2"/>
          <p:cNvSpPr>
            <a:spLocks noChangeArrowheads="1"/>
          </p:cNvSpPr>
          <p:nvPr/>
        </p:nvSpPr>
        <p:spPr bwMode="auto">
          <a:xfrm>
            <a:off x="34925" y="-315913"/>
            <a:ext cx="8785225" cy="693738"/>
          </a:xfrm>
          <a:prstGeom prst="rect">
            <a:avLst/>
          </a:prstGeom>
          <a:noFill/>
          <a:ln w="9525">
            <a:noFill/>
            <a:miter lim="800000"/>
            <a:headEnd/>
            <a:tailEnd/>
          </a:ln>
        </p:spPr>
        <p:txBody>
          <a:bodyPr tIns="0" bIns="0" anchor="b"/>
          <a:lstStyle/>
          <a:p>
            <a:r>
              <a:rPr lang="en-US" sz="2000" b="1" dirty="0">
                <a:solidFill>
                  <a:srgbClr val="C00000"/>
                </a:solidFill>
              </a:rPr>
              <a:t>Example Type P. C</a:t>
            </a:r>
            <a:r>
              <a:rPr lang="en-US" sz="2000" b="1" dirty="0" smtClean="0">
                <a:solidFill>
                  <a:srgbClr val="C00000"/>
                </a:solidFill>
              </a:rPr>
              <a:t>apstone </a:t>
            </a:r>
            <a:r>
              <a:rPr lang="en-US" sz="2000" b="1" dirty="0">
                <a:solidFill>
                  <a:srgbClr val="C00000"/>
                </a:solidFill>
              </a:rPr>
              <a:t>design course, Vehicle Engineering</a:t>
            </a:r>
          </a:p>
        </p:txBody>
      </p:sp>
      <p:sp>
        <p:nvSpPr>
          <p:cNvPr id="117770" name="TextBox 9"/>
          <p:cNvSpPr txBox="1">
            <a:spLocks noChangeArrowheads="1"/>
          </p:cNvSpPr>
          <p:nvPr/>
        </p:nvSpPr>
        <p:spPr bwMode="auto">
          <a:xfrm>
            <a:off x="6689725" y="6597650"/>
            <a:ext cx="2390775" cy="228600"/>
          </a:xfrm>
          <a:prstGeom prst="rect">
            <a:avLst/>
          </a:prstGeom>
          <a:noFill/>
          <a:ln w="9525">
            <a:noFill/>
            <a:miter lim="800000"/>
            <a:headEnd/>
            <a:tailEnd/>
          </a:ln>
        </p:spPr>
        <p:txBody>
          <a:bodyPr wrap="none">
            <a:spAutoFit/>
          </a:bodyPr>
          <a:lstStyle/>
          <a:p>
            <a:r>
              <a:rPr lang="sv-SE" sz="900"/>
              <a:t>[Jakob Kuttenkeuler and Stefan Hallström, KTH]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4294967295"/>
          </p:nvPr>
        </p:nvSpPr>
        <p:spPr>
          <a:xfrm>
            <a:off x="390525" y="1246188"/>
            <a:ext cx="8753475" cy="5638800"/>
          </a:xfrm>
        </p:spPr>
        <p:txBody>
          <a:bodyPr/>
          <a:lstStyle/>
          <a:p>
            <a:pPr marL="0" indent="0" defTabSz="684213" eaLnBrk="1" hangingPunct="1">
              <a:lnSpc>
                <a:spcPct val="120000"/>
              </a:lnSpc>
              <a:buFont typeface="Wingdings" pitchFamily="2" charset="2"/>
              <a:buNone/>
            </a:pPr>
            <a:r>
              <a:rPr lang="en-GB" sz="2000" dirty="0" smtClean="0">
                <a:latin typeface="Calibri" pitchFamily="34" charset="0"/>
              </a:rPr>
              <a:t>   After the course the participant is expected to be able to: </a:t>
            </a:r>
          </a:p>
          <a:p>
            <a:pPr marL="358775" lvl="1" indent="-298450" defTabSz="684213" eaLnBrk="1" hangingPunct="1">
              <a:spcAft>
                <a:spcPts val="600"/>
              </a:spcAft>
              <a:buFont typeface="Wingdings" pitchFamily="2" charset="2"/>
              <a:buChar char="§"/>
            </a:pPr>
            <a:r>
              <a:rPr lang="en-GB" sz="1800" dirty="0" smtClean="0">
                <a:latin typeface="Calibri" pitchFamily="34" charset="0"/>
              </a:rPr>
              <a:t> analyse technical problems in a </a:t>
            </a:r>
            <a:r>
              <a:rPr lang="en-GB" sz="1800" b="1" dirty="0" smtClean="0">
                <a:solidFill>
                  <a:srgbClr val="C00000"/>
                </a:solidFill>
                <a:latin typeface="Calibri" pitchFamily="34" charset="0"/>
              </a:rPr>
              <a:t>systems view </a:t>
            </a:r>
          </a:p>
          <a:p>
            <a:pPr marL="358775" lvl="1" indent="-298450" defTabSz="684213" eaLnBrk="1" hangingPunct="1">
              <a:spcAft>
                <a:spcPts val="600"/>
              </a:spcAft>
              <a:buFont typeface="Wingdings" pitchFamily="2" charset="2"/>
              <a:buChar char="§"/>
            </a:pPr>
            <a:r>
              <a:rPr lang="en-GB" sz="1800" dirty="0" smtClean="0">
                <a:latin typeface="Calibri" pitchFamily="34" charset="0"/>
              </a:rPr>
              <a:t> handle technical problems which are </a:t>
            </a:r>
            <a:r>
              <a:rPr lang="en-GB" sz="1800" b="1" dirty="0" smtClean="0">
                <a:solidFill>
                  <a:srgbClr val="C00000"/>
                </a:solidFill>
                <a:latin typeface="Calibri" pitchFamily="34" charset="0"/>
              </a:rPr>
              <a:t>incompletely stated </a:t>
            </a:r>
            <a:r>
              <a:rPr lang="en-GB" sz="1800" dirty="0" smtClean="0">
                <a:latin typeface="Calibri" pitchFamily="34" charset="0"/>
              </a:rPr>
              <a:t>and </a:t>
            </a:r>
            <a:br>
              <a:rPr lang="en-GB" sz="1800" dirty="0" smtClean="0">
                <a:latin typeface="Calibri" pitchFamily="34" charset="0"/>
              </a:rPr>
            </a:br>
            <a:r>
              <a:rPr lang="en-GB" sz="1800" dirty="0" smtClean="0">
                <a:latin typeface="Calibri" pitchFamily="34" charset="0"/>
              </a:rPr>
              <a:t> subject to multiple constraints</a:t>
            </a:r>
          </a:p>
          <a:p>
            <a:pPr marL="358775" lvl="1" indent="-298450" defTabSz="684213" eaLnBrk="1" hangingPunct="1">
              <a:spcAft>
                <a:spcPts val="600"/>
              </a:spcAft>
              <a:buFont typeface="Wingdings" pitchFamily="2" charset="2"/>
              <a:buChar char="§"/>
            </a:pPr>
            <a:r>
              <a:rPr lang="en-GB" sz="1800" dirty="0" smtClean="0">
                <a:latin typeface="Calibri" pitchFamily="34" charset="0"/>
              </a:rPr>
              <a:t> develop strategies for </a:t>
            </a:r>
            <a:r>
              <a:rPr lang="en-GB" sz="1800" b="1" dirty="0" smtClean="0">
                <a:solidFill>
                  <a:srgbClr val="C00000"/>
                </a:solidFill>
                <a:latin typeface="Calibri" pitchFamily="34" charset="0"/>
              </a:rPr>
              <a:t>systematic choice and use of available </a:t>
            </a:r>
            <a:br>
              <a:rPr lang="en-GB" sz="1800" b="1" dirty="0" smtClean="0">
                <a:solidFill>
                  <a:srgbClr val="C00000"/>
                </a:solidFill>
                <a:latin typeface="Calibri" pitchFamily="34" charset="0"/>
              </a:rPr>
            </a:br>
            <a:r>
              <a:rPr lang="en-GB" sz="1800" b="1" dirty="0" smtClean="0">
                <a:solidFill>
                  <a:srgbClr val="C00000"/>
                </a:solidFill>
                <a:latin typeface="Calibri" pitchFamily="34" charset="0"/>
              </a:rPr>
              <a:t> engineering methods and tools</a:t>
            </a:r>
          </a:p>
          <a:p>
            <a:pPr marL="358775" lvl="1" indent="-298450" defTabSz="684213" eaLnBrk="1" hangingPunct="1">
              <a:spcAft>
                <a:spcPts val="600"/>
              </a:spcAft>
              <a:buFont typeface="Wingdings" pitchFamily="2" charset="2"/>
              <a:buChar char="§"/>
            </a:pPr>
            <a:r>
              <a:rPr lang="en-GB" sz="1800" b="1" dirty="0" smtClean="0">
                <a:latin typeface="Calibri" pitchFamily="34" charset="0"/>
              </a:rPr>
              <a:t> </a:t>
            </a:r>
            <a:r>
              <a:rPr lang="en-GB" sz="1800" b="1" dirty="0" smtClean="0">
                <a:solidFill>
                  <a:srgbClr val="C00000"/>
                </a:solidFill>
                <a:latin typeface="Calibri" pitchFamily="34" charset="0"/>
              </a:rPr>
              <a:t>make estimations </a:t>
            </a:r>
            <a:r>
              <a:rPr lang="en-GB" sz="1800" dirty="0" smtClean="0">
                <a:latin typeface="Calibri" pitchFamily="34" charset="0"/>
              </a:rPr>
              <a:t>and appreciate their value and limitations</a:t>
            </a:r>
          </a:p>
          <a:p>
            <a:pPr marL="358775" lvl="1" indent="-298450" defTabSz="684213" eaLnBrk="1" hangingPunct="1">
              <a:spcAft>
                <a:spcPts val="600"/>
              </a:spcAft>
              <a:buFont typeface="Wingdings" pitchFamily="2" charset="2"/>
              <a:buChar char="§"/>
            </a:pPr>
            <a:r>
              <a:rPr lang="en-GB" sz="1800" b="1" dirty="0" smtClean="0">
                <a:latin typeface="Calibri" pitchFamily="34" charset="0"/>
              </a:rPr>
              <a:t> </a:t>
            </a:r>
            <a:r>
              <a:rPr lang="en-GB" sz="1800" b="1" dirty="0" smtClean="0">
                <a:solidFill>
                  <a:srgbClr val="C00000"/>
                </a:solidFill>
                <a:latin typeface="Calibri" pitchFamily="34" charset="0"/>
              </a:rPr>
              <a:t>make decisions </a:t>
            </a:r>
            <a:r>
              <a:rPr lang="en-GB" sz="1800" dirty="0" smtClean="0">
                <a:latin typeface="Calibri" pitchFamily="34" charset="0"/>
              </a:rPr>
              <a:t>based on acquired knowledge</a:t>
            </a:r>
          </a:p>
          <a:p>
            <a:pPr marL="358775" lvl="1" indent="-298450" defTabSz="684213" eaLnBrk="1" hangingPunct="1">
              <a:spcAft>
                <a:spcPts val="600"/>
              </a:spcAft>
              <a:buFont typeface="Wingdings" pitchFamily="2" charset="2"/>
              <a:buChar char="§"/>
            </a:pPr>
            <a:r>
              <a:rPr lang="en-GB" sz="1800" b="1" dirty="0" smtClean="0">
                <a:latin typeface="Calibri" pitchFamily="34" charset="0"/>
              </a:rPr>
              <a:t> </a:t>
            </a:r>
            <a:r>
              <a:rPr lang="en-GB" sz="1800" b="1" dirty="0" smtClean="0">
                <a:solidFill>
                  <a:srgbClr val="C00000"/>
                </a:solidFill>
                <a:latin typeface="Calibri" pitchFamily="34" charset="0"/>
              </a:rPr>
              <a:t>pursue</a:t>
            </a:r>
            <a:r>
              <a:rPr lang="en-GB" sz="1800" dirty="0" smtClean="0">
                <a:latin typeface="Calibri" pitchFamily="34" charset="0"/>
              </a:rPr>
              <a:t> own ideas</a:t>
            </a:r>
            <a:r>
              <a:rPr lang="en-GB" sz="1800" dirty="0" smtClean="0">
                <a:solidFill>
                  <a:srgbClr val="FF0000"/>
                </a:solidFill>
                <a:latin typeface="Calibri" pitchFamily="34" charset="0"/>
              </a:rPr>
              <a:t> </a:t>
            </a:r>
            <a:r>
              <a:rPr lang="en-GB" sz="1800" b="1" dirty="0" smtClean="0">
                <a:solidFill>
                  <a:srgbClr val="C00000"/>
                </a:solidFill>
                <a:latin typeface="Calibri" pitchFamily="34" charset="0"/>
              </a:rPr>
              <a:t>and realise </a:t>
            </a:r>
            <a:r>
              <a:rPr lang="en-GB" sz="1800" dirty="0" smtClean="0">
                <a:latin typeface="Calibri" pitchFamily="34" charset="0"/>
              </a:rPr>
              <a:t>them practically </a:t>
            </a:r>
          </a:p>
          <a:p>
            <a:pPr marL="358775" lvl="1" indent="-298450" defTabSz="684213" eaLnBrk="1" hangingPunct="1">
              <a:spcAft>
                <a:spcPts val="600"/>
              </a:spcAft>
              <a:buFont typeface="Wingdings" pitchFamily="2" charset="2"/>
              <a:buChar char="§"/>
            </a:pPr>
            <a:r>
              <a:rPr lang="en-GB" sz="1800" b="1" dirty="0" smtClean="0">
                <a:latin typeface="Calibri" pitchFamily="34" charset="0"/>
              </a:rPr>
              <a:t> </a:t>
            </a:r>
            <a:r>
              <a:rPr lang="en-GB" sz="1800" b="1" dirty="0" smtClean="0">
                <a:solidFill>
                  <a:srgbClr val="C00000"/>
                </a:solidFill>
                <a:latin typeface="Calibri" pitchFamily="34" charset="0"/>
              </a:rPr>
              <a:t>assess quality of </a:t>
            </a:r>
            <a:r>
              <a:rPr lang="en-GB" sz="1800" dirty="0" smtClean="0">
                <a:latin typeface="Calibri" pitchFamily="34" charset="0"/>
              </a:rPr>
              <a:t>own </a:t>
            </a:r>
            <a:r>
              <a:rPr lang="en-GB" sz="1800" b="1" dirty="0" smtClean="0">
                <a:solidFill>
                  <a:srgbClr val="C00000"/>
                </a:solidFill>
                <a:latin typeface="Calibri" pitchFamily="34" charset="0"/>
              </a:rPr>
              <a:t>work</a:t>
            </a:r>
            <a:r>
              <a:rPr lang="en-GB" sz="1800" dirty="0" smtClean="0">
                <a:solidFill>
                  <a:srgbClr val="FF0000"/>
                </a:solidFill>
                <a:latin typeface="Calibri" pitchFamily="34" charset="0"/>
              </a:rPr>
              <a:t> </a:t>
            </a:r>
            <a:r>
              <a:rPr lang="en-GB" sz="1800" dirty="0" smtClean="0">
                <a:latin typeface="Calibri" pitchFamily="34" charset="0"/>
              </a:rPr>
              <a:t>and work by others</a:t>
            </a:r>
          </a:p>
          <a:p>
            <a:pPr marL="358775" lvl="1" indent="-298450" defTabSz="684213" eaLnBrk="1" hangingPunct="1">
              <a:spcAft>
                <a:spcPts val="600"/>
              </a:spcAft>
              <a:buFont typeface="Wingdings" pitchFamily="2" charset="2"/>
              <a:buChar char="§"/>
            </a:pPr>
            <a:r>
              <a:rPr lang="en-GB" sz="1800" dirty="0" smtClean="0">
                <a:latin typeface="Calibri" pitchFamily="34" charset="0"/>
              </a:rPr>
              <a:t> work in a true </a:t>
            </a:r>
            <a:r>
              <a:rPr lang="en-GB" sz="1800" b="1" dirty="0" smtClean="0">
                <a:solidFill>
                  <a:srgbClr val="C00000"/>
                </a:solidFill>
                <a:latin typeface="Calibri" pitchFamily="34" charset="0"/>
              </a:rPr>
              <a:t>project setting </a:t>
            </a:r>
            <a:r>
              <a:rPr lang="en-GB" sz="1800" dirty="0" smtClean="0">
                <a:latin typeface="Calibri" pitchFamily="34" charset="0"/>
              </a:rPr>
              <a:t>that effectively utilises available resources</a:t>
            </a:r>
          </a:p>
          <a:p>
            <a:pPr marL="358775" lvl="1" indent="-298450" defTabSz="684213" eaLnBrk="1" hangingPunct="1">
              <a:spcAft>
                <a:spcPts val="600"/>
              </a:spcAft>
              <a:buFont typeface="Wingdings" pitchFamily="2" charset="2"/>
              <a:buChar char="§"/>
            </a:pPr>
            <a:r>
              <a:rPr lang="en-GB" sz="1800" dirty="0" smtClean="0">
                <a:latin typeface="Calibri" pitchFamily="34" charset="0"/>
              </a:rPr>
              <a:t> explain </a:t>
            </a:r>
            <a:r>
              <a:rPr lang="en-GB" sz="1800" b="1" dirty="0" smtClean="0">
                <a:solidFill>
                  <a:srgbClr val="C00000"/>
                </a:solidFill>
                <a:latin typeface="Calibri" pitchFamily="34" charset="0"/>
              </a:rPr>
              <a:t>mechanisms behind progress and difficulties </a:t>
            </a:r>
            <a:r>
              <a:rPr lang="en-GB" sz="1800" dirty="0" smtClean="0">
                <a:latin typeface="Calibri" pitchFamily="34" charset="0"/>
              </a:rPr>
              <a:t>in projects</a:t>
            </a:r>
          </a:p>
          <a:p>
            <a:pPr marL="358775" lvl="1" indent="-298450" defTabSz="684213" eaLnBrk="1" hangingPunct="1">
              <a:spcAft>
                <a:spcPts val="600"/>
              </a:spcAft>
              <a:buFont typeface="Wingdings" pitchFamily="2" charset="2"/>
              <a:buChar char="§"/>
            </a:pPr>
            <a:r>
              <a:rPr lang="en-GB" altLang="ja-JP" sz="1800" b="1" dirty="0" smtClean="0">
                <a:latin typeface="Calibri" pitchFamily="34" charset="0"/>
                <a:ea typeface="ＭＳ Ｐゴシック"/>
                <a:cs typeface="ＭＳ Ｐゴシック"/>
              </a:rPr>
              <a:t> </a:t>
            </a:r>
            <a:r>
              <a:rPr lang="en-GB" altLang="ja-JP" sz="1800" b="1" dirty="0" smtClean="0">
                <a:solidFill>
                  <a:srgbClr val="C00000"/>
                </a:solidFill>
                <a:latin typeface="Calibri" pitchFamily="34" charset="0"/>
                <a:ea typeface="ＭＳ Ｐゴシック"/>
                <a:cs typeface="ＭＳ Ｐゴシック"/>
              </a:rPr>
              <a:t>c</a:t>
            </a:r>
            <a:r>
              <a:rPr lang="en-GB" sz="1800" b="1" dirty="0" smtClean="0">
                <a:solidFill>
                  <a:srgbClr val="C00000"/>
                </a:solidFill>
                <a:latin typeface="Calibri" pitchFamily="34" charset="0"/>
              </a:rPr>
              <a:t>ommunicate engineering </a:t>
            </a:r>
            <a:r>
              <a:rPr lang="en-GB" sz="1800" dirty="0" smtClean="0">
                <a:latin typeface="Calibri" pitchFamily="34" charset="0"/>
              </a:rPr>
              <a:t>– orally, in writing and graphically</a:t>
            </a:r>
          </a:p>
        </p:txBody>
      </p:sp>
      <p:sp>
        <p:nvSpPr>
          <p:cNvPr id="119810" name="Rectangle 3"/>
          <p:cNvSpPr>
            <a:spLocks noGrp="1" noChangeArrowheads="1"/>
          </p:cNvSpPr>
          <p:nvPr>
            <p:ph type="title" idx="4294967295"/>
          </p:nvPr>
        </p:nvSpPr>
        <p:spPr>
          <a:xfrm>
            <a:off x="250825" y="484188"/>
            <a:ext cx="8713788" cy="555625"/>
          </a:xfrm>
        </p:spPr>
        <p:txBody>
          <a:bodyPr tIns="0" bIns="0" anchor="b"/>
          <a:lstStyle/>
          <a:p>
            <a:pPr eaLnBrk="1" hangingPunct="1">
              <a:buFont typeface="Wingdings" pitchFamily="2" charset="2"/>
              <a:buNone/>
            </a:pPr>
            <a:r>
              <a:rPr lang="sv-SE" sz="2400" dirty="0" smtClean="0">
                <a:solidFill>
                  <a:srgbClr val="00467F"/>
                </a:solidFill>
                <a:latin typeface="Calibri" pitchFamily="34" charset="0"/>
              </a:rPr>
              <a:t>New </a:t>
            </a:r>
            <a:r>
              <a:rPr lang="sv-SE" sz="2400" dirty="0" err="1" smtClean="0">
                <a:solidFill>
                  <a:srgbClr val="00467F"/>
                </a:solidFill>
                <a:latin typeface="Calibri" pitchFamily="34" charset="0"/>
              </a:rPr>
              <a:t>projects</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every</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year</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but</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always</a:t>
            </a:r>
            <a:r>
              <a:rPr lang="sv-SE" sz="2400" dirty="0" smtClean="0">
                <a:solidFill>
                  <a:srgbClr val="00467F"/>
                </a:solidFill>
                <a:latin typeface="Calibri" pitchFamily="34" charset="0"/>
              </a:rPr>
              <a:t> the same </a:t>
            </a:r>
            <a:r>
              <a:rPr lang="sv-SE" sz="2400" dirty="0" err="1" smtClean="0">
                <a:solidFill>
                  <a:srgbClr val="00467F"/>
                </a:solidFill>
                <a:latin typeface="Calibri" pitchFamily="34" charset="0"/>
              </a:rPr>
              <a:t>learning</a:t>
            </a:r>
            <a:r>
              <a:rPr lang="sv-SE" sz="2400" dirty="0" smtClean="0">
                <a:solidFill>
                  <a:srgbClr val="00467F"/>
                </a:solidFill>
                <a:latin typeface="Calibri" pitchFamily="34" charset="0"/>
              </a:rPr>
              <a:t> </a:t>
            </a:r>
            <a:r>
              <a:rPr lang="sv-SE" sz="2400" dirty="0" err="1" smtClean="0">
                <a:solidFill>
                  <a:srgbClr val="00467F"/>
                </a:solidFill>
                <a:latin typeface="Calibri" pitchFamily="34" charset="0"/>
              </a:rPr>
              <a:t>objectives</a:t>
            </a:r>
            <a:r>
              <a:rPr lang="sv-SE" sz="2400" dirty="0" smtClean="0">
                <a:solidFill>
                  <a:srgbClr val="00467F"/>
                </a:solidFill>
                <a:latin typeface="Calibri" pitchFamily="34" charset="0"/>
              </a:rPr>
              <a:t> </a:t>
            </a:r>
            <a:endParaRPr lang="en-GB" sz="2400" u="sng" dirty="0" smtClean="0">
              <a:solidFill>
                <a:srgbClr val="00467F"/>
              </a:solidFill>
              <a:latin typeface="Calibri" pitchFamily="34" charset="0"/>
            </a:endParaRPr>
          </a:p>
        </p:txBody>
      </p:sp>
      <p:sp>
        <p:nvSpPr>
          <p:cNvPr id="119811" name="Rectangle 2"/>
          <p:cNvSpPr>
            <a:spLocks noChangeArrowheads="1"/>
          </p:cNvSpPr>
          <p:nvPr/>
        </p:nvSpPr>
        <p:spPr bwMode="auto">
          <a:xfrm>
            <a:off x="34925" y="-315913"/>
            <a:ext cx="8785225" cy="693738"/>
          </a:xfrm>
          <a:prstGeom prst="rect">
            <a:avLst/>
          </a:prstGeom>
          <a:noFill/>
          <a:ln w="9525">
            <a:noFill/>
            <a:miter lim="800000"/>
            <a:headEnd/>
            <a:tailEnd/>
          </a:ln>
        </p:spPr>
        <p:txBody>
          <a:bodyPr tIns="0" bIns="0" anchor="b"/>
          <a:lstStyle/>
          <a:p>
            <a:r>
              <a:rPr lang="en-US" sz="2000" b="1" dirty="0">
                <a:solidFill>
                  <a:srgbClr val="C00000"/>
                </a:solidFill>
              </a:rPr>
              <a:t>Example Type P. C</a:t>
            </a:r>
            <a:r>
              <a:rPr lang="en-US" sz="2000" b="1" dirty="0" smtClean="0">
                <a:solidFill>
                  <a:srgbClr val="C00000"/>
                </a:solidFill>
              </a:rPr>
              <a:t>apstone </a:t>
            </a:r>
            <a:r>
              <a:rPr lang="en-US" sz="2000" b="1" dirty="0">
                <a:solidFill>
                  <a:srgbClr val="C00000"/>
                </a:solidFill>
              </a:rPr>
              <a:t>design course, Vehicle Engineering</a:t>
            </a:r>
          </a:p>
        </p:txBody>
      </p:sp>
      <p:sp>
        <p:nvSpPr>
          <p:cNvPr id="119812" name="TextBox 9"/>
          <p:cNvSpPr txBox="1">
            <a:spLocks noChangeArrowheads="1"/>
          </p:cNvSpPr>
          <p:nvPr/>
        </p:nvSpPr>
        <p:spPr bwMode="auto">
          <a:xfrm>
            <a:off x="6753225" y="6629400"/>
            <a:ext cx="2390775" cy="228600"/>
          </a:xfrm>
          <a:prstGeom prst="rect">
            <a:avLst/>
          </a:prstGeom>
          <a:noFill/>
          <a:ln w="9525">
            <a:noFill/>
            <a:miter lim="800000"/>
            <a:headEnd/>
            <a:tailEnd/>
          </a:ln>
        </p:spPr>
        <p:txBody>
          <a:bodyPr wrap="none">
            <a:spAutoFit/>
          </a:bodyPr>
          <a:lstStyle/>
          <a:p>
            <a:r>
              <a:rPr lang="sv-SE" sz="900"/>
              <a:t>[Jakob Kuttenkeuler and Stefan Hallström, KTH]</a:t>
            </a:r>
          </a:p>
        </p:txBody>
      </p:sp>
      <p:pic>
        <p:nvPicPr>
          <p:cNvPr id="6" name="Picture 5" descr="ca"/>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96579" y="2276872"/>
            <a:ext cx="1847421" cy="215944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35" name="Picture 14" descr="Screen shot 2010-05-17 at 12.36.43 PM.png"/>
          <p:cNvPicPr>
            <a:picLocks noChangeAspect="1"/>
          </p:cNvPicPr>
          <p:nvPr/>
        </p:nvPicPr>
        <p:blipFill>
          <a:blip r:embed="rId3" cstate="screen"/>
          <a:srcRect/>
          <a:stretch>
            <a:fillRect/>
          </a:stretch>
        </p:blipFill>
        <p:spPr bwMode="auto">
          <a:xfrm>
            <a:off x="1295400" y="4941888"/>
            <a:ext cx="6781800" cy="1657350"/>
          </a:xfrm>
          <a:prstGeom prst="rect">
            <a:avLst/>
          </a:prstGeom>
          <a:noFill/>
          <a:ln w="12700">
            <a:solidFill>
              <a:srgbClr val="000000"/>
            </a:solidFill>
            <a:miter lim="800000"/>
            <a:headEnd/>
            <a:tailEnd/>
          </a:ln>
          <a:effectLst>
            <a:outerShdw blurRad="63500" dist="139700" dir="2700000" algn="tl" rotWithShape="0">
              <a:srgbClr val="000000">
                <a:alpha val="42998"/>
              </a:srgbClr>
            </a:outerShdw>
          </a:effectLst>
        </p:spPr>
      </p:pic>
      <p:sp>
        <p:nvSpPr>
          <p:cNvPr id="121867" name="Rectangle 2"/>
          <p:cNvSpPr>
            <a:spLocks noChangeArrowheads="1"/>
          </p:cNvSpPr>
          <p:nvPr/>
        </p:nvSpPr>
        <p:spPr bwMode="auto">
          <a:xfrm>
            <a:off x="34925" y="-315913"/>
            <a:ext cx="8785225" cy="693738"/>
          </a:xfrm>
          <a:prstGeom prst="rect">
            <a:avLst/>
          </a:prstGeom>
          <a:noFill/>
          <a:ln w="9525">
            <a:noFill/>
            <a:miter lim="800000"/>
            <a:headEnd/>
            <a:tailEnd/>
          </a:ln>
        </p:spPr>
        <p:txBody>
          <a:bodyPr tIns="0" bIns="0" anchor="b"/>
          <a:lstStyle/>
          <a:p>
            <a:r>
              <a:rPr lang="en-US" sz="2000" b="1" dirty="0">
                <a:solidFill>
                  <a:srgbClr val="C00000"/>
                </a:solidFill>
              </a:rPr>
              <a:t>Example Type P. C</a:t>
            </a:r>
            <a:r>
              <a:rPr lang="en-US" sz="2000" b="1" dirty="0" smtClean="0">
                <a:solidFill>
                  <a:srgbClr val="C00000"/>
                </a:solidFill>
              </a:rPr>
              <a:t>apstone </a:t>
            </a:r>
            <a:r>
              <a:rPr lang="en-US" sz="2000" b="1" dirty="0">
                <a:solidFill>
                  <a:srgbClr val="C00000"/>
                </a:solidFill>
              </a:rPr>
              <a:t>design course, Vehicle Engineering</a:t>
            </a:r>
          </a:p>
        </p:txBody>
      </p:sp>
      <p:sp>
        <p:nvSpPr>
          <p:cNvPr id="121868" name="TextBox 9"/>
          <p:cNvSpPr txBox="1">
            <a:spLocks noChangeArrowheads="1"/>
          </p:cNvSpPr>
          <p:nvPr/>
        </p:nvSpPr>
        <p:spPr bwMode="auto">
          <a:xfrm>
            <a:off x="6816725" y="6670675"/>
            <a:ext cx="2390775" cy="228600"/>
          </a:xfrm>
          <a:prstGeom prst="rect">
            <a:avLst/>
          </a:prstGeom>
          <a:noFill/>
          <a:ln w="9525">
            <a:noFill/>
            <a:miter lim="800000"/>
            <a:headEnd/>
            <a:tailEnd/>
          </a:ln>
        </p:spPr>
        <p:txBody>
          <a:bodyPr wrap="none">
            <a:spAutoFit/>
          </a:bodyPr>
          <a:lstStyle/>
          <a:p>
            <a:r>
              <a:rPr lang="sv-SE" sz="900"/>
              <a:t>[Jakob Kuttenkeuler and Stefan Hallström, KTH]</a:t>
            </a:r>
          </a:p>
        </p:txBody>
      </p:sp>
      <p:pic>
        <p:nvPicPr>
          <p:cNvPr id="15" name="Picture 14" descr="ca"/>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52120" y="1484784"/>
            <a:ext cx="2567501" cy="3001146"/>
          </a:xfrm>
          <a:prstGeom prst="rect">
            <a:avLst/>
          </a:prstGeom>
        </p:spPr>
      </p:pic>
      <p:sp>
        <p:nvSpPr>
          <p:cNvPr id="2" name="Title 1"/>
          <p:cNvSpPr>
            <a:spLocks noGrp="1"/>
          </p:cNvSpPr>
          <p:nvPr>
            <p:ph type="title"/>
          </p:nvPr>
        </p:nvSpPr>
        <p:spPr>
          <a:xfrm>
            <a:off x="457200" y="269776"/>
            <a:ext cx="8229600" cy="1143000"/>
          </a:xfrm>
        </p:spPr>
        <p:txBody>
          <a:bodyPr/>
          <a:lstStyle/>
          <a:p>
            <a:r>
              <a:rPr lang="en-US" sz="2400" dirty="0" smtClean="0"/>
              <a:t>Put the LEARNING back into project-based learning </a:t>
            </a:r>
            <a:br>
              <a:rPr lang="en-US" sz="2400" dirty="0" smtClean="0"/>
            </a:br>
            <a:r>
              <a:rPr lang="en-US" sz="2400" dirty="0" smtClean="0"/>
              <a:t>– considerations for course design</a:t>
            </a:r>
            <a:endParaRPr lang="en-US" sz="2400" dirty="0"/>
          </a:p>
        </p:txBody>
      </p:sp>
      <p:sp>
        <p:nvSpPr>
          <p:cNvPr id="3" name="Content Placeholder 2"/>
          <p:cNvSpPr>
            <a:spLocks noGrp="1"/>
          </p:cNvSpPr>
          <p:nvPr>
            <p:ph idx="1"/>
          </p:nvPr>
        </p:nvSpPr>
        <p:spPr>
          <a:xfrm>
            <a:off x="457200" y="1556792"/>
            <a:ext cx="8229600" cy="4569371"/>
          </a:xfrm>
        </p:spPr>
        <p:txBody>
          <a:bodyPr/>
          <a:lstStyle/>
          <a:p>
            <a:r>
              <a:rPr lang="en-US" sz="1800" dirty="0" smtClean="0"/>
              <a:t>Assessment of complex skills</a:t>
            </a:r>
          </a:p>
          <a:p>
            <a:r>
              <a:rPr lang="en-US" sz="1800" dirty="0" smtClean="0"/>
              <a:t>Individual assessment in group setting</a:t>
            </a:r>
          </a:p>
          <a:p>
            <a:r>
              <a:rPr lang="en-US" sz="1800" dirty="0" smtClean="0"/>
              <a:t>New roles for teachers and students</a:t>
            </a:r>
          </a:p>
          <a:p>
            <a:r>
              <a:rPr lang="en-US" sz="1800" dirty="0" smtClean="0"/>
              <a:t>New view on knowledge for students</a:t>
            </a:r>
          </a:p>
          <a:p>
            <a:r>
              <a:rPr lang="en-US" sz="1800" dirty="0" smtClean="0"/>
              <a:t>Sustainable teaching effort and other costs</a:t>
            </a:r>
          </a:p>
          <a:p>
            <a:r>
              <a:rPr lang="en-US" sz="1800" dirty="0" smtClean="0"/>
              <a:t>Handling inherent trade-offs with learning:</a:t>
            </a:r>
          </a:p>
          <a:p>
            <a:pPr lvl="1"/>
            <a:r>
              <a:rPr lang="en-US" sz="1400" dirty="0" smtClean="0"/>
              <a:t>Learning </a:t>
            </a:r>
            <a:r>
              <a:rPr lang="en-US" sz="1400" dirty="0" err="1" smtClean="0"/>
              <a:t>vs</a:t>
            </a:r>
            <a:r>
              <a:rPr lang="en-US" sz="1400" dirty="0" smtClean="0"/>
              <a:t> product performance</a:t>
            </a:r>
          </a:p>
          <a:p>
            <a:pPr lvl="1"/>
            <a:r>
              <a:rPr lang="en-US" sz="1400" dirty="0" smtClean="0"/>
              <a:t>Learning </a:t>
            </a:r>
            <a:r>
              <a:rPr lang="en-US" sz="1400" dirty="0" err="1" smtClean="0"/>
              <a:t>vs</a:t>
            </a:r>
            <a:r>
              <a:rPr lang="en-US" sz="1400" dirty="0" smtClean="0"/>
              <a:t> technical sophistication</a:t>
            </a:r>
          </a:p>
          <a:p>
            <a:pPr lvl="1"/>
            <a:r>
              <a:rPr lang="en-US" sz="1400" dirty="0" smtClean="0"/>
              <a:t>Learning </a:t>
            </a:r>
            <a:r>
              <a:rPr lang="en-US" sz="1400" dirty="0" err="1" smtClean="0"/>
              <a:t>vs</a:t>
            </a:r>
            <a:r>
              <a:rPr lang="en-US" sz="1400" dirty="0" smtClean="0"/>
              <a:t> student satisfaction</a:t>
            </a:r>
            <a:endParaRPr lang="en-US" sz="1800" dirty="0" smtClean="0"/>
          </a:p>
          <a:p>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3" name="Rectangle 6"/>
          <p:cNvSpPr>
            <a:spLocks noGrp="1" noChangeArrowheads="1"/>
          </p:cNvSpPr>
          <p:nvPr>
            <p:ph type="title" idx="4294967295"/>
          </p:nvPr>
        </p:nvSpPr>
        <p:spPr/>
        <p:txBody>
          <a:bodyPr/>
          <a:lstStyle/>
          <a:p>
            <a:r>
              <a:rPr lang="en-US" sz="3200" smtClean="0"/>
              <a:t/>
            </a:r>
            <a:br>
              <a:rPr lang="en-US" sz="3200" smtClean="0"/>
            </a:br>
            <a:endParaRPr lang="sv-SE" sz="3200" smtClean="0"/>
          </a:p>
        </p:txBody>
      </p:sp>
      <p:sp>
        <p:nvSpPr>
          <p:cNvPr id="125954" name="Rectangle 7"/>
          <p:cNvSpPr>
            <a:spLocks noGrp="1" noChangeArrowheads="1"/>
          </p:cNvSpPr>
          <p:nvPr>
            <p:ph type="body" sz="half" idx="4294967295"/>
          </p:nvPr>
        </p:nvSpPr>
        <p:spPr>
          <a:xfrm>
            <a:off x="251520" y="1075209"/>
            <a:ext cx="4038600" cy="409575"/>
          </a:xfrm>
        </p:spPr>
        <p:txBody>
          <a:bodyPr/>
          <a:lstStyle/>
          <a:p>
            <a:pPr>
              <a:buFont typeface="Wingdings" pitchFamily="2" charset="2"/>
              <a:buNone/>
            </a:pPr>
            <a:r>
              <a:rPr lang="sv-SE" sz="1800" dirty="0" smtClean="0"/>
              <a:t>Recitations - Per-Erik Hellström, KTH</a:t>
            </a:r>
          </a:p>
        </p:txBody>
      </p:sp>
      <p:sp>
        <p:nvSpPr>
          <p:cNvPr id="125955" name="Rectangle 9"/>
          <p:cNvSpPr>
            <a:spLocks noGrp="1" noChangeArrowheads="1"/>
          </p:cNvSpPr>
          <p:nvPr>
            <p:ph type="body" sz="half" idx="4294967295"/>
          </p:nvPr>
        </p:nvSpPr>
        <p:spPr>
          <a:xfrm>
            <a:off x="4648200" y="1075209"/>
            <a:ext cx="4038600" cy="409575"/>
          </a:xfrm>
        </p:spPr>
        <p:txBody>
          <a:bodyPr/>
          <a:lstStyle/>
          <a:p>
            <a:pPr>
              <a:buFont typeface="Wingdings" pitchFamily="2" charset="2"/>
              <a:buNone/>
            </a:pPr>
            <a:r>
              <a:rPr lang="sv-SE" sz="1800" dirty="0" err="1" smtClean="0"/>
              <a:t>Lectures</a:t>
            </a:r>
            <a:r>
              <a:rPr lang="sv-SE" sz="1800" dirty="0" smtClean="0"/>
              <a:t> - Fredrik Lundell, KTH</a:t>
            </a:r>
          </a:p>
        </p:txBody>
      </p:sp>
      <p:sp>
        <p:nvSpPr>
          <p:cNvPr id="125956" name="Rectangle 3"/>
          <p:cNvSpPr>
            <a:spLocks noChangeArrowheads="1"/>
          </p:cNvSpPr>
          <p:nvPr/>
        </p:nvSpPr>
        <p:spPr bwMode="auto">
          <a:xfrm>
            <a:off x="251520" y="-90265"/>
            <a:ext cx="8892480" cy="1143001"/>
          </a:xfrm>
          <a:prstGeom prst="rect">
            <a:avLst/>
          </a:prstGeom>
          <a:noFill/>
          <a:ln w="9525">
            <a:noFill/>
            <a:miter lim="800000"/>
            <a:headEnd/>
            <a:tailEnd/>
          </a:ln>
        </p:spPr>
        <p:txBody>
          <a:bodyPr anchor="ctr"/>
          <a:lstStyle/>
          <a:p>
            <a:r>
              <a:rPr lang="sv-SE" sz="3200" b="1" dirty="0" smtClean="0">
                <a:solidFill>
                  <a:schemeClr val="tx1">
                    <a:lumMod val="75000"/>
                    <a:lumOff val="25000"/>
                  </a:schemeClr>
                </a:solidFill>
                <a:ea typeface="+mj-ea"/>
                <a:cs typeface="+mj-cs"/>
              </a:rPr>
              <a:t>Deeper working understanding </a:t>
            </a:r>
            <a:br>
              <a:rPr lang="sv-SE" sz="3200" b="1" dirty="0" smtClean="0">
                <a:solidFill>
                  <a:schemeClr val="tx1">
                    <a:lumMod val="75000"/>
                    <a:lumOff val="25000"/>
                  </a:schemeClr>
                </a:solidFill>
                <a:ea typeface="+mj-ea"/>
                <a:cs typeface="+mj-cs"/>
              </a:rPr>
            </a:br>
            <a:r>
              <a:rPr lang="sv-SE" sz="3200" b="1" dirty="0" smtClean="0">
                <a:solidFill>
                  <a:schemeClr val="tx1">
                    <a:lumMod val="75000"/>
                    <a:lumOff val="25000"/>
                  </a:schemeClr>
                </a:solidFill>
                <a:ea typeface="+mj-ea"/>
                <a:cs typeface="+mj-cs"/>
              </a:rPr>
              <a:t>– </a:t>
            </a:r>
            <a:r>
              <a:rPr lang="sv-SE" sz="3200" b="1" dirty="0" err="1" smtClean="0">
                <a:solidFill>
                  <a:schemeClr val="tx1">
                    <a:lumMod val="75000"/>
                    <a:lumOff val="25000"/>
                  </a:schemeClr>
                </a:solidFill>
                <a:ea typeface="+mj-ea"/>
                <a:cs typeface="+mj-cs"/>
              </a:rPr>
              <a:t>more</a:t>
            </a:r>
            <a:r>
              <a:rPr lang="sv-SE" sz="3200" b="1" dirty="0" smtClean="0">
                <a:solidFill>
                  <a:schemeClr val="tx1">
                    <a:lumMod val="75000"/>
                    <a:lumOff val="25000"/>
                  </a:schemeClr>
                </a:solidFill>
                <a:ea typeface="+mj-ea"/>
                <a:cs typeface="+mj-cs"/>
              </a:rPr>
              <a:t> innovative </a:t>
            </a:r>
            <a:r>
              <a:rPr lang="sv-SE" sz="3200" b="1" dirty="0" err="1" smtClean="0">
                <a:solidFill>
                  <a:schemeClr val="tx1">
                    <a:lumMod val="75000"/>
                    <a:lumOff val="25000"/>
                  </a:schemeClr>
                </a:solidFill>
                <a:ea typeface="+mj-ea"/>
                <a:cs typeface="+mj-cs"/>
              </a:rPr>
              <a:t>examples</a:t>
            </a:r>
            <a:endParaRPr lang="en-US" sz="3200" b="1" dirty="0">
              <a:solidFill>
                <a:schemeClr val="tx1">
                  <a:lumMod val="75000"/>
                  <a:lumOff val="25000"/>
                </a:schemeClr>
              </a:solidFill>
              <a:ea typeface="+mj-ea"/>
              <a:cs typeface="+mj-cs"/>
            </a:endParaRPr>
          </a:p>
        </p:txBody>
      </p:sp>
      <p:pic>
        <p:nvPicPr>
          <p:cNvPr id="125957" name="Picture 7" descr="kryssuppgif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850" y="1484784"/>
            <a:ext cx="3816350" cy="2214562"/>
          </a:xfrm>
          <a:prstGeom prst="rect">
            <a:avLst/>
          </a:prstGeom>
          <a:ln>
            <a:noFill/>
          </a:ln>
          <a:effectLst>
            <a:outerShdw blurRad="292100" dist="139700" dir="2700000" algn="tl" rotWithShape="0">
              <a:srgbClr val="333333">
                <a:alpha val="65000"/>
              </a:srgbClr>
            </a:outerShdw>
          </a:effectLst>
        </p:spPr>
      </p:pic>
      <p:pic>
        <p:nvPicPr>
          <p:cNvPr id="125958" name="Picture 8" descr="lundell"/>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7900" y="1484784"/>
            <a:ext cx="3455988" cy="2198687"/>
          </a:xfrm>
          <a:prstGeom prst="rect">
            <a:avLst/>
          </a:prstGeom>
          <a:ln>
            <a:noFill/>
          </a:ln>
          <a:effectLst>
            <a:outerShdw blurRad="292100" dist="139700" dir="2700000" algn="tl" rotWithShape="0">
              <a:srgbClr val="333333">
                <a:alpha val="65000"/>
              </a:srgbClr>
            </a:outerShdw>
          </a:effectLst>
        </p:spPr>
      </p:pic>
      <p:pic>
        <p:nvPicPr>
          <p:cNvPr id="125961" name="Picture 9" descr="IMG_0214_liten"/>
          <p:cNvPicPr>
            <a:picLocks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95288" y="4437112"/>
            <a:ext cx="3672656" cy="2087960"/>
          </a:xfrm>
          <a:prstGeom prst="rect">
            <a:avLst/>
          </a:prstGeom>
          <a:ln>
            <a:noFill/>
          </a:ln>
          <a:effectLst>
            <a:outerShdw blurRad="292100" dist="139700" dir="2700000" algn="tl" rotWithShape="0">
              <a:srgbClr val="333333">
                <a:alpha val="65000"/>
              </a:srgbClr>
            </a:outerShdw>
          </a:effectLst>
        </p:spPr>
      </p:pic>
      <p:sp>
        <p:nvSpPr>
          <p:cNvPr id="125960" name="Rectangle 7"/>
          <p:cNvSpPr>
            <a:spLocks noChangeArrowheads="1"/>
          </p:cNvSpPr>
          <p:nvPr/>
        </p:nvSpPr>
        <p:spPr bwMode="auto">
          <a:xfrm>
            <a:off x="250825" y="3933825"/>
            <a:ext cx="4183063" cy="409575"/>
          </a:xfrm>
          <a:prstGeom prst="rect">
            <a:avLst/>
          </a:prstGeom>
          <a:noFill/>
          <a:ln w="9525">
            <a:noFill/>
            <a:miter lim="800000"/>
            <a:headEnd/>
            <a:tailEnd/>
          </a:ln>
        </p:spPr>
        <p:txBody>
          <a:bodyPr/>
          <a:lstStyle/>
          <a:p>
            <a:pPr marL="342900" indent="-342900" eaLnBrk="0" hangingPunct="0">
              <a:spcBef>
                <a:spcPct val="20000"/>
              </a:spcBef>
              <a:buClr>
                <a:srgbClr val="CC0000"/>
              </a:buClr>
              <a:buFont typeface="Wingdings" pitchFamily="2" charset="2"/>
              <a:buNone/>
            </a:pPr>
            <a:r>
              <a:rPr lang="sv-SE" dirty="0" err="1">
                <a:latin typeface="Arial" charset="0"/>
              </a:rPr>
              <a:t>Assessment</a:t>
            </a:r>
            <a:r>
              <a:rPr lang="sv-SE" dirty="0">
                <a:latin typeface="Arial" charset="0"/>
              </a:rPr>
              <a:t> - Jakob </a:t>
            </a:r>
            <a:r>
              <a:rPr lang="sv-SE" dirty="0" err="1" smtClean="0">
                <a:latin typeface="Arial" charset="0"/>
              </a:rPr>
              <a:t>Kuttenkeuler</a:t>
            </a:r>
            <a:r>
              <a:rPr lang="sv-SE" dirty="0" smtClean="0">
                <a:latin typeface="Arial" charset="0"/>
              </a:rPr>
              <a:t>, KTH</a:t>
            </a:r>
            <a:endParaRPr lang="sv-SE" dirty="0">
              <a:latin typeface="Arial" charset="0"/>
            </a:endParaRPr>
          </a:p>
        </p:txBody>
      </p:sp>
      <p:pic>
        <p:nvPicPr>
          <p:cNvPr id="2" name="Picture 11" descr="16O_GR~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859338" y="4437063"/>
            <a:ext cx="3384550" cy="2171700"/>
          </a:xfrm>
          <a:prstGeom prst="rect">
            <a:avLst/>
          </a:prstGeom>
          <a:ln>
            <a:noFill/>
          </a:ln>
          <a:effectLst>
            <a:outerShdw blurRad="292100" dist="139700" dir="2700000" algn="tl" rotWithShape="0">
              <a:srgbClr val="333333">
                <a:alpha val="65000"/>
              </a:srgbClr>
            </a:outerShdw>
          </a:effectLst>
        </p:spPr>
      </p:pic>
      <p:sp>
        <p:nvSpPr>
          <p:cNvPr id="125962" name="Rectangle 7"/>
          <p:cNvSpPr>
            <a:spLocks noChangeArrowheads="1"/>
          </p:cNvSpPr>
          <p:nvPr/>
        </p:nvSpPr>
        <p:spPr bwMode="auto">
          <a:xfrm>
            <a:off x="4679950" y="3933825"/>
            <a:ext cx="4572000" cy="409575"/>
          </a:xfrm>
          <a:prstGeom prst="rect">
            <a:avLst/>
          </a:prstGeom>
          <a:noFill/>
          <a:ln w="9525">
            <a:noFill/>
            <a:miter lim="800000"/>
            <a:headEnd/>
            <a:tailEnd/>
          </a:ln>
        </p:spPr>
        <p:txBody>
          <a:bodyPr/>
          <a:lstStyle/>
          <a:p>
            <a:pPr marL="342900" indent="-342900" eaLnBrk="0" hangingPunct="0">
              <a:spcBef>
                <a:spcPct val="20000"/>
              </a:spcBef>
              <a:buClr>
                <a:srgbClr val="CC0000"/>
              </a:buClr>
              <a:buFont typeface="Wingdings" pitchFamily="2" charset="2"/>
              <a:buNone/>
            </a:pPr>
            <a:r>
              <a:rPr lang="sv-SE" dirty="0" err="1">
                <a:latin typeface="Arial" charset="0"/>
              </a:rPr>
              <a:t>Exams</a:t>
            </a:r>
            <a:r>
              <a:rPr lang="sv-SE" dirty="0">
                <a:latin typeface="Arial" charset="0"/>
              </a:rPr>
              <a:t> and </a:t>
            </a:r>
            <a:r>
              <a:rPr lang="sv-SE" dirty="0" err="1">
                <a:latin typeface="Arial" charset="0"/>
              </a:rPr>
              <a:t>labs</a:t>
            </a:r>
            <a:r>
              <a:rPr lang="sv-SE" dirty="0">
                <a:latin typeface="Arial" charset="0"/>
              </a:rPr>
              <a:t> - Göran </a:t>
            </a:r>
            <a:r>
              <a:rPr lang="sv-SE" dirty="0" err="1" smtClean="0">
                <a:latin typeface="Arial" charset="0"/>
              </a:rPr>
              <a:t>Manneberg</a:t>
            </a:r>
            <a:r>
              <a:rPr lang="sv-SE" dirty="0" smtClean="0">
                <a:latin typeface="Arial" charset="0"/>
              </a:rPr>
              <a:t>, KTH</a:t>
            </a:r>
            <a:endParaRPr lang="sv-SE" dirty="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67544" y="332657"/>
            <a:ext cx="7632848" cy="2808312"/>
          </a:xfrm>
          <a:prstGeom prst="rect">
            <a:avLst/>
          </a:prstGeom>
        </p:spPr>
        <p:txBody>
          <a:bodyPr/>
          <a:lstStyle>
            <a:lvl1pPr marL="342900" indent="-342900"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US" sz="3200" b="1" dirty="0" smtClean="0">
                <a:solidFill>
                  <a:schemeClr val="tx1">
                    <a:lumMod val="75000"/>
                    <a:lumOff val="25000"/>
                  </a:schemeClr>
                </a:solidFill>
              </a:rPr>
              <a:t>Outline</a:t>
            </a:r>
            <a:endParaRPr lang="en-US" b="1" dirty="0" smtClean="0">
              <a:solidFill>
                <a:schemeClr val="tx1">
                  <a:lumMod val="75000"/>
                  <a:lumOff val="25000"/>
                </a:schemeClr>
              </a:solidFill>
            </a:endParaRPr>
          </a:p>
          <a:p>
            <a:r>
              <a:rPr lang="en-US" sz="2400" dirty="0" smtClean="0">
                <a:solidFill>
                  <a:schemeClr val="tx1">
                    <a:lumMod val="75000"/>
                    <a:lumOff val="25000"/>
                  </a:schemeClr>
                </a:solidFill>
              </a:rPr>
              <a:t>Combining the values of </a:t>
            </a:r>
            <a:br>
              <a:rPr lang="en-US" sz="2400" dirty="0" smtClean="0">
                <a:solidFill>
                  <a:schemeClr val="tx1">
                    <a:lumMod val="75000"/>
                    <a:lumOff val="25000"/>
                  </a:schemeClr>
                </a:solidFill>
              </a:rPr>
            </a:br>
            <a:r>
              <a:rPr lang="en-US" sz="2400" dirty="0" smtClean="0">
                <a:solidFill>
                  <a:schemeClr val="tx1">
                    <a:lumMod val="75000"/>
                    <a:lumOff val="25000"/>
                  </a:schemeClr>
                </a:solidFill>
              </a:rPr>
              <a:t>discipline-led and problem-led learning</a:t>
            </a:r>
          </a:p>
          <a:p>
            <a:r>
              <a:rPr lang="en-US" sz="2400" dirty="0" smtClean="0">
                <a:solidFill>
                  <a:schemeClr val="tx1">
                    <a:lumMod val="75000"/>
                    <a:lumOff val="25000"/>
                  </a:schemeClr>
                </a:solidFill>
              </a:rPr>
              <a:t>A structured approach for </a:t>
            </a:r>
            <a:r>
              <a:rPr lang="en-US" sz="2400" dirty="0">
                <a:solidFill>
                  <a:schemeClr val="tx1">
                    <a:lumMod val="75000"/>
                    <a:lumOff val="25000"/>
                  </a:schemeClr>
                </a:solidFill>
              </a:rPr>
              <a:t>outcomes-based curriculum </a:t>
            </a:r>
            <a:r>
              <a:rPr lang="en-US" sz="2400" dirty="0" smtClean="0">
                <a:solidFill>
                  <a:schemeClr val="tx1">
                    <a:lumMod val="75000"/>
                    <a:lumOff val="25000"/>
                  </a:schemeClr>
                </a:solidFill>
              </a:rPr>
              <a:t>design</a:t>
            </a:r>
          </a:p>
          <a:p>
            <a:pPr>
              <a:buFont typeface="Wingdings" pitchFamily="2" charset="2"/>
              <a:buChar char="Ø"/>
            </a:pPr>
            <a:r>
              <a:rPr lang="en-US" sz="2400" b="1" dirty="0">
                <a:solidFill>
                  <a:srgbClr val="CC0000"/>
                </a:solidFill>
              </a:rPr>
              <a:t>G</a:t>
            </a:r>
            <a:r>
              <a:rPr lang="en-US" sz="2400" b="1" dirty="0" smtClean="0">
                <a:solidFill>
                  <a:srgbClr val="CC0000"/>
                </a:solidFill>
              </a:rPr>
              <a:t>etting started in this workshop</a:t>
            </a:r>
          </a:p>
          <a:p>
            <a:endParaRPr lang="en-US" b="1" dirty="0" smtClean="0">
              <a:solidFill>
                <a:schemeClr val="tx1">
                  <a:lumMod val="75000"/>
                  <a:lumOff val="25000"/>
                </a:schemeClr>
              </a:solidFill>
            </a:endParaRPr>
          </a:p>
          <a:p>
            <a:endParaRPr lang="en-US" b="1" dirty="0">
              <a:solidFill>
                <a:schemeClr val="tx1">
                  <a:lumMod val="75000"/>
                  <a:lumOff val="25000"/>
                </a:schemeClr>
              </a:solidFill>
            </a:endParaRPr>
          </a:p>
        </p:txBody>
      </p:sp>
      <p:pic>
        <p:nvPicPr>
          <p:cNvPr id="7" name="Picture 6" descr="hander_blue_red.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3635896" y="3789040"/>
            <a:ext cx="2231963" cy="2231963"/>
          </a:xfrm>
          <a:prstGeom prst="rect">
            <a:avLst/>
          </a:prstGeom>
        </p:spPr>
      </p:pic>
    </p:spTree>
    <p:extLst>
      <p:ext uri="{BB962C8B-B14F-4D97-AF65-F5344CB8AC3E}">
        <p14:creationId xmlns:p14="http://schemas.microsoft.com/office/powerpoint/2010/main" val="26908275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hander_blue_red.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3635896" y="3789040"/>
            <a:ext cx="2231963" cy="2231963"/>
          </a:xfrm>
          <a:prstGeom prst="rect">
            <a:avLst/>
          </a:prstGeom>
        </p:spPr>
      </p:pic>
      <p:sp>
        <p:nvSpPr>
          <p:cNvPr id="6" name="Content Placeholder 2"/>
          <p:cNvSpPr txBox="1">
            <a:spLocks/>
          </p:cNvSpPr>
          <p:nvPr/>
        </p:nvSpPr>
        <p:spPr>
          <a:xfrm>
            <a:off x="467544" y="332657"/>
            <a:ext cx="7632848" cy="2808312"/>
          </a:xfrm>
          <a:prstGeom prst="rect">
            <a:avLst/>
          </a:prstGeom>
        </p:spPr>
        <p:txBody>
          <a:bodyPr/>
          <a:lstStyle>
            <a:lvl1pPr marL="342900" indent="-342900" algn="l" rtl="0" eaLnBrk="0" fontAlgn="base" hangingPunct="0">
              <a:spcBef>
                <a:spcPct val="20000"/>
              </a:spcBef>
              <a:spcAft>
                <a:spcPct val="0"/>
              </a:spcAft>
              <a:buClr>
                <a:srgbClr val="CC0000"/>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lr>
                <a:srgbClr val="CC0000"/>
              </a:buClr>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US" sz="3200" b="1" dirty="0" smtClean="0">
                <a:solidFill>
                  <a:schemeClr val="tx1">
                    <a:lumMod val="75000"/>
                    <a:lumOff val="25000"/>
                  </a:schemeClr>
                </a:solidFill>
              </a:rPr>
              <a:t>Outline</a:t>
            </a:r>
            <a:endParaRPr lang="en-US" b="1" dirty="0" smtClean="0">
              <a:solidFill>
                <a:schemeClr val="tx1">
                  <a:lumMod val="75000"/>
                  <a:lumOff val="25000"/>
                </a:schemeClr>
              </a:solidFill>
            </a:endParaRPr>
          </a:p>
          <a:p>
            <a:pPr>
              <a:buFont typeface="Wingdings" pitchFamily="2" charset="2"/>
              <a:buChar char="Ø"/>
            </a:pPr>
            <a:r>
              <a:rPr lang="en-US" sz="2400" b="1" dirty="0" smtClean="0">
                <a:solidFill>
                  <a:srgbClr val="CC0000"/>
                </a:solidFill>
              </a:rPr>
              <a:t>Combining the values of </a:t>
            </a:r>
            <a:br>
              <a:rPr lang="en-US" sz="2400" b="1" dirty="0" smtClean="0">
                <a:solidFill>
                  <a:srgbClr val="CC0000"/>
                </a:solidFill>
              </a:rPr>
            </a:br>
            <a:r>
              <a:rPr lang="en-US" sz="2400" b="1" dirty="0" smtClean="0">
                <a:solidFill>
                  <a:srgbClr val="CC0000"/>
                </a:solidFill>
              </a:rPr>
              <a:t>discipline-led and problem-led learning</a:t>
            </a:r>
          </a:p>
          <a:p>
            <a:r>
              <a:rPr lang="en-US" sz="2400" dirty="0" smtClean="0">
                <a:solidFill>
                  <a:schemeClr val="tx1">
                    <a:lumMod val="75000"/>
                    <a:lumOff val="25000"/>
                  </a:schemeClr>
                </a:solidFill>
              </a:rPr>
              <a:t>A structured approach for outcomes-based curriculum design</a:t>
            </a:r>
          </a:p>
          <a:p>
            <a:r>
              <a:rPr lang="en-US" sz="2400" dirty="0">
                <a:solidFill>
                  <a:schemeClr val="tx1">
                    <a:lumMod val="75000"/>
                    <a:lumOff val="25000"/>
                  </a:schemeClr>
                </a:solidFill>
              </a:rPr>
              <a:t>G</a:t>
            </a:r>
            <a:r>
              <a:rPr lang="en-US" sz="2400" dirty="0" smtClean="0">
                <a:solidFill>
                  <a:schemeClr val="tx1">
                    <a:lumMod val="75000"/>
                    <a:lumOff val="25000"/>
                  </a:schemeClr>
                </a:solidFill>
              </a:rPr>
              <a:t>etting started in this workshop</a:t>
            </a:r>
          </a:p>
          <a:p>
            <a:endParaRPr lang="en-US" b="1" dirty="0" smtClean="0">
              <a:solidFill>
                <a:schemeClr val="tx1">
                  <a:lumMod val="75000"/>
                  <a:lumOff val="25000"/>
                </a:schemeClr>
              </a:solidFill>
            </a:endParaRPr>
          </a:p>
          <a:p>
            <a:endParaRPr lang="en-US" b="1" dirty="0">
              <a:solidFill>
                <a:schemeClr val="tx1">
                  <a:lumMod val="75000"/>
                  <a:lumOff val="25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Thursday: High-level goals</a:t>
            </a:r>
            <a:endParaRPr lang="en-US" sz="3200" dirty="0"/>
          </a:p>
        </p:txBody>
      </p:sp>
      <p:sp>
        <p:nvSpPr>
          <p:cNvPr id="3" name="Content Placeholder 2"/>
          <p:cNvSpPr>
            <a:spLocks noGrp="1"/>
          </p:cNvSpPr>
          <p:nvPr>
            <p:ph idx="1"/>
          </p:nvPr>
        </p:nvSpPr>
        <p:spPr>
          <a:xfrm>
            <a:off x="457200" y="908720"/>
            <a:ext cx="8229600" cy="5217443"/>
          </a:xfrm>
        </p:spPr>
        <p:txBody>
          <a:bodyPr/>
          <a:lstStyle/>
          <a:p>
            <a:pPr marL="0" indent="0">
              <a:buNone/>
            </a:pPr>
            <a:r>
              <a:rPr lang="en-US" sz="2400" b="1" dirty="0" smtClean="0">
                <a:solidFill>
                  <a:srgbClr val="00467F"/>
                </a:solidFill>
              </a:rPr>
              <a:t>Exploring context and needs:</a:t>
            </a:r>
          </a:p>
          <a:p>
            <a:pPr marL="400050" lvl="1" indent="0">
              <a:buNone/>
            </a:pPr>
            <a:r>
              <a:rPr lang="en-US" sz="1800" dirty="0" smtClean="0"/>
              <a:t>10.00 Overview </a:t>
            </a:r>
            <a:r>
              <a:rPr lang="en-US" sz="1800" dirty="0"/>
              <a:t>of the Russian Academic </a:t>
            </a:r>
            <a:r>
              <a:rPr lang="en-US" sz="1800" dirty="0" smtClean="0"/>
              <a:t>Landscape (</a:t>
            </a:r>
            <a:r>
              <a:rPr lang="en-US" sz="1800" dirty="0" err="1" smtClean="0"/>
              <a:t>Myagkov</a:t>
            </a:r>
            <a:r>
              <a:rPr lang="en-US" sz="1800" dirty="0" smtClean="0"/>
              <a:t>)</a:t>
            </a:r>
          </a:p>
          <a:p>
            <a:pPr marL="400050" lvl="1" indent="0">
              <a:buNone/>
            </a:pPr>
            <a:r>
              <a:rPr lang="en-US" sz="1800" dirty="0" smtClean="0"/>
              <a:t>11.00 </a:t>
            </a:r>
            <a:r>
              <a:rPr lang="en-US" sz="1800" dirty="0"/>
              <a:t>Stakeholder </a:t>
            </a:r>
            <a:r>
              <a:rPr lang="en-US" sz="1800" dirty="0" smtClean="0"/>
              <a:t>Needs (Crawley)</a:t>
            </a:r>
            <a:endParaRPr lang="en-US" sz="2400" dirty="0"/>
          </a:p>
          <a:p>
            <a:pPr marL="0" indent="0">
              <a:buNone/>
            </a:pPr>
            <a:r>
              <a:rPr lang="en-US" sz="2400" b="1" dirty="0" smtClean="0">
                <a:solidFill>
                  <a:srgbClr val="C00000"/>
                </a:solidFill>
              </a:rPr>
              <a:t>Work session: </a:t>
            </a:r>
          </a:p>
          <a:p>
            <a:pPr marL="400050" lvl="1" indent="0">
              <a:buNone/>
            </a:pPr>
            <a:r>
              <a:rPr lang="en-US" sz="1800" dirty="0"/>
              <a:t>12.15 – 15.00 High Level Learning Outcomes</a:t>
            </a:r>
          </a:p>
          <a:p>
            <a:pPr lvl="1"/>
            <a:r>
              <a:rPr lang="en-US" sz="1600" dirty="0"/>
              <a:t>What knowledge, skills, and attitudes should be fostered to prepare </a:t>
            </a:r>
            <a:r>
              <a:rPr lang="en-US" sz="1600" dirty="0" err="1" smtClean="0"/>
              <a:t>SkTech</a:t>
            </a:r>
            <a:r>
              <a:rPr lang="en-US" sz="1600" dirty="0"/>
              <a:t> </a:t>
            </a:r>
            <a:r>
              <a:rPr lang="en-US" sz="1600" dirty="0" smtClean="0"/>
              <a:t>graduates </a:t>
            </a:r>
            <a:r>
              <a:rPr lang="en-US" sz="1600" dirty="0"/>
              <a:t>for careers in startups, industry, research laboratories, </a:t>
            </a:r>
            <a:r>
              <a:rPr lang="en-US" sz="1600" dirty="0" smtClean="0"/>
              <a:t>universities and </a:t>
            </a:r>
            <a:r>
              <a:rPr lang="en-US" sz="1600" dirty="0"/>
              <a:t>other enterprises?</a:t>
            </a:r>
          </a:p>
          <a:p>
            <a:pPr lvl="1"/>
            <a:r>
              <a:rPr lang="en-US" sz="1600" dirty="0" smtClean="0"/>
              <a:t>What </a:t>
            </a:r>
            <a:r>
              <a:rPr lang="en-US" sz="1600" dirty="0"/>
              <a:t>general educational structures and models at </a:t>
            </a:r>
            <a:r>
              <a:rPr lang="en-US" sz="1600" dirty="0" err="1"/>
              <a:t>SkTech</a:t>
            </a:r>
            <a:r>
              <a:rPr lang="en-US" sz="1600" dirty="0"/>
              <a:t> are needed </a:t>
            </a:r>
            <a:r>
              <a:rPr lang="en-US" sz="1600" dirty="0" smtClean="0"/>
              <a:t>to achieve </a:t>
            </a:r>
            <a:r>
              <a:rPr lang="en-US" sz="1600" dirty="0"/>
              <a:t>those learning outcomes?</a:t>
            </a:r>
          </a:p>
          <a:p>
            <a:pPr lvl="1"/>
            <a:r>
              <a:rPr lang="en-US" sz="1600" dirty="0" smtClean="0"/>
              <a:t>What </a:t>
            </a:r>
            <a:r>
              <a:rPr lang="en-US" sz="1600" dirty="0"/>
              <a:t>might unify and build the unique culture of </a:t>
            </a:r>
            <a:r>
              <a:rPr lang="en-US" sz="1600" dirty="0" err="1"/>
              <a:t>SkTech</a:t>
            </a:r>
            <a:r>
              <a:rPr lang="en-US" sz="1600" dirty="0"/>
              <a:t>, and create </a:t>
            </a:r>
            <a:r>
              <a:rPr lang="en-US" sz="1600" dirty="0" smtClean="0"/>
              <a:t>new models </a:t>
            </a:r>
            <a:r>
              <a:rPr lang="en-US" sz="1600" dirty="0"/>
              <a:t>weaving together research and education with </a:t>
            </a:r>
            <a:r>
              <a:rPr lang="en-US" sz="1600" dirty="0" smtClean="0"/>
              <a:t>entrepreneurship and </a:t>
            </a:r>
            <a:r>
              <a:rPr lang="en-US" sz="1600" dirty="0"/>
              <a:t>innovation</a:t>
            </a:r>
            <a:r>
              <a:rPr lang="en-US" sz="1600" dirty="0" smtClean="0"/>
              <a:t>?</a:t>
            </a:r>
            <a:endParaRPr lang="en-US" dirty="0"/>
          </a:p>
          <a:p>
            <a:pPr marL="0" indent="0">
              <a:buNone/>
            </a:pPr>
            <a:r>
              <a:rPr lang="en-US" sz="2400" b="1" dirty="0" smtClean="0">
                <a:solidFill>
                  <a:srgbClr val="00467F"/>
                </a:solidFill>
              </a:rPr>
              <a:t>Exploring </a:t>
            </a:r>
            <a:r>
              <a:rPr lang="en-US" sz="2400" b="1" dirty="0">
                <a:solidFill>
                  <a:srgbClr val="00467F"/>
                </a:solidFill>
              </a:rPr>
              <a:t>context and needs</a:t>
            </a:r>
            <a:r>
              <a:rPr lang="en-US" sz="2400" b="1" dirty="0" smtClean="0">
                <a:solidFill>
                  <a:srgbClr val="00467F"/>
                </a:solidFill>
              </a:rPr>
              <a:t>:</a:t>
            </a:r>
          </a:p>
          <a:p>
            <a:pPr marL="400050" lvl="1" indent="0">
              <a:buNone/>
            </a:pPr>
            <a:r>
              <a:rPr lang="en-US" sz="1800" dirty="0" smtClean="0"/>
              <a:t>15.30 </a:t>
            </a:r>
            <a:r>
              <a:rPr lang="en-US" sz="1800" dirty="0"/>
              <a:t>Entrepreneurship, Innovation, &amp; Practice in </a:t>
            </a:r>
            <a:r>
              <a:rPr lang="en-US" sz="1800" dirty="0" smtClean="0"/>
              <a:t>Education (</a:t>
            </a:r>
            <a:r>
              <a:rPr lang="en-US" sz="1800" dirty="0" err="1" smtClean="0"/>
              <a:t>Estabil</a:t>
            </a:r>
            <a:r>
              <a:rPr lang="en-US" sz="1800" dirty="0" smtClean="0"/>
              <a:t>)</a:t>
            </a:r>
          </a:p>
          <a:p>
            <a:pPr marL="400050" lvl="1" indent="0">
              <a:buNone/>
            </a:pPr>
            <a:endParaRPr lang="en-US" sz="1800" dirty="0"/>
          </a:p>
          <a:p>
            <a:pPr marL="400050" lvl="1" indent="0">
              <a:buNone/>
            </a:pPr>
            <a:r>
              <a:rPr lang="en-US" sz="1800" dirty="0" smtClean="0"/>
              <a:t>17.30 Results from work session (posters)</a:t>
            </a:r>
            <a:endParaRPr lang="en-US" sz="1800" dirty="0"/>
          </a:p>
          <a:p>
            <a:pPr marL="0" indent="0">
              <a:buNone/>
            </a:pPr>
            <a:endParaRPr lang="en-US" sz="2400" dirty="0"/>
          </a:p>
        </p:txBody>
      </p:sp>
    </p:spTree>
    <p:extLst>
      <p:ext uri="{BB962C8B-B14F-4D97-AF65-F5344CB8AC3E}">
        <p14:creationId xmlns:p14="http://schemas.microsoft.com/office/powerpoint/2010/main" val="319663501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507288" cy="1143000"/>
          </a:xfrm>
        </p:spPr>
        <p:txBody>
          <a:bodyPr/>
          <a:lstStyle/>
          <a:p>
            <a:r>
              <a:rPr lang="en-US" sz="3200" dirty="0" smtClean="0"/>
              <a:t>Friday: Learning outcomes and curriculum design</a:t>
            </a:r>
            <a:endParaRPr lang="en-US" sz="3200"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sz="2400" b="1" dirty="0" smtClean="0">
                <a:solidFill>
                  <a:srgbClr val="00467F"/>
                </a:solidFill>
              </a:rPr>
              <a:t>Exploring context and needs:</a:t>
            </a:r>
          </a:p>
          <a:p>
            <a:pPr marL="400050" lvl="1" indent="0">
              <a:buNone/>
            </a:pPr>
            <a:r>
              <a:rPr lang="en-US" sz="1800" dirty="0" smtClean="0"/>
              <a:t>9.30 </a:t>
            </a:r>
            <a:r>
              <a:rPr lang="en-US" sz="1800" dirty="0"/>
              <a:t>International Graduate Educational Models</a:t>
            </a:r>
            <a:r>
              <a:rPr lang="en-US" sz="1800" dirty="0" smtClean="0"/>
              <a:t> (</a:t>
            </a:r>
            <a:r>
              <a:rPr lang="en-US" sz="1800" dirty="0" err="1" smtClean="0"/>
              <a:t>Froumin</a:t>
            </a:r>
            <a:r>
              <a:rPr lang="en-US" sz="1800" dirty="0" smtClean="0"/>
              <a:t>)</a:t>
            </a:r>
          </a:p>
          <a:p>
            <a:pPr marL="400050" lvl="1" indent="0">
              <a:buNone/>
            </a:pPr>
            <a:r>
              <a:rPr lang="en-US" sz="1800" dirty="0" smtClean="0"/>
              <a:t>11.15 </a:t>
            </a:r>
            <a:r>
              <a:rPr lang="en-US" sz="1800" dirty="0"/>
              <a:t>General Program Design: Goals and Approaches </a:t>
            </a:r>
            <a:r>
              <a:rPr lang="en-US" sz="1800" dirty="0" smtClean="0"/>
              <a:t>(Boning)</a:t>
            </a:r>
          </a:p>
          <a:p>
            <a:pPr marL="400050" lvl="1" indent="0">
              <a:buNone/>
            </a:pPr>
            <a:endParaRPr lang="en-US" sz="2400" dirty="0"/>
          </a:p>
          <a:p>
            <a:pPr marL="0" indent="0">
              <a:buNone/>
            </a:pPr>
            <a:r>
              <a:rPr lang="en-US" sz="2400" b="1" dirty="0" smtClean="0">
                <a:solidFill>
                  <a:srgbClr val="C00000"/>
                </a:solidFill>
              </a:rPr>
              <a:t>Work session: </a:t>
            </a:r>
          </a:p>
          <a:p>
            <a:pPr marL="400050" lvl="1" indent="0">
              <a:buNone/>
            </a:pPr>
            <a:r>
              <a:rPr lang="en-US" sz="1800" dirty="0"/>
              <a:t>12.15 – </a:t>
            </a:r>
            <a:r>
              <a:rPr lang="en-US" sz="1800" dirty="0" smtClean="0"/>
              <a:t>17.00 </a:t>
            </a:r>
            <a:r>
              <a:rPr lang="en-US" sz="1800" dirty="0"/>
              <a:t>Educational Outcomes and </a:t>
            </a:r>
            <a:r>
              <a:rPr lang="en-US" sz="1800" dirty="0" smtClean="0"/>
              <a:t>Curriculum Design</a:t>
            </a:r>
            <a:endParaRPr lang="en-US" sz="4000" dirty="0"/>
          </a:p>
          <a:p>
            <a:pPr marL="457200" lvl="1" indent="0">
              <a:buNone/>
            </a:pPr>
            <a:endParaRPr lang="en-US" dirty="0" smtClean="0"/>
          </a:p>
          <a:p>
            <a:pPr marL="0" lvl="0" indent="0">
              <a:buNone/>
            </a:pPr>
            <a:r>
              <a:rPr lang="en-US" sz="2400" b="1" dirty="0" smtClean="0">
                <a:solidFill>
                  <a:srgbClr val="C00000"/>
                </a:solidFill>
              </a:rPr>
              <a:t>Summing up: </a:t>
            </a:r>
            <a:endParaRPr lang="en-US" b="1" dirty="0">
              <a:solidFill>
                <a:srgbClr val="C00000"/>
              </a:solidFill>
            </a:endParaRPr>
          </a:p>
          <a:p>
            <a:pPr marL="400050" lvl="1" indent="0">
              <a:buNone/>
            </a:pPr>
            <a:r>
              <a:rPr lang="en-US" sz="1800" dirty="0" smtClean="0"/>
              <a:t>17.00 </a:t>
            </a:r>
            <a:r>
              <a:rPr lang="en-US" sz="1800" dirty="0"/>
              <a:t>Conclusions &amp; Next </a:t>
            </a:r>
            <a:r>
              <a:rPr lang="en-US" sz="1800" dirty="0" smtClean="0"/>
              <a:t>Steps (Crawley and Boning)</a:t>
            </a:r>
            <a:endParaRPr lang="en-US" sz="1800" dirty="0"/>
          </a:p>
          <a:p>
            <a:pPr marL="0" indent="0">
              <a:buNone/>
            </a:pPr>
            <a:endParaRPr lang="en-US" sz="2400" dirty="0"/>
          </a:p>
        </p:txBody>
      </p:sp>
    </p:spTree>
    <p:extLst>
      <p:ext uri="{BB962C8B-B14F-4D97-AF65-F5344CB8AC3E}">
        <p14:creationId xmlns:p14="http://schemas.microsoft.com/office/powerpoint/2010/main" val="152007044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rved Right Arrow 5"/>
          <p:cNvSpPr/>
          <p:nvPr/>
        </p:nvSpPr>
        <p:spPr>
          <a:xfrm>
            <a:off x="179512" y="3223395"/>
            <a:ext cx="576064" cy="1656184"/>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457200" y="-27384"/>
            <a:ext cx="8229600" cy="1143000"/>
          </a:xfrm>
        </p:spPr>
        <p:txBody>
          <a:bodyPr/>
          <a:lstStyle/>
          <a:p>
            <a:r>
              <a:rPr lang="en-US" sz="3200" kern="1200" dirty="0">
                <a:solidFill>
                  <a:schemeClr val="tx1">
                    <a:lumMod val="75000"/>
                    <a:lumOff val="25000"/>
                  </a:schemeClr>
                </a:solidFill>
                <a:latin typeface="+mn-lt"/>
                <a:ea typeface="+mn-ea"/>
                <a:cs typeface="+mn-cs"/>
              </a:rPr>
              <a:t>A structured outcomes-based approach</a:t>
            </a:r>
          </a:p>
        </p:txBody>
      </p:sp>
      <p:sp>
        <p:nvSpPr>
          <p:cNvPr id="3" name="Content Placeholder 2"/>
          <p:cNvSpPr>
            <a:spLocks noGrp="1"/>
          </p:cNvSpPr>
          <p:nvPr>
            <p:ph idx="1"/>
          </p:nvPr>
        </p:nvSpPr>
        <p:spPr>
          <a:xfrm>
            <a:off x="899592" y="1052736"/>
            <a:ext cx="7787208" cy="4906963"/>
          </a:xfrm>
        </p:spPr>
        <p:txBody>
          <a:bodyPr/>
          <a:lstStyle/>
          <a:p>
            <a:pPr>
              <a:defRPr/>
            </a:pPr>
            <a:r>
              <a:rPr lang="en-US" sz="2400" b="1" dirty="0">
                <a:solidFill>
                  <a:srgbClr val="C00000"/>
                </a:solidFill>
              </a:rPr>
              <a:t>High-level goals </a:t>
            </a:r>
            <a:r>
              <a:rPr lang="en-US" sz="2400" b="1" dirty="0" smtClean="0">
                <a:solidFill>
                  <a:srgbClr val="C00000"/>
                </a:solidFill>
              </a:rPr>
              <a:t>– establishing </a:t>
            </a:r>
            <a:r>
              <a:rPr lang="en-US" sz="2400" b="1" dirty="0">
                <a:solidFill>
                  <a:srgbClr val="C00000"/>
                </a:solidFill>
              </a:rPr>
              <a:t>a vision of the </a:t>
            </a:r>
            <a:r>
              <a:rPr lang="en-US" sz="2400" b="1" dirty="0" smtClean="0">
                <a:solidFill>
                  <a:srgbClr val="C00000"/>
                </a:solidFill>
              </a:rPr>
              <a:t>graduates</a:t>
            </a:r>
            <a:endParaRPr lang="en-US" sz="2400" b="1" dirty="0">
              <a:solidFill>
                <a:srgbClr val="C00000"/>
              </a:solidFill>
            </a:endParaRPr>
          </a:p>
          <a:p>
            <a:pPr lvl="1">
              <a:defRPr/>
            </a:pPr>
            <a:r>
              <a:rPr lang="en-US" sz="1800" dirty="0"/>
              <a:t>Starting from an analysis of stakeholder needs, the context and </a:t>
            </a:r>
            <a:r>
              <a:rPr lang="en-US" sz="1800" dirty="0" smtClean="0"/>
              <a:t>conditions</a:t>
            </a:r>
            <a:endParaRPr lang="en-US" sz="1800" dirty="0" smtClean="0">
              <a:solidFill>
                <a:srgbClr val="C00000"/>
              </a:solidFill>
            </a:endParaRPr>
          </a:p>
          <a:p>
            <a:pPr>
              <a:defRPr/>
            </a:pPr>
            <a:r>
              <a:rPr lang="en-US" sz="2200" b="1" dirty="0">
                <a:solidFill>
                  <a:srgbClr val="C00000"/>
                </a:solidFill>
                <a:ea typeface="ＭＳ Ｐゴシック" charset="-128"/>
              </a:rPr>
              <a:t>Formulating </a:t>
            </a:r>
            <a:r>
              <a:rPr lang="en-US" sz="2200" b="1" dirty="0" smtClean="0">
                <a:solidFill>
                  <a:srgbClr val="C00000"/>
                </a:solidFill>
                <a:ea typeface="ＭＳ Ｐゴシック" charset="-128"/>
              </a:rPr>
              <a:t>program learning outcomes </a:t>
            </a:r>
          </a:p>
          <a:p>
            <a:pPr lvl="1">
              <a:defRPr/>
            </a:pPr>
            <a:r>
              <a:rPr lang="en-US" sz="1800" dirty="0" smtClean="0">
                <a:ea typeface="ＭＳ Ｐゴシック" charset="-128"/>
              </a:rPr>
              <a:t>Specific learning outcomes for </a:t>
            </a:r>
            <a:r>
              <a:rPr lang="en-US" sz="1800" dirty="0">
                <a:ea typeface="ＭＳ Ｐゴシック" charset="-128"/>
              </a:rPr>
              <a:t>professional skills, as well as disciplinary knowledge, validated by program </a:t>
            </a:r>
            <a:r>
              <a:rPr lang="en-US" sz="1800" dirty="0" smtClean="0">
                <a:ea typeface="ＭＳ Ｐゴシック" charset="-128"/>
              </a:rPr>
              <a:t>stakeholders</a:t>
            </a:r>
            <a:endParaRPr lang="en-US" sz="800" dirty="0"/>
          </a:p>
          <a:p>
            <a:pPr>
              <a:defRPr/>
            </a:pPr>
            <a:r>
              <a:rPr lang="en-US" sz="2400" b="1" dirty="0">
                <a:solidFill>
                  <a:srgbClr val="C00000"/>
                </a:solidFill>
              </a:rPr>
              <a:t>I</a:t>
            </a:r>
            <a:r>
              <a:rPr lang="en-US" sz="2400" b="1" dirty="0" smtClean="0">
                <a:solidFill>
                  <a:srgbClr val="C00000"/>
                </a:solidFill>
              </a:rPr>
              <a:t>ntegrated </a:t>
            </a:r>
            <a:r>
              <a:rPr lang="en-US" sz="2400" b="1" dirty="0">
                <a:solidFill>
                  <a:srgbClr val="C00000"/>
                </a:solidFill>
              </a:rPr>
              <a:t>curriculum</a:t>
            </a:r>
          </a:p>
          <a:p>
            <a:pPr lvl="1">
              <a:defRPr/>
            </a:pPr>
            <a:r>
              <a:rPr lang="en-US" sz="1800" dirty="0" smtClean="0"/>
              <a:t>Designing </a:t>
            </a:r>
            <a:r>
              <a:rPr lang="en-US" sz="1800" dirty="0"/>
              <a:t>a curriculum </a:t>
            </a:r>
            <a:r>
              <a:rPr lang="en-US" sz="1800" dirty="0" smtClean="0"/>
              <a:t>structure with </a:t>
            </a:r>
            <a:r>
              <a:rPr lang="en-US" sz="1800" dirty="0"/>
              <a:t>mutually supporting courses, integrating disciplinary knowledge and professional skills</a:t>
            </a:r>
            <a:endParaRPr lang="en-US" sz="1800" dirty="0" smtClean="0"/>
          </a:p>
          <a:p>
            <a:pPr lvl="1">
              <a:defRPr/>
            </a:pPr>
            <a:r>
              <a:rPr lang="en-US" sz="1800" dirty="0" smtClean="0"/>
              <a:t>Systematically assigning </a:t>
            </a:r>
            <a:r>
              <a:rPr lang="en-US" sz="1800" dirty="0"/>
              <a:t>high-level goals to course level learning </a:t>
            </a:r>
            <a:r>
              <a:rPr lang="en-US" sz="1800" dirty="0" smtClean="0"/>
              <a:t>outcomes</a:t>
            </a:r>
            <a:endParaRPr lang="en-US" sz="800" dirty="0"/>
          </a:p>
          <a:p>
            <a:pPr>
              <a:defRPr/>
            </a:pPr>
            <a:r>
              <a:rPr lang="en-US" sz="2400" b="1" dirty="0" smtClean="0">
                <a:solidFill>
                  <a:srgbClr val="C00000"/>
                </a:solidFill>
              </a:rPr>
              <a:t>Integrated </a:t>
            </a:r>
            <a:r>
              <a:rPr lang="en-US" sz="2400" b="1" dirty="0">
                <a:solidFill>
                  <a:srgbClr val="C00000"/>
                </a:solidFill>
              </a:rPr>
              <a:t>learning experiences </a:t>
            </a:r>
            <a:r>
              <a:rPr lang="en-US" sz="2400" b="1" dirty="0" smtClean="0">
                <a:solidFill>
                  <a:srgbClr val="C00000"/>
                </a:solidFill>
              </a:rPr>
              <a:t>– course design</a:t>
            </a:r>
            <a:endParaRPr lang="en-US" sz="2400" b="1" dirty="0">
              <a:solidFill>
                <a:srgbClr val="C00000"/>
              </a:solidFill>
            </a:endParaRPr>
          </a:p>
          <a:p>
            <a:pPr lvl="1">
              <a:defRPr/>
            </a:pPr>
            <a:r>
              <a:rPr lang="en-US" sz="1800" dirty="0" smtClean="0"/>
              <a:t>Designing integrated </a:t>
            </a:r>
            <a:r>
              <a:rPr lang="en-US" sz="1800" dirty="0"/>
              <a:t>learning </a:t>
            </a:r>
            <a:r>
              <a:rPr lang="en-US" sz="1800" dirty="0" smtClean="0"/>
              <a:t>experiences that lead to the acquisition of disciplinary knowledge and professional skills</a:t>
            </a:r>
          </a:p>
          <a:p>
            <a:pPr lvl="1">
              <a:defRPr/>
            </a:pPr>
            <a:r>
              <a:rPr lang="en-US" sz="1800" dirty="0" smtClean="0"/>
              <a:t>Designing learning activities and assessment in alignment with the intended learning outcomes</a:t>
            </a:r>
            <a:endParaRPr lang="en-US" sz="1800" dirty="0"/>
          </a:p>
        </p:txBody>
      </p:sp>
      <p:sp>
        <p:nvSpPr>
          <p:cNvPr id="4" name="Curved Right Arrow 3"/>
          <p:cNvSpPr/>
          <p:nvPr/>
        </p:nvSpPr>
        <p:spPr>
          <a:xfrm>
            <a:off x="179512" y="2215283"/>
            <a:ext cx="576064" cy="1224136"/>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Curved Right Arrow 4"/>
          <p:cNvSpPr/>
          <p:nvPr/>
        </p:nvSpPr>
        <p:spPr>
          <a:xfrm>
            <a:off x="251520" y="1279179"/>
            <a:ext cx="576064" cy="1152128"/>
          </a:xfrm>
          <a:prstGeom prst="curvedRightArrow">
            <a:avLst/>
          </a:prstGeom>
          <a:solidFill>
            <a:srgbClr val="FFFF99"/>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7381979" y="6525344"/>
            <a:ext cx="1762021" cy="430887"/>
          </a:xfrm>
          <a:prstGeom prst="rect">
            <a:avLst/>
          </a:prstGeom>
          <a:noFill/>
        </p:spPr>
        <p:txBody>
          <a:bodyPr wrap="none" rtlCol="0">
            <a:spAutoFit/>
          </a:bodyPr>
          <a:lstStyle/>
          <a:p>
            <a:r>
              <a:rPr lang="en-US" sz="1050" dirty="0" smtClean="0"/>
              <a:t>CDIO </a:t>
            </a:r>
            <a:r>
              <a:rPr lang="en-US" sz="1050" dirty="0"/>
              <a:t>Standard 1, 2, 3 and 7</a:t>
            </a:r>
          </a:p>
          <a:p>
            <a:endParaRPr lang="en-US" sz="1050" dirty="0"/>
          </a:p>
        </p:txBody>
      </p:sp>
    </p:spTree>
    <p:extLst>
      <p:ext uri="{BB962C8B-B14F-4D97-AF65-F5344CB8AC3E}">
        <p14:creationId xmlns:p14="http://schemas.microsoft.com/office/powerpoint/2010/main" val="105060283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903" name="Picture 2" descr="helga_frilagd"/>
          <p:cNvPicPr>
            <a:picLocks noChangeAspect="1" noChangeArrowheads="1"/>
          </p:cNvPicPr>
          <p:nvPr/>
        </p:nvPicPr>
        <p:blipFill>
          <a:blip r:embed="rId3" cstate="screen"/>
          <a:srcRect/>
          <a:stretch>
            <a:fillRect/>
          </a:stretch>
        </p:blipFill>
        <p:spPr bwMode="auto">
          <a:xfrm>
            <a:off x="7920359" y="4508530"/>
            <a:ext cx="1223641" cy="2304846"/>
          </a:xfrm>
          <a:prstGeom prst="rect">
            <a:avLst/>
          </a:prstGeom>
          <a:noFill/>
          <a:ln w="9525">
            <a:noFill/>
            <a:miter lim="800000"/>
            <a:headEnd/>
            <a:tailEnd/>
          </a:ln>
        </p:spPr>
      </p:pic>
      <p:pic>
        <p:nvPicPr>
          <p:cNvPr id="80897" name="Picture 7" descr="equation_large.jpg"/>
          <p:cNvPicPr>
            <a:picLocks noChangeAspect="1"/>
          </p:cNvPicPr>
          <p:nvPr/>
        </p:nvPicPr>
        <p:blipFill>
          <a:blip r:embed="rId4" cstate="screen"/>
          <a:srcRect/>
          <a:stretch>
            <a:fillRect/>
          </a:stretch>
        </p:blipFill>
        <p:spPr bwMode="auto">
          <a:xfrm>
            <a:off x="395288" y="2671763"/>
            <a:ext cx="3132137" cy="2447925"/>
          </a:xfrm>
          <a:prstGeom prst="rect">
            <a:avLst/>
          </a:prstGeom>
          <a:noFill/>
          <a:ln w="9525">
            <a:noFill/>
            <a:miter lim="800000"/>
            <a:headEnd/>
            <a:tailEnd/>
          </a:ln>
        </p:spPr>
      </p:pic>
      <p:sp>
        <p:nvSpPr>
          <p:cNvPr id="102402" name="Title 1"/>
          <p:cNvSpPr>
            <a:spLocks noGrp="1"/>
          </p:cNvSpPr>
          <p:nvPr>
            <p:ph type="title" idx="4294967295"/>
          </p:nvPr>
        </p:nvSpPr>
        <p:spPr>
          <a:xfrm>
            <a:off x="457200" y="-26988"/>
            <a:ext cx="8219256" cy="1143001"/>
          </a:xfrm>
        </p:spPr>
        <p:txBody>
          <a:bodyPr/>
          <a:lstStyle/>
          <a:p>
            <a:pPr marL="324000" eaLnBrk="1" hangingPunct="1">
              <a:spcBef>
                <a:spcPct val="20000"/>
              </a:spcBef>
              <a:buClr>
                <a:srgbClr val="C00000"/>
              </a:buClr>
              <a:defRPr/>
            </a:pPr>
            <a:r>
              <a:rPr lang="sv-SE" dirty="0" smtClean="0">
                <a:solidFill>
                  <a:schemeClr val="tx1">
                    <a:lumMod val="75000"/>
                    <a:lumOff val="25000"/>
                  </a:schemeClr>
                </a:solidFill>
                <a:latin typeface="Calibri" pitchFamily="34" charset="0"/>
              </a:rPr>
              <a:t>Stakeholder </a:t>
            </a:r>
            <a:r>
              <a:rPr lang="sv-SE" dirty="0" err="1" smtClean="0">
                <a:solidFill>
                  <a:schemeClr val="tx1">
                    <a:lumMod val="75000"/>
                    <a:lumOff val="25000"/>
                  </a:schemeClr>
                </a:solidFill>
                <a:latin typeface="Calibri" pitchFamily="34" charset="0"/>
              </a:rPr>
              <a:t>needs</a:t>
            </a:r>
            <a:r>
              <a:rPr lang="sv-SE" dirty="0" smtClean="0">
                <a:solidFill>
                  <a:schemeClr val="tx1">
                    <a:lumMod val="75000"/>
                    <a:lumOff val="25000"/>
                  </a:schemeClr>
                </a:solidFill>
                <a:latin typeface="Calibri" pitchFamily="34" charset="0"/>
              </a:rPr>
              <a:t> (i)</a:t>
            </a:r>
            <a:endParaRPr lang="sv-SE" dirty="0">
              <a:solidFill>
                <a:schemeClr val="tx1">
                  <a:lumMod val="75000"/>
                  <a:lumOff val="25000"/>
                </a:schemeClr>
              </a:solidFill>
              <a:latin typeface="Calibri" pitchFamily="34" charset="0"/>
            </a:endParaRPr>
          </a:p>
        </p:txBody>
      </p:sp>
      <p:cxnSp>
        <p:nvCxnSpPr>
          <p:cNvPr id="10" name="Straight Connector 9"/>
          <p:cNvCxnSpPr/>
          <p:nvPr/>
        </p:nvCxnSpPr>
        <p:spPr>
          <a:xfrm rot="5400000">
            <a:off x="1979612" y="4221163"/>
            <a:ext cx="4321175" cy="0"/>
          </a:xfrm>
          <a:prstGeom prst="line">
            <a:avLst/>
          </a:prstGeom>
          <a:ln w="254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Content Placeholder 3"/>
          <p:cNvSpPr>
            <a:spLocks noGrp="1"/>
          </p:cNvSpPr>
          <p:nvPr>
            <p:ph sz="quarter" idx="4294967295"/>
          </p:nvPr>
        </p:nvSpPr>
        <p:spPr>
          <a:xfrm>
            <a:off x="4270375" y="1203325"/>
            <a:ext cx="4694113" cy="4572000"/>
          </a:xfrm>
        </p:spPr>
        <p:txBody>
          <a:bodyPr/>
          <a:lstStyle/>
          <a:p>
            <a:pPr eaLnBrk="1" hangingPunct="1">
              <a:buNone/>
              <a:defRPr/>
            </a:pPr>
            <a:r>
              <a:rPr lang="en-GB" sz="2800" b="1" kern="1200" dirty="0">
                <a:solidFill>
                  <a:srgbClr val="862110"/>
                </a:solidFill>
                <a:cs typeface="ＭＳ Ｐゴシック" charset="-128"/>
              </a:rPr>
              <a:t>	</a:t>
            </a:r>
            <a:r>
              <a:rPr lang="en-GB" sz="2800" b="1" u="sng" kern="1200" dirty="0" smtClean="0">
                <a:solidFill>
                  <a:srgbClr val="C00000"/>
                </a:solidFill>
                <a:cs typeface="ＭＳ Ｐゴシック" charset="-128"/>
              </a:rPr>
              <a:t>Real</a:t>
            </a:r>
            <a:r>
              <a:rPr lang="en-GB" sz="2800" b="1" kern="1200" dirty="0" smtClean="0">
                <a:solidFill>
                  <a:srgbClr val="C00000"/>
                </a:solidFill>
                <a:cs typeface="ＭＳ Ｐゴシック" charset="-128"/>
              </a:rPr>
              <a:t> problems need science, technology</a:t>
            </a:r>
            <a:r>
              <a:rPr lang="en-GB" sz="2800" b="1" kern="1200" dirty="0">
                <a:solidFill>
                  <a:srgbClr val="C00000"/>
                </a:solidFill>
                <a:cs typeface="ＭＳ Ｐゴシック" charset="-128"/>
              </a:rPr>
              <a:t>, understanding of </a:t>
            </a:r>
            <a:r>
              <a:rPr lang="en-GB" sz="2800" b="1" kern="1200" dirty="0" smtClean="0">
                <a:solidFill>
                  <a:srgbClr val="C00000"/>
                </a:solidFill>
                <a:cs typeface="ＭＳ Ｐゴシック" charset="-128"/>
              </a:rPr>
              <a:t>context, and creativity</a:t>
            </a:r>
            <a:endParaRPr lang="en-GB" sz="2000" kern="1200" dirty="0" smtClean="0">
              <a:cs typeface="ＭＳ Ｐゴシック" charset="-128"/>
            </a:endParaRPr>
          </a:p>
          <a:p>
            <a:pPr marL="0" indent="0" eaLnBrk="1" hangingPunct="1">
              <a:buFont typeface="Wingdings" pitchFamily="2" charset="2"/>
              <a:buNone/>
              <a:defRPr/>
            </a:pPr>
            <a:r>
              <a:rPr lang="en-GB" sz="2000" kern="1200" dirty="0" smtClean="0">
                <a:cs typeface="ＭＳ Ｐゴシック" charset="-128"/>
              </a:rPr>
              <a:t>Real </a:t>
            </a:r>
            <a:r>
              <a:rPr lang="en-GB" sz="2000" kern="1200" dirty="0">
                <a:cs typeface="ＭＳ Ｐゴシック" charset="-128"/>
              </a:rPr>
              <a:t>problems </a:t>
            </a:r>
          </a:p>
          <a:p>
            <a:pPr eaLnBrk="1" hangingPunct="1">
              <a:buFont typeface="Wingdings" pitchFamily="2" charset="2"/>
              <a:buChar char="§"/>
              <a:defRPr/>
            </a:pPr>
            <a:r>
              <a:rPr lang="en-GB" sz="2000" kern="1200" dirty="0">
                <a:cs typeface="ＭＳ Ｐゴシック" charset="-128"/>
              </a:rPr>
              <a:t>are </a:t>
            </a:r>
            <a:r>
              <a:rPr lang="en-GB" sz="2000" kern="1200" dirty="0" smtClean="0">
                <a:cs typeface="ＭＳ Ｐゴシック" charset="-128"/>
              </a:rPr>
              <a:t>complex, ill</a:t>
            </a:r>
            <a:r>
              <a:rPr lang="en-GB" sz="2000" kern="1200" dirty="0">
                <a:cs typeface="ＭＳ Ｐゴシック" charset="-128"/>
              </a:rPr>
              <a:t>-</a:t>
            </a:r>
            <a:r>
              <a:rPr lang="en-GB" sz="2000" kern="1200" dirty="0" smtClean="0">
                <a:cs typeface="ＭＳ Ｐゴシック" charset="-128"/>
              </a:rPr>
              <a:t>defined, contain </a:t>
            </a:r>
            <a:r>
              <a:rPr lang="en-GB" sz="2000" kern="1200" dirty="0">
                <a:cs typeface="ＭＳ Ｐゴシック" charset="-128"/>
              </a:rPr>
              <a:t>tensions</a:t>
            </a:r>
          </a:p>
          <a:p>
            <a:pPr eaLnBrk="1" hangingPunct="1">
              <a:buFont typeface="Wingdings" pitchFamily="2" charset="2"/>
              <a:buChar char="§"/>
              <a:defRPr/>
            </a:pPr>
            <a:r>
              <a:rPr lang="en-GB" sz="2000" kern="1200" dirty="0">
                <a:cs typeface="ＭＳ Ｐゴシック" charset="-128"/>
              </a:rPr>
              <a:t>need interpretations and estimations</a:t>
            </a:r>
          </a:p>
          <a:p>
            <a:pPr eaLnBrk="1" hangingPunct="1">
              <a:buFont typeface="Wingdings" pitchFamily="2" charset="2"/>
              <a:buChar char="§"/>
              <a:defRPr/>
            </a:pPr>
            <a:r>
              <a:rPr lang="en-GB" sz="2000" kern="1200" dirty="0">
                <a:cs typeface="ＭＳ Ｐゴシック" charset="-128"/>
              </a:rPr>
              <a:t>require systems view</a:t>
            </a:r>
          </a:p>
          <a:p>
            <a:pPr eaLnBrk="1" hangingPunct="1">
              <a:buFont typeface="Wingdings" pitchFamily="2" charset="2"/>
              <a:buChar char="§"/>
              <a:defRPr/>
            </a:pPr>
            <a:r>
              <a:rPr lang="en-GB" sz="2000" kern="1200" dirty="0" smtClean="0">
                <a:cs typeface="ＭＳ Ｐゴシック" charset="-128"/>
              </a:rPr>
              <a:t>cross </a:t>
            </a:r>
            <a:r>
              <a:rPr lang="en-GB" sz="2000" kern="1200" dirty="0">
                <a:cs typeface="ＭＳ Ｐゴシック" charset="-128"/>
              </a:rPr>
              <a:t>disciplinary </a:t>
            </a:r>
            <a:r>
              <a:rPr lang="en-GB" sz="2000" kern="1200" dirty="0" smtClean="0">
                <a:cs typeface="ＭＳ Ｐゴシック" charset="-128"/>
              </a:rPr>
              <a:t>boundaries </a:t>
            </a:r>
            <a:br>
              <a:rPr lang="en-GB" sz="2000" kern="1200" dirty="0" smtClean="0">
                <a:cs typeface="ＭＳ Ｐゴシック" charset="-128"/>
              </a:rPr>
            </a:br>
            <a:r>
              <a:rPr lang="en-GB" sz="2000" kern="1200" dirty="0" smtClean="0">
                <a:cs typeface="ＭＳ Ｐゴシック" charset="-128"/>
              </a:rPr>
              <a:t>(within and outside science and technology)</a:t>
            </a:r>
            <a:endParaRPr lang="en-GB" sz="2000" kern="1200" dirty="0">
              <a:cs typeface="ＭＳ Ｐゴシック" charset="-128"/>
            </a:endParaRPr>
          </a:p>
          <a:p>
            <a:pPr eaLnBrk="1" hangingPunct="1">
              <a:buFont typeface="Wingdings" pitchFamily="2" charset="2"/>
              <a:buChar char="§"/>
              <a:defRPr/>
            </a:pPr>
            <a:r>
              <a:rPr lang="en-GB" sz="2000" kern="1200" dirty="0">
                <a:cs typeface="ＭＳ Ｐゴシック" charset="-128"/>
              </a:rPr>
              <a:t>sit in contexts with societal </a:t>
            </a:r>
            <a:r>
              <a:rPr lang="en-GB" sz="2000" kern="1200" dirty="0" smtClean="0">
                <a:cs typeface="ＭＳ Ｐゴシック" charset="-128"/>
              </a:rPr>
              <a:t/>
            </a:r>
            <a:br>
              <a:rPr lang="en-GB" sz="2000" kern="1200" dirty="0" smtClean="0">
                <a:cs typeface="ＭＳ Ｐゴシック" charset="-128"/>
              </a:rPr>
            </a:br>
            <a:r>
              <a:rPr lang="en-GB" sz="2000" kern="1200" dirty="0" smtClean="0">
                <a:cs typeface="ＭＳ Ｐゴシック" charset="-128"/>
              </a:rPr>
              <a:t>and </a:t>
            </a:r>
            <a:r>
              <a:rPr lang="en-GB" sz="2000" kern="1200" dirty="0">
                <a:cs typeface="ＭＳ Ｐゴシック" charset="-128"/>
              </a:rPr>
              <a:t>business aspects</a:t>
            </a:r>
          </a:p>
          <a:p>
            <a:pPr eaLnBrk="1" hangingPunct="1">
              <a:defRPr/>
            </a:pPr>
            <a:endParaRPr lang="sv-SE" kern="1200" dirty="0">
              <a:cs typeface="ＭＳ Ｐゴシック" charset="-128"/>
            </a:endParaRPr>
          </a:p>
        </p:txBody>
      </p:sp>
      <p:sp>
        <p:nvSpPr>
          <p:cNvPr id="80901" name="Content Placeholder 3"/>
          <p:cNvSpPr>
            <a:spLocks noGrp="1"/>
          </p:cNvSpPr>
          <p:nvPr>
            <p:ph sz="quarter" idx="4294967295"/>
          </p:nvPr>
        </p:nvSpPr>
        <p:spPr>
          <a:xfrm>
            <a:off x="35496" y="1196975"/>
            <a:ext cx="4549775" cy="1511945"/>
          </a:xfrm>
        </p:spPr>
        <p:txBody>
          <a:bodyPr/>
          <a:lstStyle/>
          <a:p>
            <a:pPr eaLnBrk="1" hangingPunct="1">
              <a:buFont typeface="Wingdings" pitchFamily="2" charset="2"/>
              <a:buNone/>
            </a:pPr>
            <a:r>
              <a:rPr lang="en-GB" sz="2800" b="1" dirty="0" smtClean="0">
                <a:solidFill>
                  <a:srgbClr val="862110"/>
                </a:solidFill>
              </a:rPr>
              <a:t>	</a:t>
            </a:r>
            <a:r>
              <a:rPr lang="en-GB" sz="2800" b="1" dirty="0" smtClean="0">
                <a:solidFill>
                  <a:srgbClr val="C00000"/>
                </a:solidFill>
              </a:rPr>
              <a:t>Disciplinary theory </a:t>
            </a:r>
            <a:br>
              <a:rPr lang="en-GB" sz="2800" b="1" dirty="0" smtClean="0">
                <a:solidFill>
                  <a:srgbClr val="C00000"/>
                </a:solidFill>
              </a:rPr>
            </a:br>
            <a:r>
              <a:rPr lang="en-GB" sz="2800" b="1" dirty="0" smtClean="0">
                <a:solidFill>
                  <a:srgbClr val="C00000"/>
                </a:solidFill>
              </a:rPr>
              <a:t>and “problem-solving”</a:t>
            </a:r>
          </a:p>
        </p:txBody>
      </p:sp>
      <p:sp>
        <p:nvSpPr>
          <p:cNvPr id="12" name="TextBox 11"/>
          <p:cNvSpPr txBox="1"/>
          <p:nvPr/>
        </p:nvSpPr>
        <p:spPr>
          <a:xfrm>
            <a:off x="1223963" y="5549901"/>
            <a:ext cx="2303462" cy="831850"/>
          </a:xfrm>
          <a:prstGeom prst="rect">
            <a:avLst/>
          </a:prstGeom>
          <a:noFill/>
          <a:ln>
            <a:solidFill>
              <a:schemeClr val="bg1">
                <a:lumMod val="50000"/>
              </a:schemeClr>
            </a:solidFill>
          </a:ln>
        </p:spPr>
        <p:txBody>
          <a:bodyPr>
            <a:spAutoFit/>
          </a:bodyPr>
          <a:lstStyle/>
          <a:p>
            <a:pPr algn="ctr">
              <a:defRPr/>
            </a:pPr>
            <a:r>
              <a:rPr lang="sv-SE" sz="2400" b="1" cap="all" dirty="0" err="1">
                <a:solidFill>
                  <a:srgbClr val="C00000"/>
                </a:solidFill>
              </a:rPr>
              <a:t>Necessary</a:t>
            </a:r>
            <a:r>
              <a:rPr lang="sv-SE" sz="2400" b="1" cap="all" dirty="0">
                <a:solidFill>
                  <a:srgbClr val="C00000"/>
                </a:solidFill>
              </a:rPr>
              <a:t> </a:t>
            </a:r>
            <a:r>
              <a:rPr lang="sv-SE" sz="2400" b="1" cap="all" dirty="0" err="1">
                <a:solidFill>
                  <a:srgbClr val="C00000"/>
                </a:solidFill>
              </a:rPr>
              <a:t>but</a:t>
            </a:r>
            <a:r>
              <a:rPr lang="sv-SE" sz="2400" b="1" cap="all" dirty="0">
                <a:solidFill>
                  <a:srgbClr val="C00000"/>
                </a:solidFill>
              </a:rPr>
              <a:t> not </a:t>
            </a:r>
            <a:r>
              <a:rPr lang="sv-SE" sz="2400" b="1" cap="all" dirty="0" err="1">
                <a:solidFill>
                  <a:srgbClr val="C00000"/>
                </a:solidFill>
              </a:rPr>
              <a:t>sufficient</a:t>
            </a:r>
            <a:endParaRPr lang="sv-SE" sz="2400" b="1" cap="all" dirty="0">
              <a:solidFill>
                <a:srgbClr val="C00000"/>
              </a:solidFill>
            </a:endParaRPr>
          </a:p>
        </p:txBody>
      </p:sp>
      <p:sp>
        <p:nvSpPr>
          <p:cNvPr id="2" name="TextBox 1"/>
          <p:cNvSpPr txBox="1"/>
          <p:nvPr/>
        </p:nvSpPr>
        <p:spPr>
          <a:xfrm>
            <a:off x="4067944" y="6597352"/>
            <a:ext cx="4410883" cy="230832"/>
          </a:xfrm>
          <a:prstGeom prst="rect">
            <a:avLst/>
          </a:prstGeom>
          <a:noFill/>
        </p:spPr>
        <p:txBody>
          <a:bodyPr wrap="none" rtlCol="0">
            <a:spAutoFit/>
          </a:bodyPr>
          <a:lstStyle/>
          <a:p>
            <a:r>
              <a:rPr lang="en-GB" sz="900" dirty="0">
                <a:solidFill>
                  <a:srgbClr val="000000"/>
                </a:solidFill>
                <a:latin typeface="Arial" charset="0"/>
                <a:cs typeface="ＭＳ Ｐゴシック"/>
              </a:rPr>
              <a:t>See for instance </a:t>
            </a:r>
            <a:r>
              <a:rPr lang="en-US" sz="900" dirty="0" smtClean="0"/>
              <a:t>Roberts (1982), Schwab (1974), Thomas P. Hughes, Gibbons et al (1994)</a:t>
            </a:r>
            <a:endParaRPr lang="en-US" sz="9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09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2" descr="helga_frilagd"/>
          <p:cNvPicPr>
            <a:picLocks noChangeAspect="1" noChangeArrowheads="1"/>
          </p:cNvPicPr>
          <p:nvPr/>
        </p:nvPicPr>
        <p:blipFill>
          <a:blip r:embed="rId3" cstate="screen"/>
          <a:srcRect/>
          <a:stretch>
            <a:fillRect/>
          </a:stretch>
        </p:blipFill>
        <p:spPr bwMode="auto">
          <a:xfrm>
            <a:off x="7920359" y="4508530"/>
            <a:ext cx="1223641" cy="2304846"/>
          </a:xfrm>
          <a:prstGeom prst="rect">
            <a:avLst/>
          </a:prstGeom>
          <a:noFill/>
          <a:ln w="9525">
            <a:noFill/>
            <a:miter lim="800000"/>
            <a:headEnd/>
            <a:tailEnd/>
          </a:ln>
        </p:spPr>
      </p:pic>
      <p:sp>
        <p:nvSpPr>
          <p:cNvPr id="104450" name="Title 1"/>
          <p:cNvSpPr>
            <a:spLocks noGrp="1"/>
          </p:cNvSpPr>
          <p:nvPr>
            <p:ph type="title" idx="4294967295"/>
          </p:nvPr>
        </p:nvSpPr>
        <p:spPr>
          <a:xfrm>
            <a:off x="457200" y="-26988"/>
            <a:ext cx="8291264" cy="1143001"/>
          </a:xfrm>
        </p:spPr>
        <p:txBody>
          <a:bodyPr/>
          <a:lstStyle/>
          <a:p>
            <a:pPr marL="342900" eaLnBrk="1" hangingPunct="1">
              <a:spcBef>
                <a:spcPct val="20000"/>
              </a:spcBef>
              <a:buClr>
                <a:srgbClr val="C00000"/>
              </a:buClr>
              <a:defRPr/>
            </a:pPr>
            <a:r>
              <a:rPr lang="sv-SE" dirty="0" smtClean="0">
                <a:solidFill>
                  <a:schemeClr val="tx1">
                    <a:lumMod val="75000"/>
                    <a:lumOff val="25000"/>
                  </a:schemeClr>
                </a:solidFill>
                <a:latin typeface="Calibri" pitchFamily="34" charset="0"/>
              </a:rPr>
              <a:t>Stakeholder </a:t>
            </a:r>
            <a:r>
              <a:rPr lang="sv-SE" dirty="0" err="1" smtClean="0">
                <a:solidFill>
                  <a:schemeClr val="tx1">
                    <a:lumMod val="75000"/>
                    <a:lumOff val="25000"/>
                  </a:schemeClr>
                </a:solidFill>
                <a:latin typeface="Calibri" pitchFamily="34" charset="0"/>
              </a:rPr>
              <a:t>needs</a:t>
            </a:r>
            <a:r>
              <a:rPr lang="sv-SE" dirty="0" smtClean="0">
                <a:solidFill>
                  <a:schemeClr val="tx1">
                    <a:lumMod val="75000"/>
                    <a:lumOff val="25000"/>
                  </a:schemeClr>
                </a:solidFill>
                <a:latin typeface="Calibri" pitchFamily="34" charset="0"/>
              </a:rPr>
              <a:t> (ii)</a:t>
            </a:r>
            <a:endParaRPr lang="sv-SE" dirty="0">
              <a:solidFill>
                <a:schemeClr val="tx1">
                  <a:lumMod val="75000"/>
                  <a:lumOff val="25000"/>
                </a:schemeClr>
              </a:solidFill>
              <a:latin typeface="Calibri" pitchFamily="34" charset="0"/>
            </a:endParaRPr>
          </a:p>
        </p:txBody>
      </p:sp>
      <p:cxnSp>
        <p:nvCxnSpPr>
          <p:cNvPr id="10" name="Straight Connector 9"/>
          <p:cNvCxnSpPr/>
          <p:nvPr/>
        </p:nvCxnSpPr>
        <p:spPr>
          <a:xfrm rot="5400000">
            <a:off x="1979612" y="3789363"/>
            <a:ext cx="4321175" cy="0"/>
          </a:xfrm>
          <a:prstGeom prst="line">
            <a:avLst/>
          </a:prstGeom>
          <a:ln w="254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16013" y="5118101"/>
            <a:ext cx="2303462" cy="831850"/>
          </a:xfrm>
          <a:prstGeom prst="rect">
            <a:avLst/>
          </a:prstGeom>
          <a:noFill/>
          <a:ln>
            <a:solidFill>
              <a:schemeClr val="bg1">
                <a:lumMod val="50000"/>
              </a:schemeClr>
            </a:solidFill>
          </a:ln>
        </p:spPr>
        <p:txBody>
          <a:bodyPr>
            <a:spAutoFit/>
          </a:bodyPr>
          <a:lstStyle/>
          <a:p>
            <a:pPr algn="ctr">
              <a:defRPr/>
            </a:pPr>
            <a:r>
              <a:rPr lang="sv-SE" sz="2400" b="1" cap="all" dirty="0" err="1">
                <a:solidFill>
                  <a:srgbClr val="C00000"/>
                </a:solidFill>
              </a:rPr>
              <a:t>Necessary</a:t>
            </a:r>
            <a:r>
              <a:rPr lang="sv-SE" sz="2400" b="1" cap="all" dirty="0">
                <a:solidFill>
                  <a:srgbClr val="C00000"/>
                </a:solidFill>
              </a:rPr>
              <a:t> </a:t>
            </a:r>
            <a:r>
              <a:rPr lang="sv-SE" sz="2400" b="1" cap="all" dirty="0" err="1">
                <a:solidFill>
                  <a:srgbClr val="C00000"/>
                </a:solidFill>
              </a:rPr>
              <a:t>but</a:t>
            </a:r>
            <a:r>
              <a:rPr lang="sv-SE" sz="2400" b="1" cap="all" dirty="0">
                <a:solidFill>
                  <a:srgbClr val="C00000"/>
                </a:solidFill>
              </a:rPr>
              <a:t> not </a:t>
            </a:r>
            <a:r>
              <a:rPr lang="sv-SE" sz="2400" b="1" cap="all" dirty="0" err="1">
                <a:solidFill>
                  <a:srgbClr val="C00000"/>
                </a:solidFill>
              </a:rPr>
              <a:t>sufficient</a:t>
            </a:r>
            <a:endParaRPr lang="sv-SE" sz="2400" b="1" cap="all" dirty="0">
              <a:solidFill>
                <a:srgbClr val="C00000"/>
              </a:solidFill>
            </a:endParaRPr>
          </a:p>
        </p:txBody>
      </p:sp>
      <p:sp>
        <p:nvSpPr>
          <p:cNvPr id="82948" name="Content Placeholder 3"/>
          <p:cNvSpPr>
            <a:spLocks noGrp="1"/>
          </p:cNvSpPr>
          <p:nvPr>
            <p:ph sz="quarter" idx="4294967295"/>
          </p:nvPr>
        </p:nvSpPr>
        <p:spPr>
          <a:xfrm>
            <a:off x="323850" y="1162050"/>
            <a:ext cx="4549775" cy="682625"/>
          </a:xfrm>
        </p:spPr>
        <p:txBody>
          <a:bodyPr/>
          <a:lstStyle/>
          <a:p>
            <a:pPr eaLnBrk="1" hangingPunct="1">
              <a:buFont typeface="Wingdings" pitchFamily="2" charset="2"/>
              <a:buNone/>
            </a:pPr>
            <a:r>
              <a:rPr lang="en-GB" sz="2800" b="1" dirty="0" smtClean="0">
                <a:solidFill>
                  <a:srgbClr val="C00000"/>
                </a:solidFill>
              </a:rPr>
              <a:t>Individual approach</a:t>
            </a:r>
          </a:p>
        </p:txBody>
      </p:sp>
      <p:pic>
        <p:nvPicPr>
          <p:cNvPr id="9" name="Picture 8" descr="kitty.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7088" y="1881113"/>
            <a:ext cx="1873250" cy="2339975"/>
          </a:xfrm>
          <a:prstGeom prst="rect">
            <a:avLst/>
          </a:prstGeom>
          <a:noFill/>
          <a:ln w="9525">
            <a:solidFill>
              <a:srgbClr val="7F7F7F"/>
            </a:solidFill>
            <a:miter lim="800000"/>
            <a:headEnd/>
            <a:tailEnd/>
          </a:ln>
          <a:effectLst>
            <a:outerShdw dist="38100" dir="2700000" algn="tl" rotWithShape="0">
              <a:srgbClr val="808080">
                <a:alpha val="39998"/>
              </a:srgbClr>
            </a:outerShdw>
          </a:effectLst>
        </p:spPr>
      </p:pic>
      <p:sp>
        <p:nvSpPr>
          <p:cNvPr id="8" name="Content Placeholder 3"/>
          <p:cNvSpPr>
            <a:spLocks noGrp="1"/>
          </p:cNvSpPr>
          <p:nvPr>
            <p:ph sz="quarter" idx="4294967295"/>
          </p:nvPr>
        </p:nvSpPr>
        <p:spPr>
          <a:xfrm>
            <a:off x="4427538" y="1125538"/>
            <a:ext cx="4248150" cy="4572000"/>
          </a:xfrm>
        </p:spPr>
        <p:txBody>
          <a:bodyPr/>
          <a:lstStyle/>
          <a:p>
            <a:pPr marL="3175" indent="0" eaLnBrk="1" hangingPunct="1">
              <a:buFont typeface="Wingdings" pitchFamily="2" charset="2"/>
              <a:buNone/>
              <a:defRPr/>
            </a:pPr>
            <a:r>
              <a:rPr lang="en-GB" sz="2800" b="1" dirty="0" smtClean="0">
                <a:solidFill>
                  <a:srgbClr val="C00000"/>
                </a:solidFill>
                <a:cs typeface="+mn-cs"/>
              </a:rPr>
              <a:t>Modes of practice</a:t>
            </a:r>
            <a:br>
              <a:rPr lang="en-GB" sz="2800" b="1" dirty="0" smtClean="0">
                <a:solidFill>
                  <a:srgbClr val="C00000"/>
                </a:solidFill>
                <a:cs typeface="+mn-cs"/>
              </a:rPr>
            </a:br>
            <a:r>
              <a:rPr lang="en-GB" sz="2800" b="1" dirty="0" smtClean="0">
                <a:solidFill>
                  <a:srgbClr val="C00000"/>
                </a:solidFill>
                <a:cs typeface="+mn-cs"/>
              </a:rPr>
              <a:t>- communication and collaboration</a:t>
            </a:r>
          </a:p>
          <a:p>
            <a:pPr marL="179388" indent="-179388" eaLnBrk="1" hangingPunct="1">
              <a:buFont typeface="Wingdings" pitchFamily="2" charset="2"/>
              <a:buChar char="§"/>
              <a:defRPr/>
            </a:pPr>
            <a:r>
              <a:rPr lang="en-GB" sz="2000" dirty="0" smtClean="0">
                <a:cs typeface="+mn-cs"/>
              </a:rPr>
              <a:t>W</a:t>
            </a:r>
            <a:r>
              <a:rPr lang="en-US" sz="2000" dirty="0" err="1" smtClean="0">
                <a:cs typeface="+mn-cs"/>
              </a:rPr>
              <a:t>ork</a:t>
            </a:r>
            <a:r>
              <a:rPr lang="en-US" sz="2000" dirty="0" smtClean="0">
                <a:cs typeface="+mn-cs"/>
              </a:rPr>
              <a:t> processes involve </a:t>
            </a:r>
            <a:r>
              <a:rPr lang="en-US" sz="2000" dirty="0"/>
              <a:t>c</a:t>
            </a:r>
            <a:r>
              <a:rPr lang="en-US" sz="2000" dirty="0" smtClean="0"/>
              <a:t>ommunication </a:t>
            </a:r>
            <a:r>
              <a:rPr lang="en-US" sz="2000" dirty="0"/>
              <a:t>and dialogue </a:t>
            </a:r>
            <a:r>
              <a:rPr lang="en-US" sz="2000" dirty="0" smtClean="0"/>
              <a:t>with </a:t>
            </a:r>
            <a:r>
              <a:rPr lang="en-US" sz="2000" dirty="0" smtClean="0">
                <a:cs typeface="+mn-cs"/>
              </a:rPr>
              <a:t>customers, suppliers, colleagues, citizens, authorities, competitors… </a:t>
            </a:r>
            <a:br>
              <a:rPr lang="en-US" sz="2000" dirty="0" smtClean="0">
                <a:cs typeface="+mn-cs"/>
              </a:rPr>
            </a:br>
            <a:r>
              <a:rPr lang="en-US" sz="1400" dirty="0" smtClean="0">
                <a:cs typeface="+mn-cs"/>
              </a:rPr>
              <a:t>(writing reports and giving presentations </a:t>
            </a:r>
            <a:br>
              <a:rPr lang="en-US" sz="1400" dirty="0" smtClean="0">
                <a:cs typeface="+mn-cs"/>
              </a:rPr>
            </a:br>
            <a:r>
              <a:rPr lang="en-US" sz="1400" dirty="0" smtClean="0">
                <a:cs typeface="+mn-cs"/>
              </a:rPr>
              <a:t>is only a part of this)</a:t>
            </a:r>
            <a:endParaRPr lang="en-US" sz="1800" dirty="0" smtClean="0">
              <a:cs typeface="+mn-cs"/>
            </a:endParaRPr>
          </a:p>
          <a:p>
            <a:pPr marL="179388" indent="-179388" eaLnBrk="1" hangingPunct="1">
              <a:buFont typeface="Wingdings" pitchFamily="2" charset="2"/>
              <a:buChar char="§"/>
              <a:defRPr/>
            </a:pPr>
            <a:r>
              <a:rPr lang="en-US" sz="2000" dirty="0" smtClean="0">
                <a:cs typeface="+mn-cs"/>
              </a:rPr>
              <a:t>Collaboration is the ability to work productively within and across organizational boundaries, in </a:t>
            </a:r>
            <a:r>
              <a:rPr lang="en-US" sz="2000" dirty="0">
                <a:cs typeface="+mn-cs"/>
              </a:rPr>
              <a:t>a</a:t>
            </a:r>
            <a:r>
              <a:rPr lang="en-US" sz="2000" dirty="0" smtClean="0">
                <a:cs typeface="+mn-cs"/>
              </a:rPr>
              <a:t> globalized world </a:t>
            </a:r>
            <a:br>
              <a:rPr lang="en-US" sz="2000" dirty="0" smtClean="0">
                <a:cs typeface="+mn-cs"/>
              </a:rPr>
            </a:br>
            <a:r>
              <a:rPr lang="en-US" sz="1400" dirty="0" smtClean="0">
                <a:cs typeface="+mn-cs"/>
              </a:rPr>
              <a:t>(</a:t>
            </a:r>
            <a:r>
              <a:rPr lang="en-US" sz="1400" dirty="0" smtClean="0"/>
              <a:t>working in homogeneous project teams </a:t>
            </a:r>
            <a:br>
              <a:rPr lang="en-US" sz="1400" dirty="0" smtClean="0"/>
            </a:br>
            <a:r>
              <a:rPr lang="en-US" sz="1400" dirty="0" smtClean="0"/>
              <a:t>on well-defined tasks  is only a part of this</a:t>
            </a:r>
            <a:r>
              <a:rPr lang="en-US" sz="1400" dirty="0" smtClean="0">
                <a:cs typeface="+mn-cs"/>
              </a:rPr>
              <a:t>)</a:t>
            </a:r>
            <a:endParaRPr lang="en-US" sz="1800" dirty="0" smtClean="0">
              <a:cs typeface="+mn-cs"/>
            </a:endParaRPr>
          </a:p>
          <a:p>
            <a:pPr marL="3175" indent="0" eaLnBrk="1" hangingPunct="1">
              <a:buFont typeface="Wingdings" pitchFamily="2" charset="2"/>
              <a:buNone/>
              <a:defRPr/>
            </a:pPr>
            <a:endParaRPr lang="sv-SE" dirty="0" smtClean="0">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Title 1"/>
          <p:cNvSpPr>
            <a:spLocks noGrp="1"/>
          </p:cNvSpPr>
          <p:nvPr>
            <p:ph type="title" idx="4294967295"/>
          </p:nvPr>
        </p:nvSpPr>
        <p:spPr>
          <a:xfrm>
            <a:off x="457200" y="115888"/>
            <a:ext cx="8291264" cy="1143000"/>
          </a:xfrm>
        </p:spPr>
        <p:txBody>
          <a:bodyPr/>
          <a:lstStyle/>
          <a:p>
            <a:pPr marL="342900" eaLnBrk="1" hangingPunct="1">
              <a:spcBef>
                <a:spcPct val="20000"/>
              </a:spcBef>
              <a:buClr>
                <a:srgbClr val="C00000"/>
              </a:buClr>
              <a:defRPr/>
            </a:pPr>
            <a:r>
              <a:rPr lang="sv-SE" dirty="0" smtClean="0">
                <a:solidFill>
                  <a:schemeClr val="tx1">
                    <a:lumMod val="75000"/>
                    <a:lumOff val="25000"/>
                  </a:schemeClr>
                </a:solidFill>
                <a:latin typeface="Calibri" pitchFamily="34" charset="0"/>
              </a:rPr>
              <a:t>Stakeholder </a:t>
            </a:r>
            <a:r>
              <a:rPr lang="sv-SE" dirty="0" err="1" smtClean="0">
                <a:solidFill>
                  <a:schemeClr val="tx1">
                    <a:lumMod val="75000"/>
                    <a:lumOff val="25000"/>
                  </a:schemeClr>
                </a:solidFill>
                <a:latin typeface="Calibri" pitchFamily="34" charset="0"/>
              </a:rPr>
              <a:t>needs</a:t>
            </a:r>
            <a:r>
              <a:rPr lang="sv-SE" dirty="0" smtClean="0">
                <a:solidFill>
                  <a:schemeClr val="tx1">
                    <a:lumMod val="75000"/>
                    <a:lumOff val="25000"/>
                  </a:schemeClr>
                </a:solidFill>
                <a:latin typeface="Calibri" pitchFamily="34" charset="0"/>
              </a:rPr>
              <a:t> (conclusion</a:t>
            </a:r>
            <a:r>
              <a:rPr lang="sv-SE" dirty="0">
                <a:solidFill>
                  <a:schemeClr val="tx1">
                    <a:lumMod val="75000"/>
                    <a:lumOff val="25000"/>
                  </a:schemeClr>
                </a:solidFill>
                <a:latin typeface="Calibri" pitchFamily="34" charset="0"/>
              </a:rPr>
              <a:t>)</a:t>
            </a:r>
          </a:p>
        </p:txBody>
      </p:sp>
      <p:cxnSp>
        <p:nvCxnSpPr>
          <p:cNvPr id="10" name="Straight Connector 9"/>
          <p:cNvCxnSpPr/>
          <p:nvPr/>
        </p:nvCxnSpPr>
        <p:spPr>
          <a:xfrm rot="5400000">
            <a:off x="2124075" y="4221163"/>
            <a:ext cx="4321175" cy="0"/>
          </a:xfrm>
          <a:prstGeom prst="line">
            <a:avLst/>
          </a:prstGeom>
          <a:ln w="254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87624" y="5500235"/>
            <a:ext cx="2303462" cy="831850"/>
          </a:xfrm>
          <a:prstGeom prst="rect">
            <a:avLst/>
          </a:prstGeom>
          <a:noFill/>
          <a:ln>
            <a:solidFill>
              <a:schemeClr val="bg1">
                <a:lumMod val="50000"/>
              </a:schemeClr>
            </a:solidFill>
          </a:ln>
        </p:spPr>
        <p:txBody>
          <a:bodyPr>
            <a:spAutoFit/>
          </a:bodyPr>
          <a:lstStyle/>
          <a:p>
            <a:pPr algn="ctr">
              <a:defRPr/>
            </a:pPr>
            <a:r>
              <a:rPr lang="sv-SE" sz="2400" b="1" cap="all" dirty="0" err="1">
                <a:solidFill>
                  <a:srgbClr val="C00000"/>
                </a:solidFill>
              </a:rPr>
              <a:t>Necessary</a:t>
            </a:r>
            <a:r>
              <a:rPr lang="sv-SE" sz="2400" b="1" cap="all" dirty="0">
                <a:solidFill>
                  <a:srgbClr val="C00000"/>
                </a:solidFill>
              </a:rPr>
              <a:t> </a:t>
            </a:r>
            <a:r>
              <a:rPr lang="sv-SE" sz="2400" b="1" cap="all" dirty="0" err="1">
                <a:solidFill>
                  <a:srgbClr val="C00000"/>
                </a:solidFill>
              </a:rPr>
              <a:t>but</a:t>
            </a:r>
            <a:r>
              <a:rPr lang="sv-SE" sz="2400" b="1" cap="all" dirty="0">
                <a:solidFill>
                  <a:srgbClr val="C00000"/>
                </a:solidFill>
              </a:rPr>
              <a:t> not </a:t>
            </a:r>
            <a:r>
              <a:rPr lang="sv-SE" sz="2400" b="1" cap="all" dirty="0" err="1">
                <a:solidFill>
                  <a:srgbClr val="C00000"/>
                </a:solidFill>
              </a:rPr>
              <a:t>sufficient</a:t>
            </a:r>
            <a:endParaRPr lang="sv-SE" sz="2400" b="1" cap="all" dirty="0">
              <a:solidFill>
                <a:srgbClr val="C00000"/>
              </a:solidFill>
            </a:endParaRPr>
          </a:p>
        </p:txBody>
      </p:sp>
      <p:sp>
        <p:nvSpPr>
          <p:cNvPr id="20" name="Content Placeholder 3"/>
          <p:cNvSpPr>
            <a:spLocks noGrp="1"/>
          </p:cNvSpPr>
          <p:nvPr>
            <p:ph sz="quarter" idx="4294967295"/>
          </p:nvPr>
        </p:nvSpPr>
        <p:spPr>
          <a:xfrm>
            <a:off x="4667251" y="1708150"/>
            <a:ext cx="3937198" cy="4572000"/>
          </a:xfrm>
        </p:spPr>
        <p:txBody>
          <a:bodyPr/>
          <a:lstStyle/>
          <a:p>
            <a:pPr marL="3175" indent="0" eaLnBrk="1" hangingPunct="1">
              <a:buNone/>
            </a:pPr>
            <a:r>
              <a:rPr lang="en-GB" b="1" dirty="0" smtClean="0">
                <a:solidFill>
                  <a:srgbClr val="C00000"/>
                </a:solidFill>
              </a:rPr>
              <a:t>Education </a:t>
            </a:r>
            <a:r>
              <a:rPr lang="en-GB" b="1" u="sng" dirty="0" smtClean="0">
                <a:solidFill>
                  <a:srgbClr val="C00000"/>
                </a:solidFill>
              </a:rPr>
              <a:t>for</a:t>
            </a:r>
            <a:r>
              <a:rPr lang="en-GB" b="1" dirty="0" smtClean="0">
                <a:solidFill>
                  <a:srgbClr val="C00000"/>
                </a:solidFill>
              </a:rPr>
              <a:t> </a:t>
            </a:r>
            <a:br>
              <a:rPr lang="en-GB" b="1" dirty="0" smtClean="0">
                <a:solidFill>
                  <a:srgbClr val="C00000"/>
                </a:solidFill>
              </a:rPr>
            </a:br>
            <a:r>
              <a:rPr lang="en-GB" b="1" dirty="0" smtClean="0">
                <a:solidFill>
                  <a:srgbClr val="C00000"/>
                </a:solidFill>
              </a:rPr>
              <a:t>the context of: </a:t>
            </a:r>
            <a:r>
              <a:rPr lang="en-GB" sz="2800" b="1" dirty="0" smtClean="0">
                <a:solidFill>
                  <a:srgbClr val="C00000"/>
                </a:solidFill>
              </a:rPr>
              <a:t/>
            </a:r>
            <a:br>
              <a:rPr lang="en-GB" sz="2800" b="1" dirty="0" smtClean="0">
                <a:solidFill>
                  <a:srgbClr val="C00000"/>
                </a:solidFill>
              </a:rPr>
            </a:br>
            <a:r>
              <a:rPr lang="en-GB" sz="3200" b="1" i="1" dirty="0" smtClean="0">
                <a:solidFill>
                  <a:schemeClr val="tx1">
                    <a:lumMod val="75000"/>
                    <a:lumOff val="25000"/>
                  </a:schemeClr>
                </a:solidFill>
              </a:rPr>
              <a:t>Professional practice, real problem-solving, </a:t>
            </a:r>
            <a:br>
              <a:rPr lang="en-GB" sz="3200" b="1" i="1" dirty="0" smtClean="0">
                <a:solidFill>
                  <a:schemeClr val="tx1">
                    <a:lumMod val="75000"/>
                    <a:lumOff val="25000"/>
                  </a:schemeClr>
                </a:solidFill>
              </a:rPr>
            </a:br>
            <a:r>
              <a:rPr lang="en-GB" sz="3200" b="1" i="1" dirty="0" smtClean="0">
                <a:solidFill>
                  <a:schemeClr val="tx1">
                    <a:lumMod val="75000"/>
                    <a:lumOff val="25000"/>
                  </a:schemeClr>
                </a:solidFill>
              </a:rPr>
              <a:t>and innovation</a:t>
            </a:r>
            <a:endParaRPr lang="en-GB" sz="2800" b="1" dirty="0" smtClean="0">
              <a:solidFill>
                <a:schemeClr val="tx1">
                  <a:lumMod val="75000"/>
                  <a:lumOff val="25000"/>
                </a:schemeClr>
              </a:solidFill>
            </a:endParaRPr>
          </a:p>
        </p:txBody>
      </p:sp>
      <p:sp>
        <p:nvSpPr>
          <p:cNvPr id="21" name="Content Placeholder 3"/>
          <p:cNvSpPr>
            <a:spLocks noGrp="1"/>
          </p:cNvSpPr>
          <p:nvPr>
            <p:ph sz="quarter" idx="4294967295"/>
          </p:nvPr>
        </p:nvSpPr>
        <p:spPr>
          <a:xfrm>
            <a:off x="323850" y="1700213"/>
            <a:ext cx="4549775" cy="684212"/>
          </a:xfrm>
        </p:spPr>
        <p:txBody>
          <a:bodyPr/>
          <a:lstStyle/>
          <a:p>
            <a:pPr eaLnBrk="1" hangingPunct="1">
              <a:buFont typeface="Wingdings" pitchFamily="2" charset="2"/>
              <a:buNone/>
            </a:pPr>
            <a:r>
              <a:rPr lang="en-GB" sz="2800" b="1" dirty="0" smtClean="0">
                <a:solidFill>
                  <a:srgbClr val="C00000"/>
                </a:solidFill>
              </a:rPr>
              <a:t>	</a:t>
            </a:r>
            <a:r>
              <a:rPr lang="en-GB" b="1" dirty="0" smtClean="0">
                <a:solidFill>
                  <a:srgbClr val="C00000"/>
                </a:solidFill>
              </a:rPr>
              <a:t>Education </a:t>
            </a:r>
            <a:r>
              <a:rPr lang="en-GB" b="1" u="sng" dirty="0" smtClean="0">
                <a:solidFill>
                  <a:srgbClr val="C00000"/>
                </a:solidFill>
              </a:rPr>
              <a:t>set in </a:t>
            </a:r>
            <a:r>
              <a:rPr lang="en-GB" b="1" dirty="0" smtClean="0">
                <a:solidFill>
                  <a:srgbClr val="C00000"/>
                </a:solidFill>
              </a:rPr>
              <a:t/>
            </a:r>
            <a:br>
              <a:rPr lang="en-GB" b="1" dirty="0" smtClean="0">
                <a:solidFill>
                  <a:srgbClr val="C00000"/>
                </a:solidFill>
              </a:rPr>
            </a:br>
            <a:r>
              <a:rPr lang="en-GB" b="1" dirty="0" smtClean="0">
                <a:solidFill>
                  <a:srgbClr val="C00000"/>
                </a:solidFill>
              </a:rPr>
              <a:t>the context of: </a:t>
            </a:r>
            <a:r>
              <a:rPr lang="en-GB" sz="2800" b="1" dirty="0" smtClean="0">
                <a:solidFill>
                  <a:srgbClr val="C00000"/>
                </a:solidFill>
              </a:rPr>
              <a:t/>
            </a:r>
            <a:br>
              <a:rPr lang="en-GB" sz="2800" b="1" dirty="0" smtClean="0">
                <a:solidFill>
                  <a:srgbClr val="C00000"/>
                </a:solidFill>
              </a:rPr>
            </a:br>
            <a:r>
              <a:rPr lang="en-GB" sz="3200" b="1" i="1" dirty="0" smtClean="0">
                <a:solidFill>
                  <a:schemeClr val="tx1">
                    <a:lumMod val="75000"/>
                    <a:lumOff val="25000"/>
                  </a:schemeClr>
                </a:solidFill>
              </a:rPr>
              <a:t>Science and </a:t>
            </a:r>
            <a:br>
              <a:rPr lang="en-GB" sz="3200" b="1" i="1" dirty="0" smtClean="0">
                <a:solidFill>
                  <a:schemeClr val="tx1">
                    <a:lumMod val="75000"/>
                    <a:lumOff val="25000"/>
                  </a:schemeClr>
                </a:solidFill>
              </a:rPr>
            </a:br>
            <a:r>
              <a:rPr lang="en-GB" sz="3200" b="1" i="1" dirty="0" smtClean="0">
                <a:solidFill>
                  <a:schemeClr val="tx1">
                    <a:lumMod val="75000"/>
                    <a:lumOff val="25000"/>
                  </a:schemeClr>
                </a:solidFill>
              </a:rPr>
              <a:t>technology</a:t>
            </a:r>
            <a:endParaRPr lang="en-GB" sz="2800" b="1" i="1" dirty="0" smtClean="0">
              <a:solidFill>
                <a:schemeClr val="tx1">
                  <a:lumMod val="75000"/>
                  <a:lumOff val="25000"/>
                </a:schemeClr>
              </a:solidFill>
            </a:endParaRPr>
          </a:p>
        </p:txBody>
      </p:sp>
      <p:pic>
        <p:nvPicPr>
          <p:cNvPr id="8" name="Picture 2" descr="helga_frilagd"/>
          <p:cNvPicPr>
            <a:picLocks noChangeAspect="1" noChangeArrowheads="1"/>
          </p:cNvPicPr>
          <p:nvPr/>
        </p:nvPicPr>
        <p:blipFill>
          <a:blip r:embed="rId3" cstate="screen"/>
          <a:srcRect/>
          <a:stretch>
            <a:fillRect/>
          </a:stretch>
        </p:blipFill>
        <p:spPr bwMode="auto">
          <a:xfrm>
            <a:off x="7920359" y="4508530"/>
            <a:ext cx="1223641" cy="230484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build="p"/>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1" name="Title 1"/>
          <p:cNvSpPr>
            <a:spLocks noGrp="1"/>
          </p:cNvSpPr>
          <p:nvPr>
            <p:ph type="title" idx="4294967295"/>
          </p:nvPr>
        </p:nvSpPr>
        <p:spPr>
          <a:xfrm>
            <a:off x="457200" y="115888"/>
            <a:ext cx="7543800" cy="1143000"/>
          </a:xfrm>
        </p:spPr>
        <p:txBody>
          <a:bodyPr/>
          <a:lstStyle/>
          <a:p>
            <a:pPr marL="342900" indent="-342900" eaLnBrk="1" hangingPunct="1">
              <a:spcBef>
                <a:spcPct val="20000"/>
              </a:spcBef>
              <a:buClr>
                <a:srgbClr val="C00000"/>
              </a:buClr>
            </a:pPr>
            <a:r>
              <a:rPr lang="en-GB" dirty="0" smtClean="0">
                <a:solidFill>
                  <a:schemeClr val="tx1">
                    <a:lumMod val="75000"/>
                    <a:lumOff val="25000"/>
                  </a:schemeClr>
                </a:solidFill>
                <a:latin typeface="Calibri" pitchFamily="34" charset="0"/>
              </a:rPr>
              <a:t>Ask faculty: Quality of student learning</a:t>
            </a:r>
            <a:endParaRPr lang="sv-SE" dirty="0" smtClean="0">
              <a:solidFill>
                <a:schemeClr val="tx1">
                  <a:lumMod val="75000"/>
                  <a:lumOff val="25000"/>
                </a:schemeClr>
              </a:solidFill>
              <a:latin typeface="Calibri" pitchFamily="34" charset="0"/>
            </a:endParaRPr>
          </a:p>
        </p:txBody>
      </p:sp>
      <p:sp>
        <p:nvSpPr>
          <p:cNvPr id="87042" name="Line 3"/>
          <p:cNvSpPr>
            <a:spLocks noChangeShapeType="1"/>
          </p:cNvSpPr>
          <p:nvPr/>
        </p:nvSpPr>
        <p:spPr bwMode="auto">
          <a:xfrm>
            <a:off x="1308100" y="1946275"/>
            <a:ext cx="0" cy="3521075"/>
          </a:xfrm>
          <a:prstGeom prst="line">
            <a:avLst/>
          </a:prstGeom>
          <a:noFill/>
          <a:ln w="38100">
            <a:solidFill>
              <a:schemeClr val="tx1"/>
            </a:solidFill>
            <a:round/>
            <a:headEnd/>
            <a:tailEnd/>
          </a:ln>
        </p:spPr>
        <p:txBody>
          <a:bodyPr/>
          <a:lstStyle/>
          <a:p>
            <a:endParaRPr lang="sv-SE"/>
          </a:p>
        </p:txBody>
      </p:sp>
      <p:sp>
        <p:nvSpPr>
          <p:cNvPr id="87043" name="Line 4"/>
          <p:cNvSpPr>
            <a:spLocks noChangeShapeType="1"/>
          </p:cNvSpPr>
          <p:nvPr/>
        </p:nvSpPr>
        <p:spPr bwMode="auto">
          <a:xfrm flipV="1">
            <a:off x="1303338" y="5445125"/>
            <a:ext cx="4205287" cy="7938"/>
          </a:xfrm>
          <a:prstGeom prst="line">
            <a:avLst/>
          </a:prstGeom>
          <a:noFill/>
          <a:ln w="38100">
            <a:solidFill>
              <a:schemeClr val="tx1"/>
            </a:solidFill>
            <a:round/>
            <a:headEnd/>
            <a:tailEnd/>
          </a:ln>
        </p:spPr>
        <p:txBody>
          <a:bodyPr/>
          <a:lstStyle/>
          <a:p>
            <a:endParaRPr lang="sv-SE"/>
          </a:p>
        </p:txBody>
      </p:sp>
      <p:grpSp>
        <p:nvGrpSpPr>
          <p:cNvPr id="2" name="Group 5"/>
          <p:cNvGrpSpPr>
            <a:grpSpLocks/>
          </p:cNvGrpSpPr>
          <p:nvPr/>
        </p:nvGrpSpPr>
        <p:grpSpPr bwMode="auto">
          <a:xfrm>
            <a:off x="1403350" y="1965325"/>
            <a:ext cx="3990975" cy="4056063"/>
            <a:chOff x="1215" y="928"/>
            <a:chExt cx="2514" cy="2555"/>
          </a:xfrm>
        </p:grpSpPr>
        <p:sp>
          <p:nvSpPr>
            <p:cNvPr id="87056" name="Line 6"/>
            <p:cNvSpPr>
              <a:spLocks noChangeShapeType="1"/>
            </p:cNvSpPr>
            <p:nvPr/>
          </p:nvSpPr>
          <p:spPr bwMode="auto">
            <a:xfrm>
              <a:off x="2567" y="928"/>
              <a:ext cx="0" cy="2218"/>
            </a:xfrm>
            <a:prstGeom prst="line">
              <a:avLst/>
            </a:prstGeom>
            <a:noFill/>
            <a:ln w="28575">
              <a:solidFill>
                <a:schemeClr val="tx1"/>
              </a:solidFill>
              <a:prstDash val="dash"/>
              <a:round/>
              <a:headEnd/>
              <a:tailEnd/>
            </a:ln>
          </p:spPr>
          <p:txBody>
            <a:bodyPr/>
            <a:lstStyle/>
            <a:p>
              <a:endParaRPr lang="sv-SE"/>
            </a:p>
          </p:txBody>
        </p:sp>
        <p:sp>
          <p:nvSpPr>
            <p:cNvPr id="87057" name="Text Box 7"/>
            <p:cNvSpPr txBox="1">
              <a:spLocks noChangeArrowheads="1"/>
            </p:cNvSpPr>
            <p:nvPr/>
          </p:nvSpPr>
          <p:spPr bwMode="auto">
            <a:xfrm>
              <a:off x="1215" y="3166"/>
              <a:ext cx="1244" cy="277"/>
            </a:xfrm>
            <a:prstGeom prst="rect">
              <a:avLst/>
            </a:prstGeom>
            <a:noFill/>
            <a:ln w="9525">
              <a:noFill/>
              <a:miter lim="800000"/>
              <a:headEnd/>
              <a:tailEnd/>
            </a:ln>
          </p:spPr>
          <p:txBody>
            <a:bodyPr wrap="none">
              <a:spAutoFit/>
            </a:bodyPr>
            <a:lstStyle/>
            <a:p>
              <a:pPr marL="177800" defTabSz="684213">
                <a:lnSpc>
                  <a:spcPct val="125000"/>
                </a:lnSpc>
                <a:spcBef>
                  <a:spcPct val="20000"/>
                </a:spcBef>
                <a:buSzPct val="65000"/>
                <a:buFont typeface="Wingdings" pitchFamily="2" charset="2"/>
                <a:buNone/>
              </a:pPr>
              <a:r>
                <a:rPr lang="sv-SE" sz="2000" b="1">
                  <a:solidFill>
                    <a:srgbClr val="000000"/>
                  </a:solidFill>
                  <a:latin typeface="Arial" charset="0"/>
                  <a:cs typeface="ＭＳ Ｐゴシック"/>
                </a:rPr>
                <a:t>passed exam</a:t>
              </a:r>
              <a:endParaRPr lang="en-US" sz="2000" b="1">
                <a:solidFill>
                  <a:srgbClr val="000000"/>
                </a:solidFill>
                <a:latin typeface="Arial" charset="0"/>
                <a:cs typeface="ＭＳ Ｐゴシック"/>
              </a:endParaRPr>
            </a:p>
          </p:txBody>
        </p:sp>
        <p:sp>
          <p:nvSpPr>
            <p:cNvPr id="87058" name="Text Box 8"/>
            <p:cNvSpPr txBox="1">
              <a:spLocks noChangeArrowheads="1"/>
            </p:cNvSpPr>
            <p:nvPr/>
          </p:nvSpPr>
          <p:spPr bwMode="auto">
            <a:xfrm>
              <a:off x="2621" y="3182"/>
              <a:ext cx="1108" cy="301"/>
            </a:xfrm>
            <a:prstGeom prst="rect">
              <a:avLst/>
            </a:prstGeom>
            <a:noFill/>
            <a:ln w="9525">
              <a:noFill/>
              <a:miter lim="800000"/>
              <a:headEnd/>
              <a:tailEnd/>
            </a:ln>
          </p:spPr>
          <p:txBody>
            <a:bodyPr wrap="none">
              <a:spAutoFit/>
            </a:bodyPr>
            <a:lstStyle/>
            <a:p>
              <a:pPr marL="177800" defTabSz="684213">
                <a:lnSpc>
                  <a:spcPct val="125000"/>
                </a:lnSpc>
                <a:spcBef>
                  <a:spcPct val="20000"/>
                </a:spcBef>
                <a:buSzPct val="65000"/>
                <a:buFont typeface="Wingdings" pitchFamily="2" charset="2"/>
                <a:buNone/>
              </a:pPr>
              <a:r>
                <a:rPr lang="sv-SE" sz="2000" b="1">
                  <a:solidFill>
                    <a:srgbClr val="000000"/>
                  </a:solidFill>
                  <a:latin typeface="Arial" charset="0"/>
                  <a:cs typeface="ＭＳ Ｐゴシック"/>
                </a:rPr>
                <a:t>failed exam</a:t>
              </a:r>
              <a:endParaRPr lang="en-US" sz="2000" b="1">
                <a:solidFill>
                  <a:srgbClr val="000000"/>
                </a:solidFill>
                <a:latin typeface="Arial" charset="0"/>
                <a:cs typeface="ＭＳ Ｐゴシック"/>
              </a:endParaRPr>
            </a:p>
          </p:txBody>
        </p:sp>
      </p:grpSp>
      <p:grpSp>
        <p:nvGrpSpPr>
          <p:cNvPr id="3" name="Group 9"/>
          <p:cNvGrpSpPr>
            <a:grpSpLocks/>
          </p:cNvGrpSpPr>
          <p:nvPr/>
        </p:nvGrpSpPr>
        <p:grpSpPr bwMode="auto">
          <a:xfrm>
            <a:off x="-36513" y="2133600"/>
            <a:ext cx="5400676" cy="2311400"/>
            <a:chOff x="340" y="1034"/>
            <a:chExt cx="3402" cy="1456"/>
          </a:xfrm>
        </p:grpSpPr>
        <p:sp>
          <p:nvSpPr>
            <p:cNvPr id="87053" name="Line 10"/>
            <p:cNvSpPr>
              <a:spLocks noChangeShapeType="1"/>
            </p:cNvSpPr>
            <p:nvPr/>
          </p:nvSpPr>
          <p:spPr bwMode="auto">
            <a:xfrm flipV="1">
              <a:off x="1136" y="2031"/>
              <a:ext cx="2606" cy="28"/>
            </a:xfrm>
            <a:prstGeom prst="line">
              <a:avLst/>
            </a:prstGeom>
            <a:noFill/>
            <a:ln w="28575">
              <a:solidFill>
                <a:schemeClr val="tx1"/>
              </a:solidFill>
              <a:prstDash val="dash"/>
              <a:round/>
              <a:headEnd/>
              <a:tailEnd/>
            </a:ln>
          </p:spPr>
          <p:txBody>
            <a:bodyPr/>
            <a:lstStyle/>
            <a:p>
              <a:endParaRPr lang="sv-SE"/>
            </a:p>
          </p:txBody>
        </p:sp>
        <p:sp>
          <p:nvSpPr>
            <p:cNvPr id="87054" name="Text Box 11"/>
            <p:cNvSpPr txBox="1">
              <a:spLocks noChangeArrowheads="1"/>
            </p:cNvSpPr>
            <p:nvPr/>
          </p:nvSpPr>
          <p:spPr bwMode="auto">
            <a:xfrm>
              <a:off x="340" y="2213"/>
              <a:ext cx="785" cy="277"/>
            </a:xfrm>
            <a:prstGeom prst="rect">
              <a:avLst/>
            </a:prstGeom>
            <a:noFill/>
            <a:ln w="9525">
              <a:noFill/>
              <a:miter lim="800000"/>
              <a:headEnd/>
              <a:tailEnd/>
            </a:ln>
          </p:spPr>
          <p:txBody>
            <a:bodyPr wrap="none">
              <a:spAutoFit/>
            </a:bodyPr>
            <a:lstStyle/>
            <a:p>
              <a:pPr marL="177800" defTabSz="684213">
                <a:lnSpc>
                  <a:spcPct val="125000"/>
                </a:lnSpc>
                <a:spcBef>
                  <a:spcPct val="20000"/>
                </a:spcBef>
                <a:buSzPct val="65000"/>
                <a:buFont typeface="Wingdings" pitchFamily="2" charset="2"/>
                <a:buNone/>
              </a:pPr>
              <a:r>
                <a:rPr lang="sv-SE" sz="2000" b="1">
                  <a:solidFill>
                    <a:srgbClr val="000000"/>
                  </a:solidFill>
                  <a:latin typeface="Arial" charset="0"/>
                  <a:cs typeface="ＭＳ Ｐゴシック"/>
                </a:rPr>
                <a:t>”got it”</a:t>
              </a:r>
              <a:endParaRPr lang="en-US" sz="2000" b="1">
                <a:solidFill>
                  <a:srgbClr val="000000"/>
                </a:solidFill>
                <a:latin typeface="Arial" charset="0"/>
                <a:cs typeface="ＭＳ Ｐゴシック"/>
              </a:endParaRPr>
            </a:p>
          </p:txBody>
        </p:sp>
        <p:sp>
          <p:nvSpPr>
            <p:cNvPr id="87055" name="Text Box 12"/>
            <p:cNvSpPr txBox="1">
              <a:spLocks noChangeArrowheads="1"/>
            </p:cNvSpPr>
            <p:nvPr/>
          </p:nvSpPr>
          <p:spPr bwMode="auto">
            <a:xfrm>
              <a:off x="476" y="1034"/>
              <a:ext cx="663" cy="519"/>
            </a:xfrm>
            <a:prstGeom prst="rect">
              <a:avLst/>
            </a:prstGeom>
            <a:noFill/>
            <a:ln w="9525">
              <a:noFill/>
              <a:miter lim="800000"/>
              <a:headEnd/>
              <a:tailEnd/>
            </a:ln>
          </p:spPr>
          <p:txBody>
            <a:bodyPr wrap="none">
              <a:spAutoFit/>
            </a:bodyPr>
            <a:lstStyle/>
            <a:p>
              <a:pPr defTabSz="684213">
                <a:lnSpc>
                  <a:spcPct val="125000"/>
                </a:lnSpc>
                <a:spcBef>
                  <a:spcPct val="20000"/>
                </a:spcBef>
                <a:buSzPct val="65000"/>
                <a:buFont typeface="Wingdings" pitchFamily="2" charset="2"/>
                <a:buNone/>
              </a:pPr>
              <a:r>
                <a:rPr lang="sv-SE" sz="2000" b="1">
                  <a:solidFill>
                    <a:srgbClr val="000000"/>
                  </a:solidFill>
                  <a:latin typeface="Arial" charset="0"/>
                  <a:cs typeface="ＭＳ Ｐゴシック"/>
                </a:rPr>
                <a:t>  didn’t</a:t>
              </a:r>
              <a:br>
                <a:rPr lang="sv-SE" sz="2000" b="1">
                  <a:solidFill>
                    <a:srgbClr val="000000"/>
                  </a:solidFill>
                  <a:latin typeface="Arial" charset="0"/>
                  <a:cs typeface="ＭＳ Ｐゴシック"/>
                </a:rPr>
              </a:br>
              <a:r>
                <a:rPr lang="sv-SE" sz="2000" b="1">
                  <a:solidFill>
                    <a:srgbClr val="000000"/>
                  </a:solidFill>
                  <a:latin typeface="Arial" charset="0"/>
                  <a:cs typeface="ＭＳ Ｐゴシック"/>
                </a:rPr>
                <a:t>”get it”</a:t>
              </a:r>
              <a:endParaRPr lang="en-US" sz="2000" b="1">
                <a:solidFill>
                  <a:srgbClr val="000000"/>
                </a:solidFill>
                <a:latin typeface="Arial" charset="0"/>
                <a:cs typeface="ＭＳ Ｐゴシック"/>
              </a:endParaRPr>
            </a:p>
          </p:txBody>
        </p:sp>
      </p:grpSp>
      <p:sp>
        <p:nvSpPr>
          <p:cNvPr id="23" name="Oval 13"/>
          <p:cNvSpPr>
            <a:spLocks noChangeArrowheads="1"/>
          </p:cNvSpPr>
          <p:nvPr/>
        </p:nvSpPr>
        <p:spPr bwMode="auto">
          <a:xfrm>
            <a:off x="1827213" y="4035425"/>
            <a:ext cx="1419225" cy="1212850"/>
          </a:xfrm>
          <a:prstGeom prst="ellipse">
            <a:avLst/>
          </a:prstGeom>
          <a:solidFill>
            <a:srgbClr val="00B050"/>
          </a:solidFill>
          <a:ln w="9525">
            <a:noFill/>
            <a:round/>
            <a:headEnd/>
            <a:tailEnd/>
          </a:ln>
        </p:spPr>
        <p:txBody>
          <a:bodyPr wrap="none" anchor="ctr"/>
          <a:lstStyle/>
          <a:p>
            <a:endParaRPr lang="sv-SE">
              <a:solidFill>
                <a:srgbClr val="000000"/>
              </a:solidFill>
              <a:latin typeface="Arial" charset="0"/>
              <a:cs typeface="ＭＳ Ｐゴシック"/>
            </a:endParaRPr>
          </a:p>
        </p:txBody>
      </p:sp>
      <p:sp>
        <p:nvSpPr>
          <p:cNvPr id="24" name="Oval 14"/>
          <p:cNvSpPr>
            <a:spLocks noChangeArrowheads="1"/>
          </p:cNvSpPr>
          <p:nvPr/>
        </p:nvSpPr>
        <p:spPr bwMode="auto">
          <a:xfrm>
            <a:off x="4456113" y="2620963"/>
            <a:ext cx="709612" cy="569912"/>
          </a:xfrm>
          <a:prstGeom prst="ellipse">
            <a:avLst/>
          </a:prstGeom>
          <a:solidFill>
            <a:schemeClr val="accent3">
              <a:lumMod val="50000"/>
            </a:schemeClr>
          </a:solidFill>
          <a:ln w="9525">
            <a:noFill/>
            <a:round/>
            <a:headEnd/>
            <a:tailEnd/>
          </a:ln>
        </p:spPr>
        <p:txBody>
          <a:bodyPr wrap="none" anchor="ctr"/>
          <a:lstStyle/>
          <a:p>
            <a:endParaRPr lang="sv-SE">
              <a:solidFill>
                <a:srgbClr val="000000"/>
              </a:solidFill>
              <a:latin typeface="Arial" charset="0"/>
              <a:cs typeface="ＭＳ Ｐゴシック"/>
            </a:endParaRPr>
          </a:p>
        </p:txBody>
      </p:sp>
      <p:sp>
        <p:nvSpPr>
          <p:cNvPr id="25" name="Text Box 15"/>
          <p:cNvSpPr txBox="1">
            <a:spLocks noChangeArrowheads="1"/>
          </p:cNvSpPr>
          <p:nvPr/>
        </p:nvSpPr>
        <p:spPr bwMode="auto">
          <a:xfrm>
            <a:off x="4435475" y="4143375"/>
            <a:ext cx="819150" cy="779463"/>
          </a:xfrm>
          <a:prstGeom prst="rect">
            <a:avLst/>
          </a:prstGeom>
          <a:noFill/>
          <a:ln w="9525">
            <a:noFill/>
            <a:miter lim="800000"/>
            <a:headEnd/>
            <a:tailEnd/>
          </a:ln>
        </p:spPr>
        <p:txBody>
          <a:bodyPr wrap="none">
            <a:spAutoFit/>
          </a:bodyPr>
          <a:lstStyle/>
          <a:p>
            <a:pPr marL="177800" defTabSz="684213">
              <a:lnSpc>
                <a:spcPct val="125000"/>
              </a:lnSpc>
              <a:spcBef>
                <a:spcPct val="20000"/>
              </a:spcBef>
              <a:buSzPct val="65000"/>
              <a:buFont typeface="Wingdings" pitchFamily="2" charset="2"/>
              <a:buNone/>
            </a:pPr>
            <a:r>
              <a:rPr lang="en-US" sz="3600" b="1">
                <a:solidFill>
                  <a:srgbClr val="3B435B"/>
                </a:solidFill>
                <a:latin typeface="Arial" charset="0"/>
                <a:cs typeface="ＭＳ Ｐゴシック"/>
              </a:rPr>
              <a:t>—</a:t>
            </a:r>
          </a:p>
        </p:txBody>
      </p:sp>
      <p:sp>
        <p:nvSpPr>
          <p:cNvPr id="26" name="Oval 16"/>
          <p:cNvSpPr>
            <a:spLocks noChangeArrowheads="1"/>
          </p:cNvSpPr>
          <p:nvPr/>
        </p:nvSpPr>
        <p:spPr bwMode="auto">
          <a:xfrm>
            <a:off x="1907704" y="2254250"/>
            <a:ext cx="1241425" cy="1058863"/>
          </a:xfrm>
          <a:prstGeom prst="ellipse">
            <a:avLst/>
          </a:prstGeom>
          <a:solidFill>
            <a:srgbClr val="FF3300"/>
          </a:solidFill>
          <a:ln w="9525">
            <a:noFill/>
            <a:round/>
            <a:headEnd/>
            <a:tailEnd/>
          </a:ln>
        </p:spPr>
        <p:txBody>
          <a:bodyPr wrap="none" anchor="ctr"/>
          <a:lstStyle/>
          <a:p>
            <a:endParaRPr lang="sv-SE">
              <a:solidFill>
                <a:srgbClr val="000000"/>
              </a:solidFill>
              <a:latin typeface="Arial" charset="0"/>
              <a:cs typeface="ＭＳ Ｐゴシック"/>
            </a:endParaRPr>
          </a:p>
        </p:txBody>
      </p:sp>
      <p:sp>
        <p:nvSpPr>
          <p:cNvPr id="87050" name="TextBox 28"/>
          <p:cNvSpPr txBox="1">
            <a:spLocks noChangeArrowheads="1"/>
          </p:cNvSpPr>
          <p:nvPr/>
        </p:nvSpPr>
        <p:spPr bwMode="auto">
          <a:xfrm>
            <a:off x="1763713" y="6567488"/>
            <a:ext cx="7380287" cy="246062"/>
          </a:xfrm>
          <a:prstGeom prst="rect">
            <a:avLst/>
          </a:prstGeom>
          <a:noFill/>
          <a:ln w="9525">
            <a:noFill/>
            <a:miter lim="800000"/>
            <a:headEnd/>
            <a:tailEnd/>
          </a:ln>
        </p:spPr>
        <p:txBody>
          <a:bodyPr>
            <a:spAutoFit/>
          </a:bodyPr>
          <a:lstStyle/>
          <a:p>
            <a:r>
              <a:rPr lang="en-GB" sz="1000" dirty="0">
                <a:solidFill>
                  <a:srgbClr val="000000"/>
                </a:solidFill>
                <a:latin typeface="Arial" charset="0"/>
                <a:cs typeface="ＭＳ Ｐゴシック"/>
              </a:rPr>
              <a:t>See for instance Mazur, E. (1997) </a:t>
            </a:r>
            <a:r>
              <a:rPr lang="en-GB" sz="1000" i="1" dirty="0">
                <a:solidFill>
                  <a:srgbClr val="000000"/>
                </a:solidFill>
                <a:latin typeface="Arial" charset="0"/>
                <a:cs typeface="ＭＳ Ｐゴシック"/>
              </a:rPr>
              <a:t>Peer Instruction</a:t>
            </a:r>
            <a:r>
              <a:rPr lang="en-GB" sz="1000" dirty="0">
                <a:solidFill>
                  <a:srgbClr val="000000"/>
                </a:solidFill>
                <a:latin typeface="Arial" charset="0"/>
                <a:cs typeface="ＭＳ Ｐゴシック"/>
              </a:rPr>
              <a:t>, and </a:t>
            </a:r>
            <a:r>
              <a:rPr lang="en-GB" sz="1000" dirty="0" err="1">
                <a:solidFill>
                  <a:srgbClr val="000000"/>
                </a:solidFill>
                <a:latin typeface="Arial" charset="0"/>
                <a:cs typeface="ＭＳ Ｐゴシック"/>
              </a:rPr>
              <a:t>Kember</a:t>
            </a:r>
            <a:r>
              <a:rPr lang="en-GB" sz="1000" dirty="0">
                <a:solidFill>
                  <a:srgbClr val="000000"/>
                </a:solidFill>
                <a:latin typeface="Arial" charset="0"/>
                <a:cs typeface="ＭＳ Ｐゴシック"/>
              </a:rPr>
              <a:t> &amp; </a:t>
            </a:r>
            <a:r>
              <a:rPr lang="en-GB" sz="1000" dirty="0" err="1">
                <a:solidFill>
                  <a:srgbClr val="000000"/>
                </a:solidFill>
                <a:latin typeface="Arial" charset="0"/>
                <a:cs typeface="ＭＳ Ｐゴシック"/>
              </a:rPr>
              <a:t>McNaught</a:t>
            </a:r>
            <a:r>
              <a:rPr lang="en-GB" sz="1000" dirty="0">
                <a:solidFill>
                  <a:srgbClr val="000000"/>
                </a:solidFill>
                <a:latin typeface="Arial" charset="0"/>
                <a:cs typeface="ＭＳ Ｐゴシック"/>
              </a:rPr>
              <a:t> (2007) </a:t>
            </a:r>
            <a:r>
              <a:rPr lang="en-US" sz="1000" i="1" dirty="0">
                <a:solidFill>
                  <a:srgbClr val="000000"/>
                </a:solidFill>
                <a:latin typeface="Arial" charset="0"/>
                <a:cs typeface="ＭＳ Ｐゴシック"/>
              </a:rPr>
              <a:t>Enhancing University Teaching.</a:t>
            </a:r>
            <a:endParaRPr lang="sv-SE" sz="1000" i="1" dirty="0">
              <a:solidFill>
                <a:srgbClr val="000000"/>
              </a:solidFill>
              <a:latin typeface="Arial" charset="0"/>
              <a:cs typeface="ＭＳ Ｐゴシック"/>
            </a:endParaRPr>
          </a:p>
        </p:txBody>
      </p:sp>
      <p:sp>
        <p:nvSpPr>
          <p:cNvPr id="30" name="Content Placeholder 3"/>
          <p:cNvSpPr>
            <a:spLocks noGrp="1"/>
          </p:cNvSpPr>
          <p:nvPr>
            <p:ph sz="quarter" idx="4294967295"/>
          </p:nvPr>
        </p:nvSpPr>
        <p:spPr>
          <a:xfrm>
            <a:off x="5724525" y="1125538"/>
            <a:ext cx="3095625" cy="5046662"/>
          </a:xfrm>
        </p:spPr>
        <p:txBody>
          <a:bodyPr/>
          <a:lstStyle/>
          <a:p>
            <a:pPr marL="0" indent="0" eaLnBrk="1" hangingPunct="1">
              <a:buFont typeface="Wingdings" pitchFamily="2" charset="2"/>
              <a:buNone/>
              <a:defRPr/>
            </a:pPr>
            <a:r>
              <a:rPr lang="en-GB" b="1" dirty="0" smtClean="0">
                <a:solidFill>
                  <a:srgbClr val="C00000"/>
                </a:solidFill>
                <a:cs typeface="+mn-cs"/>
              </a:rPr>
              <a:t>Conceptual understanding</a:t>
            </a:r>
          </a:p>
          <a:p>
            <a:pPr marL="176213" indent="-176213" eaLnBrk="1" hangingPunct="1">
              <a:buSzPct val="100000"/>
              <a:buFont typeface="Wingdings" pitchFamily="2" charset="2"/>
              <a:buChar char="§"/>
              <a:defRPr/>
            </a:pPr>
            <a:r>
              <a:rPr lang="en-GB" sz="2000" dirty="0" smtClean="0">
                <a:cs typeface="+mn-cs"/>
              </a:rPr>
              <a:t>Not just reproduction of known solutions to known problems</a:t>
            </a:r>
          </a:p>
          <a:p>
            <a:pPr marL="176213" indent="-176213" eaLnBrk="1" hangingPunct="1">
              <a:buSzPct val="100000"/>
              <a:buFont typeface="Wingdings" pitchFamily="2" charset="2"/>
              <a:buChar char="§"/>
              <a:defRPr/>
            </a:pPr>
            <a:r>
              <a:rPr lang="en-GB" sz="2000" dirty="0" smtClean="0">
                <a:cs typeface="+mn-cs"/>
              </a:rPr>
              <a:t>Being able to explain what they do and why</a:t>
            </a:r>
          </a:p>
          <a:p>
            <a:pPr marL="176213" indent="-176213" eaLnBrk="1" hangingPunct="1">
              <a:buSzPct val="100000"/>
              <a:buFont typeface="Wingdings" pitchFamily="2" charset="2"/>
              <a:buChar char="§"/>
              <a:defRPr/>
            </a:pPr>
            <a:r>
              <a:rPr lang="en-GB" sz="2000" dirty="0" smtClean="0">
                <a:cs typeface="+mn-cs"/>
              </a:rPr>
              <a:t>Deeper working disciplinary knowledge</a:t>
            </a:r>
          </a:p>
        </p:txBody>
      </p:sp>
      <p:pic>
        <p:nvPicPr>
          <p:cNvPr id="87052" name="Picture 16" descr="books0.jpg"/>
          <p:cNvPicPr>
            <a:picLocks noChangeAspect="1"/>
          </p:cNvPicPr>
          <p:nvPr/>
        </p:nvPicPr>
        <p:blipFill>
          <a:blip r:embed="rId3" cstate="screen"/>
          <a:srcRect/>
          <a:stretch>
            <a:fillRect/>
          </a:stretch>
        </p:blipFill>
        <p:spPr bwMode="auto">
          <a:xfrm>
            <a:off x="6300192" y="4509120"/>
            <a:ext cx="2232025" cy="16573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3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112" name="Group 24"/>
          <p:cNvGraphicFramePr>
            <a:graphicFrameLocks noGrp="1"/>
          </p:cNvGraphicFramePr>
          <p:nvPr>
            <p:extLst>
              <p:ext uri="{D42A27DB-BD31-4B8C-83A1-F6EECF244321}">
                <p14:modId xmlns:p14="http://schemas.microsoft.com/office/powerpoint/2010/main" val="1728360312"/>
              </p:ext>
            </p:extLst>
          </p:nvPr>
        </p:nvGraphicFramePr>
        <p:xfrm>
          <a:off x="899592" y="1341438"/>
          <a:ext cx="7344816" cy="4675189"/>
        </p:xfrm>
        <a:graphic>
          <a:graphicData uri="http://schemas.openxmlformats.org/drawingml/2006/table">
            <a:tbl>
              <a:tblPr/>
              <a:tblGrid>
                <a:gridCol w="1585697"/>
                <a:gridCol w="5759119"/>
              </a:tblGrid>
              <a:tr h="904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400" b="0" i="0" u="none" strike="noStrike" cap="none" normalizeH="0" baseline="0" dirty="0" err="1" smtClean="0">
                          <a:ln>
                            <a:noFill/>
                          </a:ln>
                          <a:solidFill>
                            <a:schemeClr val="tx1"/>
                          </a:solidFill>
                          <a:effectLst/>
                          <a:latin typeface="Arial" charset="0"/>
                          <a:cs typeface="Arial" charset="0"/>
                        </a:rPr>
                        <a:t>Judge</a:t>
                      </a:r>
                      <a:r>
                        <a:rPr kumimoji="0" lang="sv-SE" sz="2400" b="0" i="0" u="none" strike="noStrike" cap="none" normalizeH="0" baseline="0" dirty="0" smtClean="0">
                          <a:ln>
                            <a:noFill/>
                          </a:ln>
                          <a:solidFill>
                            <a:schemeClr val="tx1"/>
                          </a:solidFill>
                          <a:effectLst/>
                          <a:latin typeface="Arial" charset="0"/>
                          <a:cs typeface="Arial" charset="0"/>
                        </a:rPr>
                        <a:t>:</a:t>
                      </a:r>
                      <a:endParaRPr kumimoji="0" lang="en-US" sz="2400" b="0" i="0" u="none" strike="noStrike" cap="none" normalizeH="0" baseline="0" dirty="0" smtClean="0">
                        <a:ln>
                          <a:noFill/>
                        </a:ln>
                        <a:solidFill>
                          <a:schemeClr val="tx1"/>
                        </a:solidFill>
                        <a:effectLst/>
                        <a:latin typeface="Arial" charset="0"/>
                        <a:cs typeface="Arial"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000" b="0" i="0" u="none" strike="noStrike" cap="none" normalizeH="0" baseline="0" dirty="0" smtClean="0">
                          <a:ln>
                            <a:noFill/>
                          </a:ln>
                          <a:solidFill>
                            <a:schemeClr val="tx1"/>
                          </a:solidFill>
                          <a:effectLst/>
                          <a:latin typeface="Arial" charset="0"/>
                          <a:cs typeface="Arial" charset="0"/>
                        </a:rPr>
                        <a:t>To be </a:t>
                      </a:r>
                      <a:r>
                        <a:rPr kumimoji="0" lang="sv-SE" sz="2000" b="0" i="0" u="none" strike="noStrike" cap="none" normalizeH="0" baseline="0" dirty="0" err="1" smtClean="0">
                          <a:ln>
                            <a:noFill/>
                          </a:ln>
                          <a:solidFill>
                            <a:schemeClr val="tx1"/>
                          </a:solidFill>
                          <a:effectLst/>
                          <a:latin typeface="Arial" charset="0"/>
                          <a:cs typeface="Arial" charset="0"/>
                        </a:rPr>
                        <a:t>able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to</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critically</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evaluate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multiple</a:t>
                      </a:r>
                      <a:r>
                        <a:rPr kumimoji="0" lang="sv-SE" sz="2000" b="0" i="0" u="none" strike="noStrike" cap="none" normalizeH="0" baseline="0" dirty="0" smtClean="0">
                          <a:ln>
                            <a:noFill/>
                          </a:ln>
                          <a:solidFill>
                            <a:schemeClr val="tx1"/>
                          </a:solidFill>
                          <a:effectLst/>
                          <a:latin typeface="Arial" charset="0"/>
                          <a:cs typeface="Arial" charset="0"/>
                        </a:rPr>
                        <a:t> solutions and </a:t>
                      </a:r>
                      <a:r>
                        <a:rPr kumimoji="0" lang="sv-SE" sz="2000" b="0" i="0" u="none" strike="noStrike" cap="none" normalizeH="0" baseline="0" dirty="0" err="1" smtClean="0">
                          <a:ln>
                            <a:noFill/>
                          </a:ln>
                          <a:solidFill>
                            <a:schemeClr val="tx1"/>
                          </a:solidFill>
                          <a:effectLst/>
                          <a:latin typeface="Arial" charset="0"/>
                          <a:cs typeface="Arial" charset="0"/>
                        </a:rPr>
                        <a:t>select</a:t>
                      </a:r>
                      <a:r>
                        <a:rPr kumimoji="0" lang="sv-SE" sz="2000" b="0" i="0" u="none" strike="noStrike" cap="none" normalizeH="0" baseline="0" dirty="0" smtClean="0">
                          <a:ln>
                            <a:noFill/>
                          </a:ln>
                          <a:solidFill>
                            <a:schemeClr val="tx1"/>
                          </a:solidFill>
                          <a:effectLst/>
                          <a:latin typeface="Arial" charset="0"/>
                          <a:cs typeface="Arial" charset="0"/>
                        </a:rPr>
                        <a:t> an optimum solution</a:t>
                      </a:r>
                      <a:endParaRPr kumimoji="0" lang="en-US" sz="2000" b="0" i="0" u="none" strike="noStrike" cap="none" normalizeH="0" baseline="0" dirty="0" smtClean="0">
                        <a:ln>
                          <a:noFill/>
                        </a:ln>
                        <a:solidFill>
                          <a:schemeClr val="tx1"/>
                        </a:solidFill>
                        <a:effectLst/>
                        <a:latin typeface="Arial" charset="0"/>
                        <a:cs typeface="Arial"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400" b="0" i="0" u="none" strike="noStrike" cap="none" normalizeH="0" baseline="0" dirty="0" err="1" smtClean="0">
                          <a:ln>
                            <a:noFill/>
                          </a:ln>
                          <a:solidFill>
                            <a:schemeClr val="tx1"/>
                          </a:solidFill>
                          <a:effectLst/>
                          <a:latin typeface="Arial" charset="0"/>
                          <a:cs typeface="Arial" charset="0"/>
                        </a:rPr>
                        <a:t>Solve</a:t>
                      </a:r>
                      <a:r>
                        <a:rPr kumimoji="0" lang="sv-SE" sz="2400" b="0" i="0" u="none" strike="noStrike" cap="none" normalizeH="0" baseline="0" dirty="0" smtClean="0">
                          <a:ln>
                            <a:noFill/>
                          </a:ln>
                          <a:solidFill>
                            <a:schemeClr val="tx1"/>
                          </a:solidFill>
                          <a:effectLst/>
                          <a:latin typeface="Arial" charset="0"/>
                          <a:cs typeface="Arial" charset="0"/>
                        </a:rPr>
                        <a:t>:</a:t>
                      </a:r>
                      <a:endParaRPr kumimoji="0" lang="en-US" sz="2400" b="0" i="0" u="none" strike="noStrike" cap="none" normalizeH="0" baseline="0" dirty="0" smtClean="0">
                        <a:ln>
                          <a:noFill/>
                        </a:ln>
                        <a:solidFill>
                          <a:schemeClr val="tx1"/>
                        </a:solidFill>
                        <a:effectLst/>
                        <a:latin typeface="Arial" charset="0"/>
                        <a:cs typeface="Arial"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000" b="0" i="0" u="none" strike="noStrike" cap="none" normalizeH="0" baseline="0" dirty="0" err="1" smtClean="0">
                          <a:ln>
                            <a:noFill/>
                          </a:ln>
                          <a:solidFill>
                            <a:schemeClr val="tx1"/>
                          </a:solidFill>
                          <a:effectLst/>
                          <a:latin typeface="Arial" charset="0"/>
                          <a:cs typeface="Arial" charset="0"/>
                        </a:rPr>
                        <a:t>Characterize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analyze</a:t>
                      </a:r>
                      <a:r>
                        <a:rPr kumimoji="0" lang="sv-SE" sz="2000" b="0" i="0" u="none" strike="noStrike" cap="none" normalizeH="0" baseline="0" dirty="0" smtClean="0">
                          <a:ln>
                            <a:noFill/>
                          </a:ln>
                          <a:solidFill>
                            <a:schemeClr val="tx1"/>
                          </a:solidFill>
                          <a:effectLst/>
                          <a:latin typeface="Arial" charset="0"/>
                          <a:cs typeface="Arial" charset="0"/>
                        </a:rPr>
                        <a:t>, and </a:t>
                      </a:r>
                      <a:r>
                        <a:rPr kumimoji="0" lang="sv-SE" sz="2000" b="0" i="0" u="none" strike="noStrike" cap="none" normalizeH="0" baseline="0" dirty="0" err="1" smtClean="0">
                          <a:ln>
                            <a:noFill/>
                          </a:ln>
                          <a:solidFill>
                            <a:schemeClr val="tx1"/>
                          </a:solidFill>
                          <a:effectLst/>
                          <a:latin typeface="Arial" charset="0"/>
                          <a:cs typeface="Arial" charset="0"/>
                        </a:rPr>
                        <a:t>synthesize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to</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model</a:t>
                      </a:r>
                      <a:r>
                        <a:rPr kumimoji="0" lang="sv-SE" sz="2000" b="0" i="0" u="none" strike="noStrike" cap="none" normalizeH="0" baseline="0" dirty="0" smtClean="0">
                          <a:ln>
                            <a:noFill/>
                          </a:ln>
                          <a:solidFill>
                            <a:schemeClr val="tx1"/>
                          </a:solidFill>
                          <a:effectLst/>
                          <a:latin typeface="Arial" charset="0"/>
                          <a:cs typeface="Arial" charset="0"/>
                        </a:rPr>
                        <a:t> a system (</a:t>
                      </a:r>
                      <a:r>
                        <a:rPr kumimoji="0" lang="sv-SE" sz="2000" b="0" i="0" u="none" strike="noStrike" cap="none" normalizeH="0" baseline="0" dirty="0" err="1" smtClean="0">
                          <a:ln>
                            <a:noFill/>
                          </a:ln>
                          <a:solidFill>
                            <a:schemeClr val="tx1"/>
                          </a:solidFill>
                          <a:effectLst/>
                          <a:latin typeface="Arial" charset="0"/>
                          <a:cs typeface="Arial" charset="0"/>
                        </a:rPr>
                        <a:t>provide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appropriate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assumptions</a:t>
                      </a:r>
                      <a:r>
                        <a:rPr kumimoji="0" lang="sv-SE" sz="2000" b="0" i="0" u="none" strike="noStrike" cap="none" normalizeH="0" baseline="0" dirty="0" smtClean="0">
                          <a:ln>
                            <a:noFill/>
                          </a:ln>
                          <a:solidFill>
                            <a:schemeClr val="tx1"/>
                          </a:solidFill>
                          <a:effectLst/>
                          <a:latin typeface="Arial" charset="0"/>
                          <a:cs typeface="Arial" charset="0"/>
                        </a:rPr>
                        <a:t>)</a:t>
                      </a:r>
                      <a:endParaRPr kumimoji="0" lang="en-US" sz="2000" b="0" i="0" u="none" strike="noStrike" cap="none" normalizeH="0" baseline="0" dirty="0" smtClean="0">
                        <a:ln>
                          <a:noFill/>
                        </a:ln>
                        <a:solidFill>
                          <a:schemeClr val="tx1"/>
                        </a:solidFill>
                        <a:effectLst/>
                        <a:latin typeface="Arial" charset="0"/>
                        <a:cs typeface="Arial"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906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400" b="0" i="0" u="none" strike="noStrike" cap="none" normalizeH="0" baseline="0" dirty="0" err="1" smtClean="0">
                          <a:ln>
                            <a:noFill/>
                          </a:ln>
                          <a:solidFill>
                            <a:schemeClr val="tx1"/>
                          </a:solidFill>
                          <a:effectLst/>
                          <a:latin typeface="Arial" charset="0"/>
                          <a:cs typeface="Arial" charset="0"/>
                        </a:rPr>
                        <a:t>Explain</a:t>
                      </a:r>
                      <a:r>
                        <a:rPr kumimoji="0" lang="sv-SE" sz="2400" b="0" i="0" u="none" strike="noStrike" cap="none" normalizeH="0" baseline="0" dirty="0" smtClean="0">
                          <a:ln>
                            <a:noFill/>
                          </a:ln>
                          <a:solidFill>
                            <a:schemeClr val="tx1"/>
                          </a:solidFill>
                          <a:effectLst/>
                          <a:latin typeface="Arial" charset="0"/>
                          <a:cs typeface="Arial" charset="0"/>
                        </a:rPr>
                        <a:t>:</a:t>
                      </a:r>
                      <a:endParaRPr kumimoji="0" lang="en-US" sz="2400" b="0" i="0" u="none" strike="noStrike" cap="none" normalizeH="0" baseline="0" dirty="0" smtClean="0">
                        <a:ln>
                          <a:noFill/>
                        </a:ln>
                        <a:solidFill>
                          <a:schemeClr val="tx1"/>
                        </a:solidFill>
                        <a:effectLst/>
                        <a:latin typeface="Arial" charset="0"/>
                        <a:cs typeface="Arial"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000" b="0" i="0" u="none" strike="noStrike" cap="none" normalizeH="0" baseline="0" dirty="0" smtClean="0">
                          <a:ln>
                            <a:noFill/>
                          </a:ln>
                          <a:solidFill>
                            <a:schemeClr val="tx1"/>
                          </a:solidFill>
                          <a:effectLst/>
                          <a:latin typeface="Arial" charset="0"/>
                          <a:cs typeface="Arial" charset="0"/>
                        </a:rPr>
                        <a:t>Be </a:t>
                      </a:r>
                      <a:r>
                        <a:rPr kumimoji="0" lang="sv-SE" sz="2000" b="0" i="0" u="none" strike="noStrike" cap="none" normalizeH="0" baseline="0" dirty="0" err="1" smtClean="0">
                          <a:ln>
                            <a:noFill/>
                          </a:ln>
                          <a:solidFill>
                            <a:schemeClr val="tx1"/>
                          </a:solidFill>
                          <a:effectLst/>
                          <a:latin typeface="Arial" charset="0"/>
                          <a:cs typeface="Arial" charset="0"/>
                        </a:rPr>
                        <a:t>able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to</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state</a:t>
                      </a:r>
                      <a:r>
                        <a:rPr kumimoji="0" lang="sv-SE" sz="2000" b="0" i="0" u="none" strike="noStrike" cap="none" normalizeH="0" baseline="0" dirty="0" smtClean="0">
                          <a:ln>
                            <a:noFill/>
                          </a:ln>
                          <a:solidFill>
                            <a:schemeClr val="tx1"/>
                          </a:solidFill>
                          <a:effectLst/>
                          <a:latin typeface="Arial" charset="0"/>
                          <a:cs typeface="Arial" charset="0"/>
                        </a:rPr>
                        <a:t> the process/</a:t>
                      </a:r>
                      <a:r>
                        <a:rPr kumimoji="0" lang="sv-SE" sz="2000" b="0" i="0" u="none" strike="noStrike" cap="none" normalizeH="0" baseline="0" dirty="0" err="1" smtClean="0">
                          <a:ln>
                            <a:noFill/>
                          </a:ln>
                          <a:solidFill>
                            <a:schemeClr val="tx1"/>
                          </a:solidFill>
                          <a:effectLst/>
                          <a:latin typeface="Arial" charset="0"/>
                          <a:cs typeface="Arial" charset="0"/>
                        </a:rPr>
                        <a:t>outcome</a:t>
                      </a:r>
                      <a:r>
                        <a:rPr kumimoji="0" lang="sv-SE" sz="2000" b="0" i="0" u="none" strike="noStrike" cap="none" normalizeH="0" baseline="0" dirty="0" smtClean="0">
                          <a:ln>
                            <a:noFill/>
                          </a:ln>
                          <a:solidFill>
                            <a:schemeClr val="tx1"/>
                          </a:solidFill>
                          <a:effectLst/>
                          <a:latin typeface="Arial" charset="0"/>
                          <a:cs typeface="Arial" charset="0"/>
                        </a:rPr>
                        <a:t>/</a:t>
                      </a:r>
                      <a:r>
                        <a:rPr kumimoji="0" lang="sv-SE" sz="2000" b="0" i="0" u="none" strike="noStrike" cap="none" normalizeH="0" baseline="0" dirty="0" err="1" smtClean="0">
                          <a:ln>
                            <a:noFill/>
                          </a:ln>
                          <a:solidFill>
                            <a:schemeClr val="tx1"/>
                          </a:solidFill>
                          <a:effectLst/>
                          <a:latin typeface="Arial" charset="0"/>
                          <a:cs typeface="Arial" charset="0"/>
                        </a:rPr>
                        <a:t>concept</a:t>
                      </a:r>
                      <a:r>
                        <a:rPr kumimoji="0" lang="sv-SE" sz="2000" b="0" i="0" u="none" strike="noStrike" cap="none" normalizeH="0" baseline="0" dirty="0" smtClean="0">
                          <a:ln>
                            <a:noFill/>
                          </a:ln>
                          <a:solidFill>
                            <a:schemeClr val="tx1"/>
                          </a:solidFill>
                          <a:effectLst/>
                          <a:latin typeface="Arial" charset="0"/>
                          <a:cs typeface="Arial" charset="0"/>
                        </a:rPr>
                        <a:t> in </a:t>
                      </a:r>
                      <a:r>
                        <a:rPr kumimoji="0" lang="sv-SE" sz="2000" b="0" i="0" u="none" strike="noStrike" cap="none" normalizeH="0" baseline="0" dirty="0" err="1" smtClean="0">
                          <a:ln>
                            <a:noFill/>
                          </a:ln>
                          <a:solidFill>
                            <a:schemeClr val="tx1"/>
                          </a:solidFill>
                          <a:effectLst/>
                          <a:latin typeface="Arial" charset="0"/>
                          <a:cs typeface="Arial" charset="0"/>
                        </a:rPr>
                        <a:t>their</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own</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words</a:t>
                      </a:r>
                      <a:endParaRPr kumimoji="0" lang="en-US" sz="2000" b="0" i="0" u="none" strike="noStrike" cap="none" normalizeH="0" baseline="0" dirty="0" smtClean="0">
                        <a:ln>
                          <a:noFill/>
                        </a:ln>
                        <a:solidFill>
                          <a:schemeClr val="tx1"/>
                        </a:solidFill>
                        <a:effectLst/>
                        <a:latin typeface="Arial" charset="0"/>
                        <a:cs typeface="Arial"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1189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400" b="0" i="0" u="none" strike="noStrike" cap="none" normalizeH="0" baseline="0" dirty="0" err="1" smtClean="0">
                          <a:ln>
                            <a:noFill/>
                          </a:ln>
                          <a:solidFill>
                            <a:schemeClr val="tx1"/>
                          </a:solidFill>
                          <a:effectLst/>
                          <a:latin typeface="Arial" charset="0"/>
                          <a:cs typeface="Arial" charset="0"/>
                        </a:rPr>
                        <a:t>Compute</a:t>
                      </a:r>
                      <a:r>
                        <a:rPr kumimoji="0" lang="sv-SE" sz="2400" b="0" i="0" u="none" strike="noStrike" cap="none" normalizeH="0" baseline="0" dirty="0" smtClean="0">
                          <a:ln>
                            <a:noFill/>
                          </a:ln>
                          <a:solidFill>
                            <a:schemeClr val="tx1"/>
                          </a:solidFill>
                          <a:effectLst/>
                          <a:latin typeface="Arial" charset="0"/>
                          <a:cs typeface="Arial" charset="0"/>
                        </a:rPr>
                        <a:t>:</a:t>
                      </a:r>
                      <a:endParaRPr kumimoji="0" lang="en-US" sz="2400" b="0" i="0" u="none" strike="noStrike" cap="none" normalizeH="0" baseline="0" dirty="0" smtClean="0">
                        <a:ln>
                          <a:noFill/>
                        </a:ln>
                        <a:solidFill>
                          <a:schemeClr val="tx1"/>
                        </a:solidFill>
                        <a:effectLst/>
                        <a:latin typeface="Arial" charset="0"/>
                        <a:cs typeface="Arial"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000" b="0" i="0" u="none" strike="noStrike" cap="none" normalizeH="0" baseline="0" dirty="0" err="1" smtClean="0">
                          <a:ln>
                            <a:noFill/>
                          </a:ln>
                          <a:solidFill>
                            <a:schemeClr val="tx1"/>
                          </a:solidFill>
                          <a:effectLst/>
                          <a:latin typeface="Arial" charset="0"/>
                          <a:cs typeface="Arial" charset="0"/>
                        </a:rPr>
                        <a:t>Follow</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rules</a:t>
                      </a:r>
                      <a:r>
                        <a:rPr kumimoji="0" lang="sv-SE" sz="2000" b="0" i="0" u="none" strike="noStrike" cap="none" normalizeH="0" baseline="0" dirty="0" smtClean="0">
                          <a:ln>
                            <a:noFill/>
                          </a:ln>
                          <a:solidFill>
                            <a:schemeClr val="tx1"/>
                          </a:solidFill>
                          <a:effectLst/>
                          <a:latin typeface="Arial" charset="0"/>
                          <a:cs typeface="Arial" charset="0"/>
                        </a:rPr>
                        <a:t> and </a:t>
                      </a:r>
                      <a:r>
                        <a:rPr kumimoji="0" lang="sv-SE" sz="2000" b="0" i="0" u="none" strike="noStrike" cap="none" normalizeH="0" baseline="0" dirty="0" err="1" smtClean="0">
                          <a:ln>
                            <a:noFill/>
                          </a:ln>
                          <a:solidFill>
                            <a:schemeClr val="tx1"/>
                          </a:solidFill>
                          <a:effectLst/>
                          <a:latin typeface="Arial" charset="0"/>
                          <a:cs typeface="Arial" charset="0"/>
                        </a:rPr>
                        <a:t>procedures</a:t>
                      </a:r>
                      <a:r>
                        <a:rPr kumimoji="0" lang="sv-SE" sz="2000" b="0" i="0" u="none" strike="noStrike" cap="none" normalizeH="0" baseline="0" dirty="0" smtClean="0">
                          <a:ln>
                            <a:noFill/>
                          </a:ln>
                          <a:solidFill>
                            <a:schemeClr val="tx1"/>
                          </a:solidFill>
                          <a:effectLst/>
                          <a:latin typeface="Arial" charset="0"/>
                          <a:cs typeface="Arial" charset="0"/>
                        </a:rPr>
                        <a:t> </a:t>
                      </a:r>
                      <a:br>
                        <a:rPr kumimoji="0" lang="sv-SE" sz="2000" b="0" i="0" u="none" strike="noStrike" cap="none" normalizeH="0" baseline="0" dirty="0" smtClean="0">
                          <a:ln>
                            <a:noFill/>
                          </a:ln>
                          <a:solidFill>
                            <a:schemeClr val="tx1"/>
                          </a:solidFill>
                          <a:effectLst/>
                          <a:latin typeface="Arial" charset="0"/>
                          <a:cs typeface="Arial" charset="0"/>
                        </a:rPr>
                      </a:br>
                      <a:r>
                        <a:rPr kumimoji="0" lang="sv-SE" sz="2000" b="0" i="0" u="none" strike="noStrike" cap="none" normalizeH="0" baseline="0" dirty="0" smtClean="0">
                          <a:ln>
                            <a:noFill/>
                          </a:ln>
                          <a:solidFill>
                            <a:schemeClr val="tx1"/>
                          </a:solidFill>
                          <a:effectLst/>
                          <a:latin typeface="Arial" charset="0"/>
                          <a:cs typeface="Arial" charset="0"/>
                        </a:rPr>
                        <a:t>(</a:t>
                      </a:r>
                      <a:r>
                        <a:rPr kumimoji="0" lang="sv-SE" sz="2000" b="0" i="0" u="none" strike="noStrike" cap="none" normalizeH="0" baseline="0" dirty="0" err="1" smtClean="0">
                          <a:ln>
                            <a:noFill/>
                          </a:ln>
                          <a:solidFill>
                            <a:schemeClr val="tx1"/>
                          </a:solidFill>
                          <a:effectLst/>
                          <a:latin typeface="Arial" charset="0"/>
                          <a:cs typeface="Arial" charset="0"/>
                        </a:rPr>
                        <a:t>substitute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quantities</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correctly</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into</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equations</a:t>
                      </a:r>
                      <a:r>
                        <a:rPr kumimoji="0" lang="sv-SE" sz="2000" b="0" i="0" u="none" strike="noStrike" cap="none" normalizeH="0" baseline="0" dirty="0" smtClean="0">
                          <a:ln>
                            <a:noFill/>
                          </a:ln>
                          <a:solidFill>
                            <a:schemeClr val="tx1"/>
                          </a:solidFill>
                          <a:effectLst/>
                          <a:latin typeface="Arial" charset="0"/>
                          <a:cs typeface="Arial" charset="0"/>
                        </a:rPr>
                        <a:t> </a:t>
                      </a:r>
                      <a:br>
                        <a:rPr kumimoji="0" lang="sv-SE" sz="2000" b="0" i="0" u="none" strike="noStrike" cap="none" normalizeH="0" baseline="0" dirty="0" smtClean="0">
                          <a:ln>
                            <a:noFill/>
                          </a:ln>
                          <a:solidFill>
                            <a:schemeClr val="tx1"/>
                          </a:solidFill>
                          <a:effectLst/>
                          <a:latin typeface="Arial" charset="0"/>
                          <a:cs typeface="Arial" charset="0"/>
                        </a:rPr>
                      </a:br>
                      <a:r>
                        <a:rPr kumimoji="0" lang="sv-SE" sz="2000" b="0" i="0" u="none" strike="noStrike" cap="none" normalizeH="0" baseline="0" dirty="0" smtClean="0">
                          <a:ln>
                            <a:noFill/>
                          </a:ln>
                          <a:solidFill>
                            <a:schemeClr val="tx1"/>
                          </a:solidFill>
                          <a:effectLst/>
                          <a:latin typeface="Arial" charset="0"/>
                          <a:cs typeface="Arial" charset="0"/>
                        </a:rPr>
                        <a:t>and </a:t>
                      </a:r>
                      <a:r>
                        <a:rPr kumimoji="0" lang="sv-SE" sz="2000" b="0" i="0" u="none" strike="noStrike" cap="none" normalizeH="0" baseline="0" dirty="0" err="1" smtClean="0">
                          <a:ln>
                            <a:noFill/>
                          </a:ln>
                          <a:solidFill>
                            <a:schemeClr val="tx1"/>
                          </a:solidFill>
                          <a:effectLst/>
                          <a:latin typeface="Arial" charset="0"/>
                          <a:cs typeface="Arial" charset="0"/>
                        </a:rPr>
                        <a:t>arrive</a:t>
                      </a:r>
                      <a:r>
                        <a:rPr kumimoji="0" lang="sv-SE" sz="2000" b="0" i="0" u="none" strike="noStrike" cap="none" normalizeH="0" baseline="0" dirty="0" smtClean="0">
                          <a:ln>
                            <a:noFill/>
                          </a:ln>
                          <a:solidFill>
                            <a:schemeClr val="tx1"/>
                          </a:solidFill>
                          <a:effectLst/>
                          <a:latin typeface="Arial" charset="0"/>
                          <a:cs typeface="Arial" charset="0"/>
                        </a:rPr>
                        <a:t> at a </a:t>
                      </a:r>
                      <a:r>
                        <a:rPr kumimoji="0" lang="sv-SE" sz="2000" b="0" i="0" u="none" strike="noStrike" cap="none" normalizeH="0" baseline="0" dirty="0" err="1" smtClean="0">
                          <a:ln>
                            <a:noFill/>
                          </a:ln>
                          <a:solidFill>
                            <a:schemeClr val="tx1"/>
                          </a:solidFill>
                          <a:effectLst/>
                          <a:latin typeface="Arial" charset="0"/>
                          <a:cs typeface="Arial" charset="0"/>
                        </a:rPr>
                        <a:t>correct</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result</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plug</a:t>
                      </a:r>
                      <a:r>
                        <a:rPr kumimoji="0" lang="sv-SE" sz="2000" b="0" i="0" u="none" strike="noStrike" cap="none" normalizeH="0" baseline="0" dirty="0" smtClean="0">
                          <a:ln>
                            <a:noFill/>
                          </a:ln>
                          <a:solidFill>
                            <a:schemeClr val="tx1"/>
                          </a:solidFill>
                          <a:effectLst/>
                          <a:latin typeface="Arial" charset="0"/>
                          <a:cs typeface="Arial" charset="0"/>
                        </a:rPr>
                        <a:t> &amp; </a:t>
                      </a:r>
                      <a:r>
                        <a:rPr kumimoji="0" lang="sv-SE" sz="2000" b="0" i="0" u="none" strike="noStrike" cap="none" normalizeH="0" baseline="0" dirty="0" err="1" smtClean="0">
                          <a:ln>
                            <a:noFill/>
                          </a:ln>
                          <a:solidFill>
                            <a:schemeClr val="tx1"/>
                          </a:solidFill>
                          <a:effectLst/>
                          <a:latin typeface="Arial" charset="0"/>
                          <a:cs typeface="Arial" charset="0"/>
                        </a:rPr>
                        <a:t>chug</a:t>
                      </a:r>
                      <a:r>
                        <a:rPr kumimoji="0" lang="sv-SE" sz="2000" b="0" i="0" u="none" strike="noStrike" cap="none" normalizeH="0" baseline="0" dirty="0" smtClean="0">
                          <a:ln>
                            <a:noFill/>
                          </a:ln>
                          <a:solidFill>
                            <a:schemeClr val="tx1"/>
                          </a:solidFill>
                          <a:effectLst/>
                          <a:latin typeface="Arial" charset="0"/>
                          <a:cs typeface="Arial" charset="0"/>
                        </a:rPr>
                        <a:t>”)</a:t>
                      </a:r>
                      <a:endParaRPr kumimoji="0" lang="en-US" sz="2000" b="0" i="0" u="none" strike="noStrike" cap="none" normalizeH="0" baseline="0" dirty="0" smtClean="0">
                        <a:ln>
                          <a:noFill/>
                        </a:ln>
                        <a:solidFill>
                          <a:schemeClr val="tx1"/>
                        </a:solidFill>
                        <a:effectLst/>
                        <a:latin typeface="Arial" charset="0"/>
                        <a:cs typeface="Arial"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52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400" b="0" i="0" u="none" strike="noStrike" cap="none" normalizeH="0" baseline="0" dirty="0" err="1" smtClean="0">
                          <a:ln>
                            <a:noFill/>
                          </a:ln>
                          <a:solidFill>
                            <a:schemeClr val="tx1"/>
                          </a:solidFill>
                          <a:effectLst/>
                          <a:latin typeface="Arial" charset="0"/>
                          <a:cs typeface="Arial" charset="0"/>
                        </a:rPr>
                        <a:t>Define</a:t>
                      </a:r>
                      <a:r>
                        <a:rPr kumimoji="0" lang="sv-SE" sz="2400" b="0" i="0" u="none" strike="noStrike" cap="none" normalizeH="0" baseline="0" dirty="0" smtClean="0">
                          <a:ln>
                            <a:noFill/>
                          </a:ln>
                          <a:solidFill>
                            <a:schemeClr val="tx1"/>
                          </a:solidFill>
                          <a:effectLst/>
                          <a:latin typeface="Arial" charset="0"/>
                          <a:cs typeface="Arial" charset="0"/>
                        </a:rPr>
                        <a:t>:</a:t>
                      </a:r>
                      <a:endParaRPr kumimoji="0" lang="en-US" sz="2400" b="0" i="0" u="none" strike="noStrike" cap="none" normalizeH="0" baseline="0" dirty="0" smtClean="0">
                        <a:ln>
                          <a:noFill/>
                        </a:ln>
                        <a:solidFill>
                          <a:schemeClr val="tx1"/>
                        </a:solidFill>
                        <a:effectLst/>
                        <a:latin typeface="Arial" charset="0"/>
                        <a:cs typeface="Arial" charset="0"/>
                      </a:endParaRP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v-SE" sz="2000" b="0" i="0" u="none" strike="noStrike" cap="none" normalizeH="0" baseline="0" dirty="0" smtClean="0">
                          <a:ln>
                            <a:noFill/>
                          </a:ln>
                          <a:solidFill>
                            <a:schemeClr val="tx1"/>
                          </a:solidFill>
                          <a:effectLst/>
                          <a:latin typeface="Arial" charset="0"/>
                          <a:cs typeface="Arial" charset="0"/>
                        </a:rPr>
                        <a:t>State the definition </a:t>
                      </a:r>
                      <a:r>
                        <a:rPr kumimoji="0" lang="sv-SE" sz="2000" b="0" i="0" u="none" strike="noStrike" cap="none" normalizeH="0" baseline="0" dirty="0" err="1" smtClean="0">
                          <a:ln>
                            <a:noFill/>
                          </a:ln>
                          <a:solidFill>
                            <a:schemeClr val="tx1"/>
                          </a:solidFill>
                          <a:effectLst/>
                          <a:latin typeface="Arial" charset="0"/>
                          <a:cs typeface="Arial" charset="0"/>
                        </a:rPr>
                        <a:t>of</a:t>
                      </a:r>
                      <a:r>
                        <a:rPr kumimoji="0" lang="sv-SE" sz="2000" b="0" i="0" u="none" strike="noStrike" cap="none" normalizeH="0" baseline="0" dirty="0" smtClean="0">
                          <a:ln>
                            <a:noFill/>
                          </a:ln>
                          <a:solidFill>
                            <a:schemeClr val="tx1"/>
                          </a:solidFill>
                          <a:effectLst/>
                          <a:latin typeface="Arial" charset="0"/>
                          <a:cs typeface="Arial" charset="0"/>
                        </a:rPr>
                        <a:t> the </a:t>
                      </a:r>
                      <a:r>
                        <a:rPr kumimoji="0" lang="sv-SE" sz="2000" b="0" i="0" u="none" strike="noStrike" cap="none" normalizeH="0" baseline="0" dirty="0" err="1" smtClean="0">
                          <a:ln>
                            <a:noFill/>
                          </a:ln>
                          <a:solidFill>
                            <a:schemeClr val="tx1"/>
                          </a:solidFill>
                          <a:effectLst/>
                          <a:latin typeface="Arial" charset="0"/>
                          <a:cs typeface="Arial" charset="0"/>
                        </a:rPr>
                        <a:t>concept</a:t>
                      </a:r>
                      <a:r>
                        <a:rPr kumimoji="0" lang="sv-SE" sz="2000" b="0" i="0" u="none" strike="noStrike" cap="none" normalizeH="0" baseline="0" dirty="0" smtClean="0">
                          <a:ln>
                            <a:noFill/>
                          </a:ln>
                          <a:solidFill>
                            <a:schemeClr val="tx1"/>
                          </a:solidFill>
                          <a:effectLst/>
                          <a:latin typeface="Arial" charset="0"/>
                          <a:cs typeface="Arial" charset="0"/>
                        </a:rPr>
                        <a:t> or is </a:t>
                      </a:r>
                      <a:r>
                        <a:rPr kumimoji="0" lang="sv-SE" sz="2000" b="0" i="0" u="none" strike="noStrike" cap="none" normalizeH="0" baseline="0" dirty="0" err="1" smtClean="0">
                          <a:ln>
                            <a:noFill/>
                          </a:ln>
                          <a:solidFill>
                            <a:schemeClr val="tx1"/>
                          </a:solidFill>
                          <a:effectLst/>
                          <a:latin typeface="Arial" charset="0"/>
                          <a:cs typeface="Arial" charset="0"/>
                        </a:rPr>
                        <a:t>able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to</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describe</a:t>
                      </a:r>
                      <a:r>
                        <a:rPr kumimoji="0" lang="sv-SE" sz="2000" b="0" i="0" u="none" strike="noStrike" cap="none" normalizeH="0" baseline="0" dirty="0" smtClean="0">
                          <a:ln>
                            <a:noFill/>
                          </a:ln>
                          <a:solidFill>
                            <a:schemeClr val="tx1"/>
                          </a:solidFill>
                          <a:effectLst/>
                          <a:latin typeface="Arial" charset="0"/>
                          <a:cs typeface="Arial" charset="0"/>
                        </a:rPr>
                        <a:t> in a </a:t>
                      </a:r>
                      <a:r>
                        <a:rPr kumimoji="0" lang="sv-SE" sz="2000" b="0" i="0" u="none" strike="noStrike" cap="none" normalizeH="0" baseline="0" dirty="0" err="1" smtClean="0">
                          <a:ln>
                            <a:noFill/>
                          </a:ln>
                          <a:solidFill>
                            <a:schemeClr val="tx1"/>
                          </a:solidFill>
                          <a:effectLst/>
                          <a:latin typeface="Arial" charset="0"/>
                          <a:cs typeface="Arial" charset="0"/>
                        </a:rPr>
                        <a:t>qualitative</a:t>
                      </a:r>
                      <a:r>
                        <a:rPr kumimoji="0" lang="sv-SE" sz="2000" b="0" i="0" u="none" strike="noStrike" cap="none" normalizeH="0" baseline="0" dirty="0" smtClean="0">
                          <a:ln>
                            <a:noFill/>
                          </a:ln>
                          <a:solidFill>
                            <a:schemeClr val="tx1"/>
                          </a:solidFill>
                          <a:effectLst/>
                          <a:latin typeface="Arial" charset="0"/>
                          <a:cs typeface="Arial" charset="0"/>
                        </a:rPr>
                        <a:t> or </a:t>
                      </a:r>
                      <a:r>
                        <a:rPr kumimoji="0" lang="sv-SE" sz="2000" b="0" i="0" u="none" strike="noStrike" cap="none" normalizeH="0" baseline="0" dirty="0" err="1" smtClean="0">
                          <a:ln>
                            <a:noFill/>
                          </a:ln>
                          <a:solidFill>
                            <a:schemeClr val="tx1"/>
                          </a:solidFill>
                          <a:effectLst/>
                          <a:latin typeface="Arial" charset="0"/>
                          <a:cs typeface="Arial" charset="0"/>
                        </a:rPr>
                        <a:t>quantitative</a:t>
                      </a:r>
                      <a:r>
                        <a:rPr kumimoji="0" lang="sv-SE" sz="2000" b="0" i="0" u="none" strike="noStrike" cap="none" normalizeH="0" baseline="0" dirty="0" smtClean="0">
                          <a:ln>
                            <a:noFill/>
                          </a:ln>
                          <a:solidFill>
                            <a:schemeClr val="tx1"/>
                          </a:solidFill>
                          <a:effectLst/>
                          <a:latin typeface="Arial" charset="0"/>
                          <a:cs typeface="Arial" charset="0"/>
                        </a:rPr>
                        <a:t> </a:t>
                      </a:r>
                      <a:r>
                        <a:rPr kumimoji="0" lang="sv-SE" sz="2000" b="0" i="0" u="none" strike="noStrike" cap="none" normalizeH="0" baseline="0" dirty="0" err="1" smtClean="0">
                          <a:ln>
                            <a:noFill/>
                          </a:ln>
                          <a:solidFill>
                            <a:schemeClr val="tx1"/>
                          </a:solidFill>
                          <a:effectLst/>
                          <a:latin typeface="Arial" charset="0"/>
                          <a:cs typeface="Arial" charset="0"/>
                        </a:rPr>
                        <a:t>manner</a:t>
                      </a:r>
                      <a:endParaRPr kumimoji="0" lang="en-US" sz="2000" b="0" i="0" u="none" strike="noStrike" cap="none" normalizeH="0" baseline="0" dirty="0" smtClean="0">
                        <a:ln>
                          <a:noFill/>
                        </a:ln>
                        <a:solidFill>
                          <a:schemeClr val="tx1"/>
                        </a:solidFill>
                        <a:effectLst/>
                        <a:latin typeface="Arial" charset="0"/>
                        <a:cs typeface="Arial" charset="0"/>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tr>
            </a:tbl>
          </a:graphicData>
        </a:graphic>
      </p:graphicFrame>
      <p:sp>
        <p:nvSpPr>
          <p:cNvPr id="89109" name="Rectangle 22"/>
          <p:cNvSpPr>
            <a:spLocks noChangeArrowheads="1"/>
          </p:cNvSpPr>
          <p:nvPr/>
        </p:nvSpPr>
        <p:spPr bwMode="auto">
          <a:xfrm>
            <a:off x="899592" y="115888"/>
            <a:ext cx="7920558" cy="1143000"/>
          </a:xfrm>
          <a:prstGeom prst="rect">
            <a:avLst/>
          </a:prstGeom>
          <a:noFill/>
          <a:ln w="9525">
            <a:noFill/>
            <a:miter lim="800000"/>
            <a:headEnd/>
            <a:tailEnd/>
          </a:ln>
        </p:spPr>
        <p:txBody>
          <a:bodyPr anchor="ctr"/>
          <a:lstStyle/>
          <a:p>
            <a:r>
              <a:rPr lang="sv-SE" sz="3200" b="1" dirty="0" err="1">
                <a:solidFill>
                  <a:schemeClr val="tx1">
                    <a:lumMod val="75000"/>
                    <a:lumOff val="25000"/>
                  </a:schemeClr>
                </a:solidFill>
                <a:ea typeface="+mj-ea"/>
                <a:cs typeface="+mj-cs"/>
              </a:rPr>
              <a:t>Quality</a:t>
            </a:r>
            <a:r>
              <a:rPr lang="sv-SE" sz="3200" b="1" dirty="0">
                <a:solidFill>
                  <a:schemeClr val="tx1">
                    <a:lumMod val="75000"/>
                    <a:lumOff val="25000"/>
                  </a:schemeClr>
                </a:solidFill>
                <a:ea typeface="+mj-ea"/>
                <a:cs typeface="+mj-cs"/>
              </a:rPr>
              <a:t> </a:t>
            </a:r>
            <a:r>
              <a:rPr lang="sv-SE" sz="3200" b="1" dirty="0" err="1">
                <a:solidFill>
                  <a:schemeClr val="tx1">
                    <a:lumMod val="75000"/>
                    <a:lumOff val="25000"/>
                  </a:schemeClr>
                </a:solidFill>
                <a:ea typeface="+mj-ea"/>
                <a:cs typeface="+mj-cs"/>
              </a:rPr>
              <a:t>of</a:t>
            </a:r>
            <a:r>
              <a:rPr lang="sv-SE" sz="3200" b="1" dirty="0">
                <a:solidFill>
                  <a:schemeClr val="tx1">
                    <a:lumMod val="75000"/>
                    <a:lumOff val="25000"/>
                  </a:schemeClr>
                </a:solidFill>
                <a:ea typeface="+mj-ea"/>
                <a:cs typeface="+mj-cs"/>
              </a:rPr>
              <a:t> student </a:t>
            </a:r>
            <a:r>
              <a:rPr lang="sv-SE" sz="3200" b="1" dirty="0" err="1" smtClean="0">
                <a:solidFill>
                  <a:schemeClr val="tx1">
                    <a:lumMod val="75000"/>
                    <a:lumOff val="25000"/>
                  </a:schemeClr>
                </a:solidFill>
                <a:ea typeface="+mj-ea"/>
                <a:cs typeface="+mj-cs"/>
              </a:rPr>
              <a:t>learning</a:t>
            </a:r>
            <a:r>
              <a:rPr lang="sv-SE" sz="3200" b="1" dirty="0">
                <a:solidFill>
                  <a:schemeClr val="tx1">
                    <a:lumMod val="75000"/>
                    <a:lumOff val="25000"/>
                  </a:schemeClr>
                </a:solidFill>
                <a:ea typeface="+mj-ea"/>
                <a:cs typeface="+mj-cs"/>
              </a:rPr>
              <a:t> </a:t>
            </a:r>
            <a:r>
              <a:rPr lang="sv-SE" sz="3200" b="1" dirty="0" smtClean="0">
                <a:solidFill>
                  <a:schemeClr val="tx1">
                    <a:lumMod val="75000"/>
                    <a:lumOff val="25000"/>
                  </a:schemeClr>
                </a:solidFill>
                <a:ea typeface="+mj-ea"/>
                <a:cs typeface="+mj-cs"/>
              </a:rPr>
              <a:t>(i)</a:t>
            </a:r>
          </a:p>
          <a:p>
            <a:r>
              <a:rPr lang="sv-SE" sz="2400" b="1" dirty="0" err="1" smtClean="0">
                <a:solidFill>
                  <a:schemeClr val="tx1">
                    <a:lumMod val="75000"/>
                    <a:lumOff val="25000"/>
                  </a:schemeClr>
                </a:solidFill>
                <a:ea typeface="+mj-ea"/>
                <a:cs typeface="+mj-cs"/>
              </a:rPr>
              <a:t>Feisel</a:t>
            </a:r>
            <a:r>
              <a:rPr lang="sv-SE" sz="2400" b="1" dirty="0">
                <a:solidFill>
                  <a:schemeClr val="tx1">
                    <a:lumMod val="75000"/>
                    <a:lumOff val="25000"/>
                  </a:schemeClr>
                </a:solidFill>
                <a:ea typeface="+mj-ea"/>
                <a:cs typeface="+mj-cs"/>
              </a:rPr>
              <a:t>-Schmitz Technical Taxonomy</a:t>
            </a:r>
            <a:endParaRPr lang="en-US" sz="2400" b="1" dirty="0">
              <a:solidFill>
                <a:schemeClr val="tx1">
                  <a:lumMod val="75000"/>
                  <a:lumOff val="25000"/>
                </a:schemeClr>
              </a:solidFill>
              <a:ea typeface="+mj-ea"/>
              <a:cs typeface="+mj-cs"/>
            </a:endParaRPr>
          </a:p>
        </p:txBody>
      </p:sp>
      <p:sp>
        <p:nvSpPr>
          <p:cNvPr id="89110" name="Text Box 25"/>
          <p:cNvSpPr txBox="1">
            <a:spLocks noChangeArrowheads="1"/>
          </p:cNvSpPr>
          <p:nvPr/>
        </p:nvSpPr>
        <p:spPr bwMode="auto">
          <a:xfrm>
            <a:off x="1979712" y="6554788"/>
            <a:ext cx="7194598" cy="246221"/>
          </a:xfrm>
          <a:prstGeom prst="rect">
            <a:avLst/>
          </a:prstGeom>
          <a:noFill/>
          <a:ln w="9525">
            <a:noFill/>
            <a:miter lim="800000"/>
            <a:headEnd/>
            <a:tailEnd/>
          </a:ln>
        </p:spPr>
        <p:txBody>
          <a:bodyPr wrap="none">
            <a:spAutoFit/>
          </a:bodyPr>
          <a:lstStyle/>
          <a:p>
            <a:r>
              <a:rPr lang="sv-SE" sz="1000" dirty="0" smtClean="0">
                <a:latin typeface="Arial" charset="0"/>
              </a:rPr>
              <a:t>[</a:t>
            </a:r>
            <a:r>
              <a:rPr lang="sv-SE" sz="1000" dirty="0" err="1" smtClean="0">
                <a:latin typeface="Arial" charset="0"/>
              </a:rPr>
              <a:t>Feisel</a:t>
            </a:r>
            <a:r>
              <a:rPr lang="sv-SE" sz="1000" dirty="0">
                <a:latin typeface="Arial" charset="0"/>
              </a:rPr>
              <a:t>, L.D., </a:t>
            </a:r>
            <a:r>
              <a:rPr lang="sv-SE" sz="1000" dirty="0" err="1" smtClean="0">
                <a:latin typeface="Arial" charset="0"/>
              </a:rPr>
              <a:t>Teaching</a:t>
            </a:r>
            <a:r>
              <a:rPr lang="sv-SE" sz="1000" dirty="0" smtClean="0">
                <a:latin typeface="Arial" charset="0"/>
              </a:rPr>
              <a:t> </a:t>
            </a:r>
            <a:r>
              <a:rPr lang="sv-SE" sz="1000" dirty="0">
                <a:latin typeface="Arial" charset="0"/>
              </a:rPr>
              <a:t>Students </a:t>
            </a:r>
            <a:r>
              <a:rPr lang="sv-SE" sz="1000" dirty="0" err="1">
                <a:latin typeface="Arial" charset="0"/>
              </a:rPr>
              <a:t>to</a:t>
            </a:r>
            <a:r>
              <a:rPr lang="sv-SE" sz="1000" dirty="0">
                <a:latin typeface="Arial" charset="0"/>
              </a:rPr>
              <a:t> </a:t>
            </a:r>
            <a:r>
              <a:rPr lang="sv-SE" sz="1000" dirty="0" err="1">
                <a:latin typeface="Arial" charset="0"/>
              </a:rPr>
              <a:t>Continue</a:t>
            </a:r>
            <a:r>
              <a:rPr lang="sv-SE" sz="1000" dirty="0">
                <a:latin typeface="Arial" charset="0"/>
              </a:rPr>
              <a:t> </a:t>
            </a:r>
            <a:r>
              <a:rPr lang="sv-SE" sz="1000" dirty="0" err="1">
                <a:latin typeface="Arial" charset="0"/>
              </a:rPr>
              <a:t>Their</a:t>
            </a:r>
            <a:r>
              <a:rPr lang="sv-SE" sz="1000" dirty="0">
                <a:latin typeface="Arial" charset="0"/>
              </a:rPr>
              <a:t> </a:t>
            </a:r>
            <a:r>
              <a:rPr lang="sv-SE" sz="1000" dirty="0" err="1" smtClean="0">
                <a:latin typeface="Arial" charset="0"/>
              </a:rPr>
              <a:t>Education</a:t>
            </a:r>
            <a:r>
              <a:rPr lang="sv-SE" sz="1000" dirty="0" smtClean="0">
                <a:latin typeface="Arial" charset="0"/>
              </a:rPr>
              <a:t>, </a:t>
            </a:r>
            <a:r>
              <a:rPr lang="sv-SE" sz="1000" i="1" dirty="0" err="1">
                <a:latin typeface="Arial" charset="0"/>
              </a:rPr>
              <a:t>Proceedings</a:t>
            </a:r>
            <a:r>
              <a:rPr lang="sv-SE" sz="1000" i="1" dirty="0">
                <a:latin typeface="Arial" charset="0"/>
              </a:rPr>
              <a:t> </a:t>
            </a:r>
            <a:r>
              <a:rPr lang="sv-SE" sz="1000" i="1" dirty="0" err="1">
                <a:latin typeface="Arial" charset="0"/>
              </a:rPr>
              <a:t>of</a:t>
            </a:r>
            <a:r>
              <a:rPr lang="sv-SE" sz="1000" i="1" dirty="0">
                <a:latin typeface="Arial" charset="0"/>
              </a:rPr>
              <a:t> the </a:t>
            </a:r>
            <a:r>
              <a:rPr lang="sv-SE" sz="1000" i="1" dirty="0" err="1">
                <a:latin typeface="Arial" charset="0"/>
              </a:rPr>
              <a:t>Frontiers</a:t>
            </a:r>
            <a:r>
              <a:rPr lang="sv-SE" sz="1000" i="1" dirty="0">
                <a:latin typeface="Arial" charset="0"/>
              </a:rPr>
              <a:t> in </a:t>
            </a:r>
            <a:r>
              <a:rPr lang="sv-SE" sz="1000" i="1" dirty="0" err="1">
                <a:latin typeface="Arial" charset="0"/>
              </a:rPr>
              <a:t>Education</a:t>
            </a:r>
            <a:r>
              <a:rPr lang="sv-SE" sz="1000" i="1" dirty="0">
                <a:latin typeface="Arial" charset="0"/>
              </a:rPr>
              <a:t> Conference</a:t>
            </a:r>
            <a:r>
              <a:rPr lang="sv-SE" sz="1000" dirty="0">
                <a:latin typeface="Arial" charset="0"/>
              </a:rPr>
              <a:t>, 1986</a:t>
            </a:r>
            <a:r>
              <a:rPr lang="sv-SE" sz="1000" dirty="0" smtClean="0">
                <a:latin typeface="Arial" charset="0"/>
              </a:rPr>
              <a:t>.]</a:t>
            </a:r>
            <a:endParaRPr lang="sv-SE" sz="1000" dirty="0">
              <a:latin typeface="Arial" charset="0"/>
            </a:endParaRPr>
          </a:p>
        </p:txBody>
      </p:sp>
    </p:spTree>
    <p:extLst>
      <p:ext uri="{BB962C8B-B14F-4D97-AF65-F5344CB8AC3E}">
        <p14:creationId xmlns:p14="http://schemas.microsoft.com/office/powerpoint/2010/main" val="346182956"/>
      </p:ext>
    </p:extLst>
  </p:cSld>
  <p:clrMapOvr>
    <a:masterClrMapping/>
  </p:clrMapOvr>
  <p:timing>
    <p:tnLst>
      <p:par>
        <p:cTn xmlns:p14="http://schemas.microsoft.com/office/powerpoint/2010/main" id="1" dur="indefinite" restart="never" nodeType="tmRoot"/>
      </p:par>
    </p:tnLst>
  </p:timing>
</p:sld>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kristinamall">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82B5CA"/>
      </a:dk2>
      <a:lt2>
        <a:srgbClr val="669933"/>
      </a:lt2>
      <a:accent1>
        <a:srgbClr val="660033"/>
      </a:accent1>
      <a:accent2>
        <a:srgbClr val="067875"/>
      </a:accent2>
      <a:accent3>
        <a:srgbClr val="FFFFFF"/>
      </a:accent3>
      <a:accent4>
        <a:srgbClr val="000000"/>
      </a:accent4>
      <a:accent5>
        <a:srgbClr val="B8AAAD"/>
      </a:accent5>
      <a:accent6>
        <a:srgbClr val="056C69"/>
      </a:accent6>
      <a:hlink>
        <a:srgbClr val="FEC024"/>
      </a:hlink>
      <a:folHlink>
        <a:srgbClr val="17496F"/>
      </a:folHlink>
    </a:clrScheme>
    <a:fontScheme name="Blank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Presentation 1">
        <a:dk1>
          <a:srgbClr val="000000"/>
        </a:dk1>
        <a:lt1>
          <a:srgbClr val="FFFFFF"/>
        </a:lt1>
        <a:dk2>
          <a:srgbClr val="82B5CA"/>
        </a:dk2>
        <a:lt2>
          <a:srgbClr val="669933"/>
        </a:lt2>
        <a:accent1>
          <a:srgbClr val="660033"/>
        </a:accent1>
        <a:accent2>
          <a:srgbClr val="067875"/>
        </a:accent2>
        <a:accent3>
          <a:srgbClr val="FFFFFF"/>
        </a:accent3>
        <a:accent4>
          <a:srgbClr val="000000"/>
        </a:accent4>
        <a:accent5>
          <a:srgbClr val="B8AAAD"/>
        </a:accent5>
        <a:accent6>
          <a:srgbClr val="056C69"/>
        </a:accent6>
        <a:hlink>
          <a:srgbClr val="FEC024"/>
        </a:hlink>
        <a:folHlink>
          <a:srgbClr val="17496F"/>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3399"/>
        </a:dk2>
        <a:lt2>
          <a:srgbClr val="CCFF99"/>
        </a:lt2>
        <a:accent1>
          <a:srgbClr val="008000"/>
        </a:accent1>
        <a:accent2>
          <a:srgbClr val="FFCC66"/>
        </a:accent2>
        <a:accent3>
          <a:srgbClr val="AAADCA"/>
        </a:accent3>
        <a:accent4>
          <a:srgbClr val="DADADA"/>
        </a:accent4>
        <a:accent5>
          <a:srgbClr val="AAC0AA"/>
        </a:accent5>
        <a:accent6>
          <a:srgbClr val="E7B95C"/>
        </a:accent6>
        <a:hlink>
          <a:srgbClr val="0099CC"/>
        </a:hlink>
        <a:folHlink>
          <a:srgbClr val="990000"/>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4D4D4D"/>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000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Presentation">
  <a:themeElements>
    <a:clrScheme name="1_Blank Presentation 1">
      <a:dk1>
        <a:srgbClr val="000000"/>
      </a:dk1>
      <a:lt1>
        <a:srgbClr val="FFFFFF"/>
      </a:lt1>
      <a:dk2>
        <a:srgbClr val="82B5CA"/>
      </a:dk2>
      <a:lt2>
        <a:srgbClr val="669933"/>
      </a:lt2>
      <a:accent1>
        <a:srgbClr val="660033"/>
      </a:accent1>
      <a:accent2>
        <a:srgbClr val="067875"/>
      </a:accent2>
      <a:accent3>
        <a:srgbClr val="FFFFFF"/>
      </a:accent3>
      <a:accent4>
        <a:srgbClr val="000000"/>
      </a:accent4>
      <a:accent5>
        <a:srgbClr val="B8AAAD"/>
      </a:accent5>
      <a:accent6>
        <a:srgbClr val="056C69"/>
      </a:accent6>
      <a:hlink>
        <a:srgbClr val="FEC024"/>
      </a:hlink>
      <a:folHlink>
        <a:srgbClr val="17496F"/>
      </a:folHlink>
    </a:clrScheme>
    <a:fontScheme name="1_Blank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lank Presentation 1">
        <a:dk1>
          <a:srgbClr val="000000"/>
        </a:dk1>
        <a:lt1>
          <a:srgbClr val="FFFFFF"/>
        </a:lt1>
        <a:dk2>
          <a:srgbClr val="82B5CA"/>
        </a:dk2>
        <a:lt2>
          <a:srgbClr val="669933"/>
        </a:lt2>
        <a:accent1>
          <a:srgbClr val="660033"/>
        </a:accent1>
        <a:accent2>
          <a:srgbClr val="067875"/>
        </a:accent2>
        <a:accent3>
          <a:srgbClr val="FFFFFF"/>
        </a:accent3>
        <a:accent4>
          <a:srgbClr val="000000"/>
        </a:accent4>
        <a:accent5>
          <a:srgbClr val="B8AAAD"/>
        </a:accent5>
        <a:accent6>
          <a:srgbClr val="056C69"/>
        </a:accent6>
        <a:hlink>
          <a:srgbClr val="FEC024"/>
        </a:hlink>
        <a:folHlink>
          <a:srgbClr val="17496F"/>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3399"/>
        </a:dk2>
        <a:lt2>
          <a:srgbClr val="CCFF99"/>
        </a:lt2>
        <a:accent1>
          <a:srgbClr val="008000"/>
        </a:accent1>
        <a:accent2>
          <a:srgbClr val="FFCC66"/>
        </a:accent2>
        <a:accent3>
          <a:srgbClr val="AAADCA"/>
        </a:accent3>
        <a:accent4>
          <a:srgbClr val="DADADA"/>
        </a:accent4>
        <a:accent5>
          <a:srgbClr val="AAC0AA"/>
        </a:accent5>
        <a:accent6>
          <a:srgbClr val="E7B95C"/>
        </a:accent6>
        <a:hlink>
          <a:srgbClr val="0099CC"/>
        </a:hlink>
        <a:folHlink>
          <a:srgbClr val="990000"/>
        </a:folHlink>
      </a:clrScheme>
      <a:clrMap bg1="dk2" tx1="lt1" bg2="dk1" tx2="lt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4D4D4D"/>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FFFFFF"/>
        </a:lt1>
        <a:dk2>
          <a:srgbClr val="000000"/>
        </a:dk2>
        <a:lt2>
          <a:srgbClr val="000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opy of CDIO_Template">
  <a:themeElements>
    <a:clrScheme name="Copy of CDIO_Template 1">
      <a:dk1>
        <a:srgbClr val="000000"/>
      </a:dk1>
      <a:lt1>
        <a:srgbClr val="FFFFFF"/>
      </a:lt1>
      <a:dk2>
        <a:srgbClr val="575F6D"/>
      </a:dk2>
      <a:lt2>
        <a:srgbClr val="FFF39D"/>
      </a:lt2>
      <a:accent1>
        <a:srgbClr val="FE8637"/>
      </a:accent1>
      <a:accent2>
        <a:srgbClr val="7598D9"/>
      </a:accent2>
      <a:accent3>
        <a:srgbClr val="FFFFFF"/>
      </a:accent3>
      <a:accent4>
        <a:srgbClr val="000000"/>
      </a:accent4>
      <a:accent5>
        <a:srgbClr val="FEC3AE"/>
      </a:accent5>
      <a:accent6>
        <a:srgbClr val="6989C4"/>
      </a:accent6>
      <a:hlink>
        <a:srgbClr val="D2611C"/>
      </a:hlink>
      <a:folHlink>
        <a:srgbClr val="3B435B"/>
      </a:folHlink>
    </a:clrScheme>
    <a:fontScheme name="Copy of CDIO_Template">
      <a:majorFont>
        <a:latin typeface="Century Gothic"/>
        <a:ea typeface="Arial Unicode MS"/>
        <a:cs typeface="Arial Unicode MS"/>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py of CDIO_Template 1">
        <a:dk1>
          <a:srgbClr val="000000"/>
        </a:dk1>
        <a:lt1>
          <a:srgbClr val="FFFFFF"/>
        </a:lt1>
        <a:dk2>
          <a:srgbClr val="575F6D"/>
        </a:dk2>
        <a:lt2>
          <a:srgbClr val="FFF39D"/>
        </a:lt2>
        <a:accent1>
          <a:srgbClr val="FE8637"/>
        </a:accent1>
        <a:accent2>
          <a:srgbClr val="7598D9"/>
        </a:accent2>
        <a:accent3>
          <a:srgbClr val="FFFFFF"/>
        </a:accent3>
        <a:accent4>
          <a:srgbClr val="000000"/>
        </a:accent4>
        <a:accent5>
          <a:srgbClr val="FEC3AE"/>
        </a:accent5>
        <a:accent6>
          <a:srgbClr val="6989C4"/>
        </a:accent6>
        <a:hlink>
          <a:srgbClr val="D2611C"/>
        </a:hlink>
        <a:folHlink>
          <a:srgbClr val="3B435B"/>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kristinamall">
  <a:themeElements>
    <a:clrScheme name="1_kristinamal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kristinamal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kristinamal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kristinamal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kristinamal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kristinamal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kristinamal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kristinamal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kristinamal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kristinamal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kristinamal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kristinamal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kristinamal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kristinamal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Copy of CDIO_Template">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kristinamall</Template>
  <TotalTime>3120</TotalTime>
  <Words>3158</Words>
  <Application>Microsoft Macintosh PowerPoint</Application>
  <PresentationFormat>On-screen Show (4:3)</PresentationFormat>
  <Paragraphs>508</Paragraphs>
  <Slides>42</Slides>
  <Notes>27</Notes>
  <HiddenSlides>2</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42</vt:i4>
      </vt:variant>
    </vt:vector>
  </HeadingPairs>
  <TitlesOfParts>
    <vt:vector size="50" baseType="lpstr">
      <vt:lpstr>kristinamall</vt:lpstr>
      <vt:lpstr>Blank Presentation</vt:lpstr>
      <vt:lpstr>1_Blank Presentation</vt:lpstr>
      <vt:lpstr>Copy of CDIO_Template</vt:lpstr>
      <vt:lpstr>1_Default Design</vt:lpstr>
      <vt:lpstr>1_kristinamall</vt:lpstr>
      <vt:lpstr>1_Copy of CDIO_Template</vt:lpstr>
      <vt:lpstr>Photo Editor Photo</vt:lpstr>
      <vt:lpstr>Curriculum Development Foundations - combining the values of discipline-led  and problem-led learning  </vt:lpstr>
      <vt:lpstr>Who is Kristina Edström? </vt:lpstr>
      <vt:lpstr>Abstract</vt:lpstr>
      <vt:lpstr>PowerPoint Presentation</vt:lpstr>
      <vt:lpstr>Stakeholder needs (i)</vt:lpstr>
      <vt:lpstr>Stakeholder needs (ii)</vt:lpstr>
      <vt:lpstr>Stakeholder needs (conclusion)</vt:lpstr>
      <vt:lpstr>Ask faculty: Quality of student learning</vt:lpstr>
      <vt:lpstr>PowerPoint Presentation</vt:lpstr>
      <vt:lpstr>Quality of student learning (ii) The SOLO Taxonomy Structure of Observed Learning Outcomes</vt:lpstr>
      <vt:lpstr>The Four Scholarships </vt:lpstr>
      <vt:lpstr>The dual nature of learning  for practice, problem-solving and innovation </vt:lpstr>
      <vt:lpstr>PowerPoint Presentation</vt:lpstr>
      <vt:lpstr>Every learning experience sets a balance </vt:lpstr>
      <vt:lpstr>Curriculum models</vt:lpstr>
      <vt:lpstr>PowerPoint Presentation</vt:lpstr>
      <vt:lpstr>PowerPoint Presentation</vt:lpstr>
      <vt:lpstr>A structured outcomes-based approach</vt:lpstr>
      <vt:lpstr>PowerPoint Presentation</vt:lpstr>
      <vt:lpstr>PowerPoint Presentation</vt:lpstr>
      <vt:lpstr>PowerPoint Presentation</vt:lpstr>
      <vt:lpstr>PowerPoint Presentation</vt:lpstr>
      <vt:lpstr>Examples are illustrations of principles</vt:lpstr>
      <vt:lpstr>Type D  (D for discipline)</vt:lpstr>
      <vt:lpstr>PowerPoint Presentation</vt:lpstr>
      <vt:lpstr>Two ways of seeing materials science</vt:lpstr>
      <vt:lpstr>PowerPoint Presentation</vt:lpstr>
      <vt:lpstr>PowerPoint Presentation</vt:lpstr>
      <vt:lpstr>PowerPoint Presentation</vt:lpstr>
      <vt:lpstr>PowerPoint Presentation</vt:lpstr>
      <vt:lpstr>What does ”communication skills” mean for different  professional roles, subject areas, and contexts?</vt:lpstr>
      <vt:lpstr>PowerPoint Presentation</vt:lpstr>
      <vt:lpstr>Type P  (P for problem/practice/project/profession)</vt:lpstr>
      <vt:lpstr>PowerPoint Presentation</vt:lpstr>
      <vt:lpstr>PowerPoint Presentation</vt:lpstr>
      <vt:lpstr>New projects every year... but always the same learning objectives </vt:lpstr>
      <vt:lpstr>Put the LEARNING back into project-based learning  – considerations for course design</vt:lpstr>
      <vt:lpstr> </vt:lpstr>
      <vt:lpstr>PowerPoint Presentation</vt:lpstr>
      <vt:lpstr>Thursday: High-level goals</vt:lpstr>
      <vt:lpstr>Friday: Learning outcomes and curriculum design</vt:lpstr>
      <vt:lpstr>A structured outcomes-based approach</vt:lpstr>
    </vt:vector>
  </TitlesOfParts>
  <Company>Kungliga Tekniska Högskolan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Kristina Edström</dc:creator>
  <cp:lastModifiedBy>Kristina Edström</cp:lastModifiedBy>
  <cp:revision>448</cp:revision>
  <cp:lastPrinted>1601-01-01T00:00:00Z</cp:lastPrinted>
  <dcterms:created xsi:type="dcterms:W3CDTF">2011-11-11T09:48:28Z</dcterms:created>
  <dcterms:modified xsi:type="dcterms:W3CDTF">2012-03-15T05:25:05Z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